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4.xml" ContentType="application/vnd.openxmlformats-officedocument.themeOverride+xml"/>
  <Override PartName="/ppt/notesSlides/notesSlide13.xml" ContentType="application/vnd.openxmlformats-officedocument.presentationml.notesSlide+xml"/>
  <Override PartName="/ppt/theme/themeOverride5.xml" ContentType="application/vnd.openxmlformats-officedocument.themeOverride+xml"/>
  <Override PartName="/ppt/notesSlides/notesSlide14.xml" ContentType="application/vnd.openxmlformats-officedocument.presentationml.notesSlide+xml"/>
  <Override PartName="/ppt/theme/themeOverride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4" r:id="rId1"/>
  </p:sldMasterIdLst>
  <p:notesMasterIdLst>
    <p:notesMasterId r:id="rId204"/>
  </p:notesMasterIdLst>
  <p:sldIdLst>
    <p:sldId id="519" r:id="rId2"/>
    <p:sldId id="597" r:id="rId3"/>
    <p:sldId id="598" r:id="rId4"/>
    <p:sldId id="599" r:id="rId5"/>
    <p:sldId id="600" r:id="rId6"/>
    <p:sldId id="601" r:id="rId7"/>
    <p:sldId id="776" r:id="rId8"/>
    <p:sldId id="777" r:id="rId9"/>
    <p:sldId id="779" r:id="rId10"/>
    <p:sldId id="619" r:id="rId11"/>
    <p:sldId id="606" r:id="rId12"/>
    <p:sldId id="607" r:id="rId13"/>
    <p:sldId id="523" r:id="rId14"/>
    <p:sldId id="256" r:id="rId15"/>
    <p:sldId id="707" r:id="rId16"/>
    <p:sldId id="708" r:id="rId17"/>
    <p:sldId id="709" r:id="rId18"/>
    <p:sldId id="710" r:id="rId19"/>
    <p:sldId id="711" r:id="rId20"/>
    <p:sldId id="274" r:id="rId21"/>
    <p:sldId id="702" r:id="rId22"/>
    <p:sldId id="703" r:id="rId23"/>
    <p:sldId id="259" r:id="rId24"/>
    <p:sldId id="262" r:id="rId25"/>
    <p:sldId id="610" r:id="rId26"/>
    <p:sldId id="263" r:id="rId27"/>
    <p:sldId id="266" r:id="rId28"/>
    <p:sldId id="374" r:id="rId29"/>
    <p:sldId id="272" r:id="rId30"/>
    <p:sldId id="611" r:id="rId31"/>
    <p:sldId id="302" r:id="rId32"/>
    <p:sldId id="303" r:id="rId33"/>
    <p:sldId id="304" r:id="rId34"/>
    <p:sldId id="305" r:id="rId35"/>
    <p:sldId id="685" r:id="rId36"/>
    <p:sldId id="686" r:id="rId37"/>
    <p:sldId id="687" r:id="rId38"/>
    <p:sldId id="688" r:id="rId39"/>
    <p:sldId id="689" r:id="rId40"/>
    <p:sldId id="690" r:id="rId41"/>
    <p:sldId id="691" r:id="rId42"/>
    <p:sldId id="692" r:id="rId43"/>
    <p:sldId id="693" r:id="rId44"/>
    <p:sldId id="694" r:id="rId45"/>
    <p:sldId id="695" r:id="rId46"/>
    <p:sldId id="696" r:id="rId47"/>
    <p:sldId id="325" r:id="rId48"/>
    <p:sldId id="418" r:id="rId49"/>
    <p:sldId id="525" r:id="rId50"/>
    <p:sldId id="526" r:id="rId51"/>
    <p:sldId id="419" r:id="rId52"/>
    <p:sldId id="420" r:id="rId53"/>
    <p:sldId id="421" r:id="rId54"/>
    <p:sldId id="422" r:id="rId55"/>
    <p:sldId id="549" r:id="rId56"/>
    <p:sldId id="550" r:id="rId57"/>
    <p:sldId id="551" r:id="rId58"/>
    <p:sldId id="552" r:id="rId59"/>
    <p:sldId id="553" r:id="rId60"/>
    <p:sldId id="554" r:id="rId61"/>
    <p:sldId id="555" r:id="rId62"/>
    <p:sldId id="556" r:id="rId63"/>
    <p:sldId id="557" r:id="rId64"/>
    <p:sldId id="558" r:id="rId65"/>
    <p:sldId id="704" r:id="rId66"/>
    <p:sldId id="705" r:id="rId67"/>
    <p:sldId id="706" r:id="rId68"/>
    <p:sldId id="560" r:id="rId69"/>
    <p:sldId id="561" r:id="rId70"/>
    <p:sldId id="562" r:id="rId71"/>
    <p:sldId id="563" r:id="rId72"/>
    <p:sldId id="564" r:id="rId73"/>
    <p:sldId id="565" r:id="rId74"/>
    <p:sldId id="566" r:id="rId75"/>
    <p:sldId id="567" r:id="rId76"/>
    <p:sldId id="568" r:id="rId77"/>
    <p:sldId id="569" r:id="rId78"/>
    <p:sldId id="570" r:id="rId79"/>
    <p:sldId id="571" r:id="rId80"/>
    <p:sldId id="572" r:id="rId81"/>
    <p:sldId id="573" r:id="rId82"/>
    <p:sldId id="574" r:id="rId83"/>
    <p:sldId id="575" r:id="rId84"/>
    <p:sldId id="576" r:id="rId85"/>
    <p:sldId id="577" r:id="rId86"/>
    <p:sldId id="578" r:id="rId87"/>
    <p:sldId id="579" r:id="rId88"/>
    <p:sldId id="580" r:id="rId89"/>
    <p:sldId id="581" r:id="rId90"/>
    <p:sldId id="582" r:id="rId91"/>
    <p:sldId id="376" r:id="rId92"/>
    <p:sldId id="377" r:id="rId93"/>
    <p:sldId id="415" r:id="rId94"/>
    <p:sldId id="416" r:id="rId95"/>
    <p:sldId id="378" r:id="rId96"/>
    <p:sldId id="423" r:id="rId97"/>
    <p:sldId id="531" r:id="rId98"/>
    <p:sldId id="583" r:id="rId99"/>
    <p:sldId id="425" r:id="rId100"/>
    <p:sldId id="612" r:id="rId101"/>
    <p:sldId id="426" r:id="rId102"/>
    <p:sldId id="427" r:id="rId103"/>
    <p:sldId id="428" r:id="rId104"/>
    <p:sldId id="429" r:id="rId105"/>
    <p:sldId id="430" r:id="rId106"/>
    <p:sldId id="431" r:id="rId107"/>
    <p:sldId id="432" r:id="rId108"/>
    <p:sldId id="433" r:id="rId109"/>
    <p:sldId id="434" r:id="rId110"/>
    <p:sldId id="435" r:id="rId111"/>
    <p:sldId id="437" r:id="rId112"/>
    <p:sldId id="436" r:id="rId113"/>
    <p:sldId id="388" r:id="rId114"/>
    <p:sldId id="484" r:id="rId115"/>
    <p:sldId id="485" r:id="rId116"/>
    <p:sldId id="486" r:id="rId117"/>
    <p:sldId id="487" r:id="rId118"/>
    <p:sldId id="488" r:id="rId119"/>
    <p:sldId id="489" r:id="rId120"/>
    <p:sldId id="490" r:id="rId121"/>
    <p:sldId id="491" r:id="rId122"/>
    <p:sldId id="507" r:id="rId123"/>
    <p:sldId id="398" r:id="rId124"/>
    <p:sldId id="613" r:id="rId125"/>
    <p:sldId id="584" r:id="rId126"/>
    <p:sldId id="585" r:id="rId127"/>
    <p:sldId id="586" r:id="rId128"/>
    <p:sldId id="587" r:id="rId129"/>
    <p:sldId id="588" r:id="rId130"/>
    <p:sldId id="589" r:id="rId131"/>
    <p:sldId id="590" r:id="rId132"/>
    <p:sldId id="591" r:id="rId133"/>
    <p:sldId id="592" r:id="rId134"/>
    <p:sldId id="593" r:id="rId135"/>
    <p:sldId id="594" r:id="rId136"/>
    <p:sldId id="595" r:id="rId137"/>
    <p:sldId id="780" r:id="rId138"/>
    <p:sldId id="781" r:id="rId139"/>
    <p:sldId id="782" r:id="rId140"/>
    <p:sldId id="783" r:id="rId141"/>
    <p:sldId id="784" r:id="rId142"/>
    <p:sldId id="785" r:id="rId143"/>
    <p:sldId id="786" r:id="rId144"/>
    <p:sldId id="787" r:id="rId145"/>
    <p:sldId id="788" r:id="rId146"/>
    <p:sldId id="789" r:id="rId147"/>
    <p:sldId id="790" r:id="rId148"/>
    <p:sldId id="791" r:id="rId149"/>
    <p:sldId id="792" r:id="rId150"/>
    <p:sldId id="793" r:id="rId151"/>
    <p:sldId id="794" r:id="rId152"/>
    <p:sldId id="795" r:id="rId153"/>
    <p:sldId id="796" r:id="rId154"/>
    <p:sldId id="797" r:id="rId155"/>
    <p:sldId id="798" r:id="rId156"/>
    <p:sldId id="799" r:id="rId157"/>
    <p:sldId id="800" r:id="rId158"/>
    <p:sldId id="802" r:id="rId159"/>
    <p:sldId id="803" r:id="rId160"/>
    <p:sldId id="804" r:id="rId161"/>
    <p:sldId id="805" r:id="rId162"/>
    <p:sldId id="806" r:id="rId163"/>
    <p:sldId id="808" r:id="rId164"/>
    <p:sldId id="810" r:id="rId165"/>
    <p:sldId id="812" r:id="rId166"/>
    <p:sldId id="813" r:id="rId167"/>
    <p:sldId id="814" r:id="rId168"/>
    <p:sldId id="815" r:id="rId169"/>
    <p:sldId id="816" r:id="rId170"/>
    <p:sldId id="817" r:id="rId171"/>
    <p:sldId id="818" r:id="rId172"/>
    <p:sldId id="819" r:id="rId173"/>
    <p:sldId id="820" r:id="rId174"/>
    <p:sldId id="821" r:id="rId175"/>
    <p:sldId id="822" r:id="rId176"/>
    <p:sldId id="823" r:id="rId177"/>
    <p:sldId id="824" r:id="rId178"/>
    <p:sldId id="825" r:id="rId179"/>
    <p:sldId id="826" r:id="rId180"/>
    <p:sldId id="827" r:id="rId181"/>
    <p:sldId id="828" r:id="rId182"/>
    <p:sldId id="829" r:id="rId183"/>
    <p:sldId id="830" r:id="rId184"/>
    <p:sldId id="831" r:id="rId185"/>
    <p:sldId id="832" r:id="rId186"/>
    <p:sldId id="833" r:id="rId187"/>
    <p:sldId id="834" r:id="rId188"/>
    <p:sldId id="835" r:id="rId189"/>
    <p:sldId id="836" r:id="rId190"/>
    <p:sldId id="837" r:id="rId191"/>
    <p:sldId id="838" r:id="rId192"/>
    <p:sldId id="840" r:id="rId193"/>
    <p:sldId id="841" r:id="rId194"/>
    <p:sldId id="844" r:id="rId195"/>
    <p:sldId id="842" r:id="rId196"/>
    <p:sldId id="843" r:id="rId197"/>
    <p:sldId id="845" r:id="rId198"/>
    <p:sldId id="846" r:id="rId199"/>
    <p:sldId id="847" r:id="rId200"/>
    <p:sldId id="852" r:id="rId201"/>
    <p:sldId id="853" r:id="rId202"/>
    <p:sldId id="854" r:id="rId203"/>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0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56" autoAdjust="0"/>
    <p:restoredTop sz="94424" autoAdjust="0"/>
  </p:normalViewPr>
  <p:slideViewPr>
    <p:cSldViewPr snapToGrid="0" snapToObjects="1">
      <p:cViewPr varScale="1">
        <p:scale>
          <a:sx n="159" d="100"/>
          <a:sy n="159" d="100"/>
        </p:scale>
        <p:origin x="-2168" y="-112"/>
      </p:cViewPr>
      <p:guideLst>
        <p:guide orient="horz" pos="2160"/>
        <p:guide pos="2880"/>
      </p:guideLst>
    </p:cSldViewPr>
  </p:slideViewPr>
  <p:outlineViewPr>
    <p:cViewPr>
      <p:scale>
        <a:sx n="33" d="100"/>
        <a:sy n="33" d="100"/>
      </p:scale>
      <p:origin x="0" y="86928"/>
    </p:cViewPr>
  </p:outlineViewPr>
  <p:notesTextViewPr>
    <p:cViewPr>
      <p:scale>
        <a:sx n="150" d="100"/>
        <a:sy n="15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notesMaster" Target="notesMasters/notesMaster1.xml"/><Relationship Id="rId205" Type="http://schemas.openxmlformats.org/officeDocument/2006/relationships/printerSettings" Target="printerSettings/printerSettings1.bin"/><Relationship Id="rId206" Type="http://schemas.openxmlformats.org/officeDocument/2006/relationships/presProps" Target="presProps.xml"/><Relationship Id="rId207" Type="http://schemas.openxmlformats.org/officeDocument/2006/relationships/viewProps" Target="viewProps.xml"/><Relationship Id="rId208" Type="http://schemas.openxmlformats.org/officeDocument/2006/relationships/theme" Target="theme/theme1.xml"/><Relationship Id="rId209" Type="http://schemas.openxmlformats.org/officeDocument/2006/relationships/tableStyles" Target="tableStyle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oleObject" Target="RaidHD:0%20Documents:User%20Docs:Agent%20Woody%20Wang:&#25945;&#21153;&#22788;2013&#24180;1&#26376;&#20844;&#24320;&#35838;:&#21517;&#21333;&#19982;&#38382;&#21367;:&#21442;&#19982;&#23398;&#29983;&#21517;&#21333;.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596530094755105"/>
          <c:y val="0.0601851851851852"/>
          <c:w val="0.864450820766048"/>
          <c:h val="0.697916666666667"/>
        </c:manualLayout>
      </c:layout>
      <c:barChart>
        <c:barDir val="col"/>
        <c:grouping val="clustered"/>
        <c:varyColors val="0"/>
        <c:ser>
          <c:idx val="0"/>
          <c:order val="0"/>
          <c:tx>
            <c:strRef>
              <c:f>院系!$J$1</c:f>
              <c:strCache>
                <c:ptCount val="1"/>
                <c:pt idx="0">
                  <c:v>人数</c:v>
                </c:pt>
              </c:strCache>
            </c:strRef>
          </c:tx>
          <c:spPr>
            <a:solidFill>
              <a:schemeClr val="accent5">
                <a:lumMod val="75000"/>
              </a:schemeClr>
            </a:solidFill>
          </c:spPr>
          <c:invertIfNegative val="0"/>
          <c:dPt>
            <c:idx val="4"/>
            <c:invertIfNegative val="0"/>
            <c:bubble3D val="0"/>
            <c:spPr>
              <a:solidFill>
                <a:srgbClr val="FF6600"/>
              </a:solidFill>
            </c:spPr>
          </c:dPt>
          <c:dPt>
            <c:idx val="9"/>
            <c:invertIfNegative val="0"/>
            <c:bubble3D val="0"/>
            <c:spPr>
              <a:solidFill>
                <a:srgbClr val="FF6600"/>
              </a:solidFill>
            </c:spPr>
          </c:dPt>
          <c:dPt>
            <c:idx val="13"/>
            <c:invertIfNegative val="0"/>
            <c:bubble3D val="0"/>
            <c:spPr>
              <a:solidFill>
                <a:srgbClr val="FF6600"/>
              </a:solidFill>
            </c:spPr>
          </c:dPt>
          <c:dPt>
            <c:idx val="14"/>
            <c:invertIfNegative val="0"/>
            <c:bubble3D val="0"/>
            <c:spPr>
              <a:solidFill>
                <a:srgbClr val="FF6600"/>
              </a:solidFill>
            </c:spPr>
          </c:dPt>
          <c:dPt>
            <c:idx val="15"/>
            <c:invertIfNegative val="0"/>
            <c:bubble3D val="0"/>
            <c:spPr>
              <a:solidFill>
                <a:srgbClr val="FF6600"/>
              </a:solidFill>
            </c:spPr>
          </c:dPt>
          <c:dPt>
            <c:idx val="20"/>
            <c:invertIfNegative val="0"/>
            <c:bubble3D val="0"/>
            <c:spPr>
              <a:solidFill>
                <a:srgbClr val="FF6600"/>
              </a:solidFill>
            </c:spPr>
          </c:dPt>
          <c:dPt>
            <c:idx val="21"/>
            <c:invertIfNegative val="0"/>
            <c:bubble3D val="0"/>
            <c:spPr>
              <a:solidFill>
                <a:srgbClr val="FF6600"/>
              </a:solidFill>
            </c:spPr>
          </c:dPt>
          <c:dPt>
            <c:idx val="22"/>
            <c:invertIfNegative val="0"/>
            <c:bubble3D val="0"/>
            <c:spPr>
              <a:solidFill>
                <a:srgbClr val="FF6600"/>
              </a:solidFill>
            </c:spPr>
          </c:dPt>
          <c:dPt>
            <c:idx val="25"/>
            <c:invertIfNegative val="0"/>
            <c:bubble3D val="0"/>
            <c:spPr>
              <a:solidFill>
                <a:srgbClr val="FF6600"/>
              </a:solidFill>
            </c:spPr>
          </c:dPt>
          <c:dPt>
            <c:idx val="27"/>
            <c:invertIfNegative val="0"/>
            <c:bubble3D val="0"/>
            <c:spPr>
              <a:solidFill>
                <a:srgbClr val="FF6600"/>
              </a:solidFill>
            </c:spPr>
          </c:dPt>
          <c:dPt>
            <c:idx val="28"/>
            <c:invertIfNegative val="0"/>
            <c:bubble3D val="0"/>
            <c:spPr>
              <a:solidFill>
                <a:srgbClr val="FF6600"/>
              </a:solidFill>
            </c:spPr>
          </c:dPt>
          <c:dPt>
            <c:idx val="29"/>
            <c:invertIfNegative val="0"/>
            <c:bubble3D val="0"/>
            <c:spPr>
              <a:solidFill>
                <a:srgbClr val="FF6600"/>
              </a:solidFill>
            </c:spPr>
          </c:dPt>
          <c:cat>
            <c:strRef>
              <c:f>院系!$I$2:$I$32</c:f>
              <c:strCache>
                <c:ptCount val="31"/>
                <c:pt idx="0">
                  <c:v>材料</c:v>
                </c:pt>
                <c:pt idx="1">
                  <c:v>地球所</c:v>
                </c:pt>
                <c:pt idx="2">
                  <c:v>电机</c:v>
                </c:pt>
                <c:pt idx="3">
                  <c:v>电子</c:v>
                </c:pt>
                <c:pt idx="4">
                  <c:v>法学院</c:v>
                </c:pt>
                <c:pt idx="5">
                  <c:v>工物</c:v>
                </c:pt>
                <c:pt idx="6">
                  <c:v>工业工程</c:v>
                </c:pt>
                <c:pt idx="7">
                  <c:v>航院</c:v>
                </c:pt>
                <c:pt idx="8">
                  <c:v>化工</c:v>
                </c:pt>
                <c:pt idx="9">
                  <c:v>化学</c:v>
                </c:pt>
                <c:pt idx="10">
                  <c:v>环境</c:v>
                </c:pt>
                <c:pt idx="11">
                  <c:v>机械</c:v>
                </c:pt>
                <c:pt idx="12">
                  <c:v>计算机</c:v>
                </c:pt>
                <c:pt idx="13">
                  <c:v>建筑</c:v>
                </c:pt>
                <c:pt idx="14">
                  <c:v>金融</c:v>
                </c:pt>
                <c:pt idx="15">
                  <c:v>经管</c:v>
                </c:pt>
                <c:pt idx="16">
                  <c:v>精仪</c:v>
                </c:pt>
                <c:pt idx="17">
                  <c:v>汽车</c:v>
                </c:pt>
                <c:pt idx="18">
                  <c:v>热能</c:v>
                </c:pt>
                <c:pt idx="19">
                  <c:v>软件</c:v>
                </c:pt>
                <c:pt idx="20">
                  <c:v>生命</c:v>
                </c:pt>
                <c:pt idx="21">
                  <c:v>生医</c:v>
                </c:pt>
                <c:pt idx="22">
                  <c:v>数学</c:v>
                </c:pt>
                <c:pt idx="23">
                  <c:v>水利</c:v>
                </c:pt>
                <c:pt idx="24">
                  <c:v>土木</c:v>
                </c:pt>
                <c:pt idx="25">
                  <c:v>外文</c:v>
                </c:pt>
                <c:pt idx="26">
                  <c:v>微纳电子</c:v>
                </c:pt>
                <c:pt idx="27">
                  <c:v>物理</c:v>
                </c:pt>
                <c:pt idx="28">
                  <c:v>心理</c:v>
                </c:pt>
                <c:pt idx="29">
                  <c:v>新闻</c:v>
                </c:pt>
                <c:pt idx="30">
                  <c:v>自动化</c:v>
                </c:pt>
              </c:strCache>
            </c:strRef>
          </c:cat>
          <c:val>
            <c:numRef>
              <c:f>院系!$J$2:$J$32</c:f>
              <c:numCache>
                <c:formatCode>"通""用"</c:formatCode>
                <c:ptCount val="31"/>
                <c:pt idx="0">
                  <c:v>1.0</c:v>
                </c:pt>
                <c:pt idx="1">
                  <c:v>1.0</c:v>
                </c:pt>
                <c:pt idx="2">
                  <c:v>6.0</c:v>
                </c:pt>
                <c:pt idx="3">
                  <c:v>10.0</c:v>
                </c:pt>
                <c:pt idx="4">
                  <c:v>4.0</c:v>
                </c:pt>
                <c:pt idx="5">
                  <c:v>5.0</c:v>
                </c:pt>
                <c:pt idx="6">
                  <c:v>22.0</c:v>
                </c:pt>
                <c:pt idx="7">
                  <c:v>12.0</c:v>
                </c:pt>
                <c:pt idx="8">
                  <c:v>6.0</c:v>
                </c:pt>
                <c:pt idx="9">
                  <c:v>7.0</c:v>
                </c:pt>
                <c:pt idx="10">
                  <c:v>3.0</c:v>
                </c:pt>
                <c:pt idx="11">
                  <c:v>12.0</c:v>
                </c:pt>
                <c:pt idx="12">
                  <c:v>8.0</c:v>
                </c:pt>
                <c:pt idx="13">
                  <c:v>3.0</c:v>
                </c:pt>
                <c:pt idx="14">
                  <c:v>2.0</c:v>
                </c:pt>
                <c:pt idx="15">
                  <c:v>6.0</c:v>
                </c:pt>
                <c:pt idx="16">
                  <c:v>7.0</c:v>
                </c:pt>
                <c:pt idx="17">
                  <c:v>3.0</c:v>
                </c:pt>
                <c:pt idx="18">
                  <c:v>6.0</c:v>
                </c:pt>
                <c:pt idx="19">
                  <c:v>3.0</c:v>
                </c:pt>
                <c:pt idx="20">
                  <c:v>8.0</c:v>
                </c:pt>
                <c:pt idx="21">
                  <c:v>4.0</c:v>
                </c:pt>
                <c:pt idx="22">
                  <c:v>2.0</c:v>
                </c:pt>
                <c:pt idx="23">
                  <c:v>8.0</c:v>
                </c:pt>
                <c:pt idx="24">
                  <c:v>6.0</c:v>
                </c:pt>
                <c:pt idx="25">
                  <c:v>2.0</c:v>
                </c:pt>
                <c:pt idx="26">
                  <c:v>3.0</c:v>
                </c:pt>
                <c:pt idx="27">
                  <c:v>13.0</c:v>
                </c:pt>
                <c:pt idx="28">
                  <c:v>2.0</c:v>
                </c:pt>
                <c:pt idx="29">
                  <c:v>2.0</c:v>
                </c:pt>
                <c:pt idx="30">
                  <c:v>8.0</c:v>
                </c:pt>
              </c:numCache>
            </c:numRef>
          </c:val>
        </c:ser>
        <c:dLbls>
          <c:showLegendKey val="0"/>
          <c:showVal val="0"/>
          <c:showCatName val="0"/>
          <c:showSerName val="0"/>
          <c:showPercent val="0"/>
          <c:showBubbleSize val="0"/>
        </c:dLbls>
        <c:gapWidth val="150"/>
        <c:axId val="2034372312"/>
        <c:axId val="2034888728"/>
      </c:barChart>
      <c:catAx>
        <c:axId val="2034372312"/>
        <c:scaling>
          <c:orientation val="minMax"/>
        </c:scaling>
        <c:delete val="0"/>
        <c:axPos val="b"/>
        <c:numFmt formatCode="&quot;通&quot;&quot;用&quot;" sourceLinked="0"/>
        <c:majorTickMark val="out"/>
        <c:minorTickMark val="none"/>
        <c:tickLblPos val="nextTo"/>
        <c:txPr>
          <a:bodyPr rot="0" vert="wordArtVert"/>
          <a:lstStyle/>
          <a:p>
            <a:pPr>
              <a:defRPr/>
            </a:pPr>
            <a:endParaRPr lang="en-US"/>
          </a:p>
        </c:txPr>
        <c:crossAx val="2034888728"/>
        <c:crosses val="autoZero"/>
        <c:auto val="1"/>
        <c:lblAlgn val="ctr"/>
        <c:lblOffset val="100"/>
        <c:noMultiLvlLbl val="0"/>
      </c:catAx>
      <c:valAx>
        <c:axId val="2034888728"/>
        <c:scaling>
          <c:orientation val="minMax"/>
        </c:scaling>
        <c:delete val="0"/>
        <c:axPos val="l"/>
        <c:numFmt formatCode="#,##0.00_);[Red]\(#,##0.00\)" sourceLinked="0"/>
        <c:majorTickMark val="out"/>
        <c:minorTickMark val="none"/>
        <c:tickLblPos val="nextTo"/>
        <c:crossAx val="2034372312"/>
        <c:crosses val="autoZero"/>
        <c:crossBetween val="between"/>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D90BC0-2E0F-478B-B4FC-591EA486EB3F}" type="doc">
      <dgm:prSet loTypeId="urn:microsoft.com/office/officeart/2009/3/layout/IncreasingArrowsProcess" loCatId="process" qsTypeId="urn:microsoft.com/office/officeart/2005/8/quickstyle/simple1" qsCatId="simple" csTypeId="urn:microsoft.com/office/officeart/2005/8/colors/accent6_2" csCatId="accent6" phldr="1"/>
      <dgm:spPr/>
      <dgm:t>
        <a:bodyPr/>
        <a:lstStyle/>
        <a:p>
          <a:endParaRPr lang="zh-CN" altLang="en-US"/>
        </a:p>
      </dgm:t>
    </dgm:pt>
    <dgm:pt modelId="{FA894252-897C-4733-96CC-1981E57C28EC}">
      <dgm:prSet phldrT="[文本]" custT="1"/>
      <dgm:spPr/>
      <dgm:t>
        <a:bodyPr/>
        <a:lstStyle/>
        <a:p>
          <a:r>
            <a:rPr lang="zh-CN" altLang="en-US" sz="1400" dirty="0" smtClean="0">
              <a:solidFill>
                <a:schemeClr val="tx1"/>
              </a:solidFill>
              <a:latin typeface="+mn-ea"/>
              <a:ea typeface="+mn-ea"/>
            </a:rPr>
            <a:t>任务规划、项目管理</a:t>
          </a:r>
          <a:endParaRPr lang="zh-CN" altLang="en-US" sz="1400" dirty="0">
            <a:solidFill>
              <a:schemeClr val="tx1"/>
            </a:solidFill>
            <a:latin typeface="+mn-ea"/>
            <a:ea typeface="+mn-ea"/>
          </a:endParaRPr>
        </a:p>
      </dgm:t>
    </dgm:pt>
    <dgm:pt modelId="{0C3ADEA7-32E2-4203-85F9-D29C2CC7D1CA}" type="parTrans" cxnId="{0C13FED7-E2B7-47DA-9D4B-ABE10CD18EBF}">
      <dgm:prSet/>
      <dgm:spPr/>
      <dgm:t>
        <a:bodyPr/>
        <a:lstStyle/>
        <a:p>
          <a:endParaRPr lang="zh-CN" altLang="en-US" sz="1400">
            <a:solidFill>
              <a:schemeClr val="tx1"/>
            </a:solidFill>
            <a:latin typeface="+mn-ea"/>
            <a:ea typeface="+mn-ea"/>
          </a:endParaRPr>
        </a:p>
      </dgm:t>
    </dgm:pt>
    <dgm:pt modelId="{EFA5FA99-6F0F-4F2E-8221-F1368BCCB809}" type="sibTrans" cxnId="{0C13FED7-E2B7-47DA-9D4B-ABE10CD18EBF}">
      <dgm:prSet/>
      <dgm:spPr/>
      <dgm:t>
        <a:bodyPr/>
        <a:lstStyle/>
        <a:p>
          <a:endParaRPr lang="zh-CN" altLang="en-US" sz="1400">
            <a:solidFill>
              <a:schemeClr val="tx1"/>
            </a:solidFill>
            <a:latin typeface="+mn-ea"/>
            <a:ea typeface="+mn-ea"/>
          </a:endParaRPr>
        </a:p>
      </dgm:t>
    </dgm:pt>
    <dgm:pt modelId="{7D341335-AF2B-406C-B443-E4A4E1AC47C6}">
      <dgm:prSet phldrT="[文本]" custT="1"/>
      <dgm:spPr/>
      <dgm:t>
        <a:bodyPr/>
        <a:lstStyle/>
        <a:p>
          <a:r>
            <a:rPr lang="en-US" altLang="zh-CN" sz="1400" dirty="0" err="1" smtClean="0">
              <a:solidFill>
                <a:schemeClr val="tx1"/>
              </a:solidFill>
              <a:latin typeface="+mn-ea"/>
              <a:ea typeface="+mn-ea"/>
            </a:rPr>
            <a:t>Teambition</a:t>
          </a:r>
          <a:endParaRPr lang="zh-CN" altLang="en-US" sz="1400" dirty="0">
            <a:solidFill>
              <a:schemeClr val="tx1"/>
            </a:solidFill>
            <a:latin typeface="+mn-ea"/>
            <a:ea typeface="+mn-ea"/>
          </a:endParaRPr>
        </a:p>
      </dgm:t>
    </dgm:pt>
    <dgm:pt modelId="{9BC06713-10A1-436A-A49F-158F36040627}" type="parTrans" cxnId="{0802B8CF-4089-4A37-92FC-FF0093EF88F5}">
      <dgm:prSet/>
      <dgm:spPr/>
      <dgm:t>
        <a:bodyPr/>
        <a:lstStyle/>
        <a:p>
          <a:endParaRPr lang="zh-CN" altLang="en-US" sz="1400">
            <a:solidFill>
              <a:schemeClr val="tx1"/>
            </a:solidFill>
            <a:latin typeface="+mn-ea"/>
            <a:ea typeface="+mn-ea"/>
          </a:endParaRPr>
        </a:p>
      </dgm:t>
    </dgm:pt>
    <dgm:pt modelId="{DA46BC80-B403-4A68-BDD4-554E65578C8A}" type="sibTrans" cxnId="{0802B8CF-4089-4A37-92FC-FF0093EF88F5}">
      <dgm:prSet/>
      <dgm:spPr/>
      <dgm:t>
        <a:bodyPr/>
        <a:lstStyle/>
        <a:p>
          <a:endParaRPr lang="zh-CN" altLang="en-US" sz="1400">
            <a:solidFill>
              <a:schemeClr val="tx1"/>
            </a:solidFill>
            <a:latin typeface="+mn-ea"/>
            <a:ea typeface="+mn-ea"/>
          </a:endParaRPr>
        </a:p>
      </dgm:t>
    </dgm:pt>
    <dgm:pt modelId="{2647E230-846F-4AEE-BB84-FC56189288BB}">
      <dgm:prSet phldrT="[文本]" custT="1"/>
      <dgm:spPr/>
      <dgm:t>
        <a:bodyPr/>
        <a:lstStyle/>
        <a:p>
          <a:r>
            <a:rPr lang="en-US" altLang="zh-CN" sz="1400" dirty="0" err="1" smtClean="0">
              <a:solidFill>
                <a:schemeClr val="tx1"/>
              </a:solidFill>
              <a:latin typeface="+mn-ea"/>
              <a:ea typeface="+mn-ea"/>
            </a:rPr>
            <a:t>Smartsheet</a:t>
          </a:r>
          <a:endParaRPr lang="zh-CN" altLang="en-US" sz="1400" dirty="0">
            <a:solidFill>
              <a:schemeClr val="tx1"/>
            </a:solidFill>
            <a:latin typeface="+mn-ea"/>
            <a:ea typeface="+mn-ea"/>
          </a:endParaRPr>
        </a:p>
      </dgm:t>
    </dgm:pt>
    <dgm:pt modelId="{F212E69C-52EC-4BB2-9EDB-D3B61A5E98D2}" type="parTrans" cxnId="{5970C8DE-6633-4020-A644-5F1A20C4BAD7}">
      <dgm:prSet/>
      <dgm:spPr/>
      <dgm:t>
        <a:bodyPr/>
        <a:lstStyle/>
        <a:p>
          <a:endParaRPr lang="zh-CN" altLang="en-US" sz="1400">
            <a:solidFill>
              <a:schemeClr val="tx1"/>
            </a:solidFill>
            <a:latin typeface="+mn-ea"/>
            <a:ea typeface="+mn-ea"/>
          </a:endParaRPr>
        </a:p>
      </dgm:t>
    </dgm:pt>
    <dgm:pt modelId="{4440475B-C34E-41E3-A6D4-1B1B31B76231}" type="sibTrans" cxnId="{5970C8DE-6633-4020-A644-5F1A20C4BAD7}">
      <dgm:prSet/>
      <dgm:spPr/>
      <dgm:t>
        <a:bodyPr/>
        <a:lstStyle/>
        <a:p>
          <a:endParaRPr lang="zh-CN" altLang="en-US" sz="1400">
            <a:solidFill>
              <a:schemeClr val="tx1"/>
            </a:solidFill>
            <a:latin typeface="+mn-ea"/>
            <a:ea typeface="+mn-ea"/>
          </a:endParaRPr>
        </a:p>
      </dgm:t>
    </dgm:pt>
    <dgm:pt modelId="{116D1C4D-B853-49CA-9FA3-2CEAD39A7424}">
      <dgm:prSet phldrT="[文本]" custT="1"/>
      <dgm:spPr/>
      <dgm:t>
        <a:bodyPr/>
        <a:lstStyle/>
        <a:p>
          <a:r>
            <a:rPr lang="zh-CN" altLang="en-US" sz="1400" dirty="0" smtClean="0">
              <a:solidFill>
                <a:schemeClr val="tx1"/>
              </a:solidFill>
              <a:latin typeface="+mn-ea"/>
              <a:ea typeface="+mn-ea"/>
            </a:rPr>
            <a:t>文件管理</a:t>
          </a:r>
          <a:endParaRPr lang="zh-CN" altLang="en-US" sz="1400" dirty="0">
            <a:solidFill>
              <a:schemeClr val="tx1"/>
            </a:solidFill>
            <a:latin typeface="+mn-ea"/>
            <a:ea typeface="+mn-ea"/>
          </a:endParaRPr>
        </a:p>
      </dgm:t>
    </dgm:pt>
    <dgm:pt modelId="{6F6673C2-C1BD-4156-BB6A-C5A259F2657F}" type="parTrans" cxnId="{BA9AEC19-938D-461C-B954-E73ED6B9C8A9}">
      <dgm:prSet/>
      <dgm:spPr/>
      <dgm:t>
        <a:bodyPr/>
        <a:lstStyle/>
        <a:p>
          <a:endParaRPr lang="zh-CN" altLang="en-US" sz="1400">
            <a:solidFill>
              <a:schemeClr val="tx1"/>
            </a:solidFill>
            <a:latin typeface="+mn-ea"/>
            <a:ea typeface="+mn-ea"/>
          </a:endParaRPr>
        </a:p>
      </dgm:t>
    </dgm:pt>
    <dgm:pt modelId="{D00AA0A7-4467-4DD6-91CB-3B3E94269589}" type="sibTrans" cxnId="{BA9AEC19-938D-461C-B954-E73ED6B9C8A9}">
      <dgm:prSet/>
      <dgm:spPr/>
      <dgm:t>
        <a:bodyPr/>
        <a:lstStyle/>
        <a:p>
          <a:endParaRPr lang="zh-CN" altLang="en-US" sz="1400">
            <a:solidFill>
              <a:schemeClr val="tx1"/>
            </a:solidFill>
            <a:latin typeface="+mn-ea"/>
            <a:ea typeface="+mn-ea"/>
          </a:endParaRPr>
        </a:p>
      </dgm:t>
    </dgm:pt>
    <dgm:pt modelId="{7E6E3A07-F583-42B1-8F18-846A413D661E}">
      <dgm:prSet phldrT="[文本]" custT="1"/>
      <dgm:spPr/>
      <dgm:t>
        <a:bodyPr/>
        <a:lstStyle/>
        <a:p>
          <a:r>
            <a:rPr lang="en-US" altLang="zh-CN" sz="1400" dirty="0" smtClean="0">
              <a:solidFill>
                <a:schemeClr val="tx1"/>
              </a:solidFill>
              <a:latin typeface="+mn-ea"/>
              <a:ea typeface="+mn-ea"/>
            </a:rPr>
            <a:t>GIT</a:t>
          </a:r>
          <a:endParaRPr lang="zh-CN" altLang="en-US" sz="1400" dirty="0">
            <a:solidFill>
              <a:schemeClr val="tx1"/>
            </a:solidFill>
            <a:latin typeface="+mn-ea"/>
            <a:ea typeface="+mn-ea"/>
          </a:endParaRPr>
        </a:p>
      </dgm:t>
    </dgm:pt>
    <dgm:pt modelId="{EDD7AA45-25A5-4686-8069-2A887C2AA41E}" type="parTrans" cxnId="{E38DF7FC-B0D4-42FA-8427-331796170BA8}">
      <dgm:prSet/>
      <dgm:spPr/>
      <dgm:t>
        <a:bodyPr/>
        <a:lstStyle/>
        <a:p>
          <a:endParaRPr lang="zh-CN" altLang="en-US" sz="1400">
            <a:solidFill>
              <a:schemeClr val="tx1"/>
            </a:solidFill>
            <a:latin typeface="+mn-ea"/>
            <a:ea typeface="+mn-ea"/>
          </a:endParaRPr>
        </a:p>
      </dgm:t>
    </dgm:pt>
    <dgm:pt modelId="{F08E8B53-E0E2-44A5-B2E9-387B11C1E8FD}" type="sibTrans" cxnId="{E38DF7FC-B0D4-42FA-8427-331796170BA8}">
      <dgm:prSet/>
      <dgm:spPr/>
      <dgm:t>
        <a:bodyPr/>
        <a:lstStyle/>
        <a:p>
          <a:endParaRPr lang="zh-CN" altLang="en-US" sz="1400">
            <a:solidFill>
              <a:schemeClr val="tx1"/>
            </a:solidFill>
            <a:latin typeface="+mn-ea"/>
            <a:ea typeface="+mn-ea"/>
          </a:endParaRPr>
        </a:p>
      </dgm:t>
    </dgm:pt>
    <dgm:pt modelId="{A236F7A6-A424-437A-8D82-1CB5CA8F38CC}">
      <dgm:prSet phldrT="[文本]" custT="1"/>
      <dgm:spPr/>
      <dgm:t>
        <a:bodyPr/>
        <a:lstStyle/>
        <a:p>
          <a:r>
            <a:rPr lang="zh-CN" altLang="en-US" sz="1400" dirty="0" smtClean="0">
              <a:solidFill>
                <a:schemeClr val="tx1"/>
              </a:solidFill>
              <a:latin typeface="+mn-ea"/>
              <a:ea typeface="+mn-ea"/>
            </a:rPr>
            <a:t>网盘</a:t>
          </a:r>
          <a:endParaRPr lang="zh-CN" altLang="en-US" sz="1400" dirty="0">
            <a:solidFill>
              <a:schemeClr val="tx1"/>
            </a:solidFill>
            <a:latin typeface="+mn-ea"/>
            <a:ea typeface="+mn-ea"/>
          </a:endParaRPr>
        </a:p>
      </dgm:t>
    </dgm:pt>
    <dgm:pt modelId="{5CCFD8B9-32CF-412F-8322-34D53F8EC5C2}" type="parTrans" cxnId="{A402C47D-2E42-4755-B6F5-86ADA6911BBC}">
      <dgm:prSet/>
      <dgm:spPr/>
      <dgm:t>
        <a:bodyPr/>
        <a:lstStyle/>
        <a:p>
          <a:endParaRPr lang="zh-CN" altLang="en-US" sz="1400">
            <a:solidFill>
              <a:schemeClr val="tx1"/>
            </a:solidFill>
            <a:latin typeface="+mn-ea"/>
            <a:ea typeface="+mn-ea"/>
          </a:endParaRPr>
        </a:p>
      </dgm:t>
    </dgm:pt>
    <dgm:pt modelId="{F07F20E6-3007-4A71-9504-C422F9DF7442}" type="sibTrans" cxnId="{A402C47D-2E42-4755-B6F5-86ADA6911BBC}">
      <dgm:prSet/>
      <dgm:spPr/>
      <dgm:t>
        <a:bodyPr/>
        <a:lstStyle/>
        <a:p>
          <a:endParaRPr lang="zh-CN" altLang="en-US" sz="1400">
            <a:solidFill>
              <a:schemeClr val="tx1"/>
            </a:solidFill>
            <a:latin typeface="+mn-ea"/>
            <a:ea typeface="+mn-ea"/>
          </a:endParaRPr>
        </a:p>
      </dgm:t>
    </dgm:pt>
    <dgm:pt modelId="{25136A00-C612-4B09-9946-41126D251747}">
      <dgm:prSet phldrT="[文本]" custT="1"/>
      <dgm:spPr/>
      <dgm:t>
        <a:bodyPr/>
        <a:lstStyle/>
        <a:p>
          <a:r>
            <a:rPr lang="zh-CN" altLang="en-US" sz="1400" dirty="0" smtClean="0">
              <a:solidFill>
                <a:schemeClr val="tx1"/>
              </a:solidFill>
              <a:latin typeface="+mn-ea"/>
              <a:ea typeface="+mn-ea"/>
            </a:rPr>
            <a:t>任务执行</a:t>
          </a:r>
          <a:endParaRPr lang="zh-CN" altLang="en-US" sz="1400" dirty="0">
            <a:solidFill>
              <a:schemeClr val="tx1"/>
            </a:solidFill>
            <a:latin typeface="+mn-ea"/>
            <a:ea typeface="+mn-ea"/>
          </a:endParaRPr>
        </a:p>
      </dgm:t>
    </dgm:pt>
    <dgm:pt modelId="{2222D71C-4E89-4375-B39C-36EB6D811DB8}" type="parTrans" cxnId="{40B521EB-7372-431E-82D7-6FC115B9FB31}">
      <dgm:prSet/>
      <dgm:spPr/>
      <dgm:t>
        <a:bodyPr/>
        <a:lstStyle/>
        <a:p>
          <a:endParaRPr lang="zh-CN" altLang="en-US" sz="1400">
            <a:solidFill>
              <a:schemeClr val="tx1"/>
            </a:solidFill>
            <a:latin typeface="+mn-ea"/>
            <a:ea typeface="+mn-ea"/>
          </a:endParaRPr>
        </a:p>
      </dgm:t>
    </dgm:pt>
    <dgm:pt modelId="{241DB8EA-5446-44A4-8167-54969A794207}" type="sibTrans" cxnId="{40B521EB-7372-431E-82D7-6FC115B9FB31}">
      <dgm:prSet/>
      <dgm:spPr/>
      <dgm:t>
        <a:bodyPr/>
        <a:lstStyle/>
        <a:p>
          <a:endParaRPr lang="zh-CN" altLang="en-US" sz="1400">
            <a:solidFill>
              <a:schemeClr val="tx1"/>
            </a:solidFill>
            <a:latin typeface="+mn-ea"/>
            <a:ea typeface="+mn-ea"/>
          </a:endParaRPr>
        </a:p>
      </dgm:t>
    </dgm:pt>
    <dgm:pt modelId="{5F850C51-FFD7-4160-80B7-4ECD3BD2F917}">
      <dgm:prSet phldrT="[文本]" custT="1"/>
      <dgm:spPr/>
      <dgm:t>
        <a:bodyPr/>
        <a:lstStyle/>
        <a:p>
          <a:r>
            <a:rPr lang="en-US" altLang="zh-CN" sz="1400" dirty="0" smtClean="0">
              <a:solidFill>
                <a:schemeClr val="tx1"/>
              </a:solidFill>
              <a:latin typeface="+mn-ea"/>
              <a:ea typeface="+mn-ea"/>
            </a:rPr>
            <a:t>Processing</a:t>
          </a:r>
          <a:endParaRPr lang="zh-CN" altLang="en-US" sz="1400" dirty="0">
            <a:solidFill>
              <a:schemeClr val="tx1"/>
            </a:solidFill>
            <a:latin typeface="+mn-ea"/>
            <a:ea typeface="+mn-ea"/>
          </a:endParaRPr>
        </a:p>
      </dgm:t>
    </dgm:pt>
    <dgm:pt modelId="{E64F8F06-9906-4056-A369-4B24FEB11DFE}" type="parTrans" cxnId="{08D4CFA7-691D-43B7-AA68-87BB00B83802}">
      <dgm:prSet/>
      <dgm:spPr/>
      <dgm:t>
        <a:bodyPr/>
        <a:lstStyle/>
        <a:p>
          <a:endParaRPr lang="zh-CN" altLang="en-US" sz="1400">
            <a:solidFill>
              <a:schemeClr val="tx1"/>
            </a:solidFill>
            <a:latin typeface="+mn-ea"/>
            <a:ea typeface="+mn-ea"/>
          </a:endParaRPr>
        </a:p>
      </dgm:t>
    </dgm:pt>
    <dgm:pt modelId="{2EEDB449-A72A-47FD-A251-AD770AC12941}" type="sibTrans" cxnId="{08D4CFA7-691D-43B7-AA68-87BB00B83802}">
      <dgm:prSet/>
      <dgm:spPr/>
      <dgm:t>
        <a:bodyPr/>
        <a:lstStyle/>
        <a:p>
          <a:endParaRPr lang="zh-CN" altLang="en-US" sz="1400">
            <a:solidFill>
              <a:schemeClr val="tx1"/>
            </a:solidFill>
            <a:latin typeface="+mn-ea"/>
            <a:ea typeface="+mn-ea"/>
          </a:endParaRPr>
        </a:p>
      </dgm:t>
    </dgm:pt>
    <dgm:pt modelId="{9B44EBF8-DB90-4F72-9D31-4F7E9F831653}">
      <dgm:prSet phldrT="[文本]" custT="1"/>
      <dgm:spPr/>
      <dgm:t>
        <a:bodyPr/>
        <a:lstStyle/>
        <a:p>
          <a:r>
            <a:rPr lang="en-US" altLang="zh-CN" sz="1400" dirty="0" err="1" smtClean="0">
              <a:solidFill>
                <a:schemeClr val="tx1"/>
              </a:solidFill>
              <a:latin typeface="+mn-ea"/>
              <a:ea typeface="+mn-ea"/>
            </a:rPr>
            <a:t>Mathematica</a:t>
          </a:r>
          <a:endParaRPr lang="zh-CN" altLang="en-US" sz="1400" dirty="0">
            <a:solidFill>
              <a:schemeClr val="tx1"/>
            </a:solidFill>
            <a:latin typeface="+mn-ea"/>
            <a:ea typeface="+mn-ea"/>
          </a:endParaRPr>
        </a:p>
      </dgm:t>
    </dgm:pt>
    <dgm:pt modelId="{C9D413E2-F92C-4A06-910F-97DEE4CF7DED}" type="parTrans" cxnId="{FC6A96F1-C2B7-4756-BDFD-63CDE5DEB46F}">
      <dgm:prSet/>
      <dgm:spPr/>
      <dgm:t>
        <a:bodyPr/>
        <a:lstStyle/>
        <a:p>
          <a:endParaRPr lang="zh-CN" altLang="en-US" sz="1400">
            <a:solidFill>
              <a:schemeClr val="tx1"/>
            </a:solidFill>
            <a:latin typeface="+mn-ea"/>
            <a:ea typeface="+mn-ea"/>
          </a:endParaRPr>
        </a:p>
      </dgm:t>
    </dgm:pt>
    <dgm:pt modelId="{17695148-FAB5-4728-A977-E05E02247DE8}" type="sibTrans" cxnId="{FC6A96F1-C2B7-4756-BDFD-63CDE5DEB46F}">
      <dgm:prSet/>
      <dgm:spPr/>
      <dgm:t>
        <a:bodyPr/>
        <a:lstStyle/>
        <a:p>
          <a:endParaRPr lang="zh-CN" altLang="en-US" sz="1400">
            <a:solidFill>
              <a:schemeClr val="tx1"/>
            </a:solidFill>
            <a:latin typeface="+mn-ea"/>
            <a:ea typeface="+mn-ea"/>
          </a:endParaRPr>
        </a:p>
      </dgm:t>
    </dgm:pt>
    <dgm:pt modelId="{0AA2EDC1-E336-493B-A927-3F789E7EBA78}">
      <dgm:prSet phldrT="[文本]" custT="1"/>
      <dgm:spPr/>
      <dgm:t>
        <a:bodyPr/>
        <a:lstStyle/>
        <a:p>
          <a:r>
            <a:rPr lang="en-US" altLang="zh-CN" sz="1400" dirty="0" smtClean="0">
              <a:solidFill>
                <a:schemeClr val="tx1"/>
              </a:solidFill>
              <a:latin typeface="+mn-ea"/>
              <a:ea typeface="+mn-ea"/>
            </a:rPr>
            <a:t>DPC</a:t>
          </a:r>
          <a:endParaRPr lang="zh-CN" altLang="en-US" sz="1400" dirty="0">
            <a:solidFill>
              <a:schemeClr val="tx1"/>
            </a:solidFill>
            <a:latin typeface="+mn-ea"/>
            <a:ea typeface="+mn-ea"/>
          </a:endParaRPr>
        </a:p>
      </dgm:t>
    </dgm:pt>
    <dgm:pt modelId="{EC6622C3-BF85-4213-8B85-4113CB24EB21}" type="parTrans" cxnId="{DB898D72-7A88-4106-B6C2-0C7A5F7C63AF}">
      <dgm:prSet/>
      <dgm:spPr/>
      <dgm:t>
        <a:bodyPr/>
        <a:lstStyle/>
        <a:p>
          <a:endParaRPr lang="zh-CN" altLang="en-US" sz="1400">
            <a:solidFill>
              <a:schemeClr val="tx1"/>
            </a:solidFill>
            <a:latin typeface="+mn-ea"/>
            <a:ea typeface="+mn-ea"/>
          </a:endParaRPr>
        </a:p>
      </dgm:t>
    </dgm:pt>
    <dgm:pt modelId="{22FCBE28-4E5B-46F8-978D-1462DB6AF225}" type="sibTrans" cxnId="{DB898D72-7A88-4106-B6C2-0C7A5F7C63AF}">
      <dgm:prSet/>
      <dgm:spPr/>
      <dgm:t>
        <a:bodyPr/>
        <a:lstStyle/>
        <a:p>
          <a:endParaRPr lang="zh-CN" altLang="en-US" sz="1400">
            <a:solidFill>
              <a:schemeClr val="tx1"/>
            </a:solidFill>
            <a:latin typeface="+mn-ea"/>
            <a:ea typeface="+mn-ea"/>
          </a:endParaRPr>
        </a:p>
      </dgm:t>
    </dgm:pt>
    <dgm:pt modelId="{E5754454-73EF-439C-BFB9-8B3037D9BFC7}">
      <dgm:prSet phldrT="[文本]" custT="1"/>
      <dgm:spPr/>
      <dgm:t>
        <a:bodyPr/>
        <a:lstStyle/>
        <a:p>
          <a:r>
            <a:rPr lang="en-US" altLang="zh-CN" sz="1400" dirty="0" err="1" smtClean="0">
              <a:solidFill>
                <a:schemeClr val="tx1"/>
              </a:solidFill>
              <a:latin typeface="+mn-ea"/>
              <a:ea typeface="+mn-ea"/>
            </a:rPr>
            <a:t>Xmind</a:t>
          </a:r>
          <a:endParaRPr lang="en-US" altLang="zh-CN" sz="1400" dirty="0" smtClean="0">
            <a:solidFill>
              <a:schemeClr val="tx1"/>
            </a:solidFill>
            <a:latin typeface="+mn-ea"/>
            <a:ea typeface="+mn-ea"/>
          </a:endParaRPr>
        </a:p>
        <a:p>
          <a:r>
            <a:rPr lang="zh-CN" altLang="en-US" sz="1400" dirty="0" smtClean="0">
              <a:solidFill>
                <a:schemeClr val="tx1"/>
              </a:solidFill>
              <a:latin typeface="+mn-ea"/>
              <a:ea typeface="+mn-ea"/>
            </a:rPr>
            <a:t>摄像机</a:t>
          </a:r>
          <a:endParaRPr lang="en-US" altLang="zh-CN" sz="1400" dirty="0" smtClean="0">
            <a:solidFill>
              <a:schemeClr val="tx1"/>
            </a:solidFill>
            <a:latin typeface="+mn-ea"/>
            <a:ea typeface="+mn-ea"/>
          </a:endParaRPr>
        </a:p>
        <a:p>
          <a:r>
            <a:rPr lang="en-US" altLang="zh-CN" sz="1400" dirty="0" smtClean="0">
              <a:solidFill>
                <a:schemeClr val="tx1"/>
              </a:solidFill>
              <a:latin typeface="+mn-ea"/>
              <a:ea typeface="+mn-ea"/>
            </a:rPr>
            <a:t>Google</a:t>
          </a:r>
        </a:p>
        <a:p>
          <a:r>
            <a:rPr lang="en-US" altLang="zh-CN" sz="1400" dirty="0" smtClean="0">
              <a:solidFill>
                <a:schemeClr val="tx1"/>
              </a:solidFill>
              <a:latin typeface="+mn-ea"/>
              <a:ea typeface="+mn-ea"/>
            </a:rPr>
            <a:t>Wikipedia</a:t>
          </a:r>
          <a:endParaRPr lang="zh-CN" altLang="en-US" sz="1400" dirty="0">
            <a:solidFill>
              <a:schemeClr val="tx1"/>
            </a:solidFill>
            <a:latin typeface="+mn-ea"/>
            <a:ea typeface="+mn-ea"/>
          </a:endParaRPr>
        </a:p>
      </dgm:t>
    </dgm:pt>
    <dgm:pt modelId="{59A13CCC-B8F1-4ED0-9D65-0B0FA678E9A4}" type="parTrans" cxnId="{AAE9B491-9403-4FB3-80FD-E73CECEBA664}">
      <dgm:prSet/>
      <dgm:spPr/>
      <dgm:t>
        <a:bodyPr/>
        <a:lstStyle/>
        <a:p>
          <a:endParaRPr lang="zh-CN" altLang="en-US" sz="1400">
            <a:solidFill>
              <a:schemeClr val="tx1"/>
            </a:solidFill>
            <a:latin typeface="+mn-ea"/>
            <a:ea typeface="+mn-ea"/>
          </a:endParaRPr>
        </a:p>
      </dgm:t>
    </dgm:pt>
    <dgm:pt modelId="{FD7382E3-7F11-4C9D-92B4-AF9753CBDA1A}" type="sibTrans" cxnId="{AAE9B491-9403-4FB3-80FD-E73CECEBA664}">
      <dgm:prSet/>
      <dgm:spPr/>
      <dgm:t>
        <a:bodyPr/>
        <a:lstStyle/>
        <a:p>
          <a:endParaRPr lang="zh-CN" altLang="en-US" sz="1400">
            <a:solidFill>
              <a:schemeClr val="tx1"/>
            </a:solidFill>
            <a:latin typeface="+mn-ea"/>
            <a:ea typeface="+mn-ea"/>
          </a:endParaRPr>
        </a:p>
      </dgm:t>
    </dgm:pt>
    <dgm:pt modelId="{01B286B0-42E7-4694-BA7C-FC6D6B760B37}">
      <dgm:prSet custT="1"/>
      <dgm:spPr/>
      <dgm:t>
        <a:bodyPr/>
        <a:lstStyle/>
        <a:p>
          <a:r>
            <a:rPr lang="zh-CN" altLang="en-US" sz="1400" dirty="0" smtClean="0">
              <a:solidFill>
                <a:schemeClr val="tx1"/>
              </a:solidFill>
              <a:latin typeface="+mn-ea"/>
              <a:ea typeface="+mn-ea"/>
            </a:rPr>
            <a:t>数字化出版</a:t>
          </a:r>
          <a:endParaRPr lang="zh-CN" altLang="en-US" sz="1400" dirty="0">
            <a:solidFill>
              <a:schemeClr val="tx1"/>
            </a:solidFill>
            <a:latin typeface="+mn-ea"/>
            <a:ea typeface="+mn-ea"/>
          </a:endParaRPr>
        </a:p>
      </dgm:t>
    </dgm:pt>
    <dgm:pt modelId="{B516DDB5-F449-4EA8-81D7-F7130F251840}" type="parTrans" cxnId="{F5334E84-5A23-4FB0-9ECB-2A8619AE83C1}">
      <dgm:prSet/>
      <dgm:spPr/>
      <dgm:t>
        <a:bodyPr/>
        <a:lstStyle/>
        <a:p>
          <a:endParaRPr lang="zh-CN" altLang="en-US" sz="1400">
            <a:solidFill>
              <a:schemeClr val="tx1"/>
            </a:solidFill>
            <a:latin typeface="+mn-ea"/>
            <a:ea typeface="+mn-ea"/>
          </a:endParaRPr>
        </a:p>
      </dgm:t>
    </dgm:pt>
    <dgm:pt modelId="{65C38ACC-483A-4960-8418-E3C359DCEEC1}" type="sibTrans" cxnId="{F5334E84-5A23-4FB0-9ECB-2A8619AE83C1}">
      <dgm:prSet/>
      <dgm:spPr/>
      <dgm:t>
        <a:bodyPr/>
        <a:lstStyle/>
        <a:p>
          <a:endParaRPr lang="zh-CN" altLang="en-US" sz="1400">
            <a:solidFill>
              <a:schemeClr val="tx1"/>
            </a:solidFill>
            <a:latin typeface="+mn-ea"/>
            <a:ea typeface="+mn-ea"/>
          </a:endParaRPr>
        </a:p>
      </dgm:t>
    </dgm:pt>
    <dgm:pt modelId="{AAA9FEB8-11B0-4F76-A985-B844E027DC28}">
      <dgm:prSet custT="1"/>
      <dgm:spPr/>
      <dgm:t>
        <a:bodyPr/>
        <a:lstStyle/>
        <a:p>
          <a:r>
            <a:rPr lang="en-US" altLang="zh-CN" sz="1400" dirty="0" smtClean="0">
              <a:solidFill>
                <a:schemeClr val="tx1"/>
              </a:solidFill>
              <a:latin typeface="+mn-ea"/>
              <a:ea typeface="+mn-ea"/>
            </a:rPr>
            <a:t>Sony Vegas</a:t>
          </a:r>
        </a:p>
        <a:p>
          <a:r>
            <a:rPr lang="en-US" altLang="zh-CN" sz="1400" dirty="0" smtClean="0">
              <a:solidFill>
                <a:schemeClr val="tx1"/>
              </a:solidFill>
              <a:latin typeface="+mn-ea"/>
              <a:ea typeface="+mn-ea"/>
            </a:rPr>
            <a:t>Premiere</a:t>
          </a:r>
        </a:p>
        <a:p>
          <a:r>
            <a:rPr lang="en-US" altLang="zh-CN" sz="1400" dirty="0" smtClean="0">
              <a:solidFill>
                <a:schemeClr val="tx1"/>
              </a:solidFill>
              <a:latin typeface="+mn-ea"/>
              <a:ea typeface="+mn-ea"/>
            </a:rPr>
            <a:t>Photoshop</a:t>
          </a:r>
        </a:p>
        <a:p>
          <a:r>
            <a:rPr lang="en-US" altLang="zh-CN" sz="1400" dirty="0" err="1" smtClean="0">
              <a:solidFill>
                <a:schemeClr val="tx1"/>
              </a:solidFill>
              <a:latin typeface="+mn-ea"/>
              <a:ea typeface="+mn-ea"/>
            </a:rPr>
            <a:t>Powerpoint</a:t>
          </a:r>
          <a:endParaRPr lang="en-US" altLang="zh-CN" sz="1400" dirty="0" smtClean="0">
            <a:solidFill>
              <a:schemeClr val="tx1"/>
            </a:solidFill>
            <a:latin typeface="+mn-ea"/>
            <a:ea typeface="+mn-ea"/>
          </a:endParaRPr>
        </a:p>
        <a:p>
          <a:r>
            <a:rPr lang="en-US" altLang="zh-CN" sz="1400" dirty="0" err="1" smtClean="0">
              <a:solidFill>
                <a:schemeClr val="tx1"/>
              </a:solidFill>
              <a:latin typeface="+mn-ea"/>
              <a:ea typeface="+mn-ea"/>
            </a:rPr>
            <a:t>Anylogic</a:t>
          </a:r>
          <a:endParaRPr lang="en-US" altLang="zh-CN" sz="1400" dirty="0" smtClean="0">
            <a:solidFill>
              <a:schemeClr val="tx1"/>
            </a:solidFill>
            <a:latin typeface="+mn-ea"/>
            <a:ea typeface="+mn-ea"/>
          </a:endParaRPr>
        </a:p>
        <a:p>
          <a:r>
            <a:rPr lang="en-US" altLang="zh-CN" sz="1400" dirty="0" smtClean="0">
              <a:solidFill>
                <a:schemeClr val="tx1"/>
              </a:solidFill>
              <a:latin typeface="+mn-ea"/>
              <a:ea typeface="+mn-ea"/>
            </a:rPr>
            <a:t>AutoCAD</a:t>
          </a:r>
          <a:endParaRPr lang="zh-CN" altLang="en-US" sz="1400" dirty="0">
            <a:solidFill>
              <a:schemeClr val="tx1"/>
            </a:solidFill>
            <a:latin typeface="+mn-ea"/>
            <a:ea typeface="+mn-ea"/>
          </a:endParaRPr>
        </a:p>
      </dgm:t>
    </dgm:pt>
    <dgm:pt modelId="{BFD11EBB-214E-4D46-97EC-89FB454D9075}" type="parTrans" cxnId="{804A4EFF-E6D8-4753-B5A6-003BFE27B5F6}">
      <dgm:prSet/>
      <dgm:spPr/>
      <dgm:t>
        <a:bodyPr/>
        <a:lstStyle/>
        <a:p>
          <a:endParaRPr lang="zh-CN" altLang="en-US" sz="1400">
            <a:solidFill>
              <a:schemeClr val="tx1"/>
            </a:solidFill>
            <a:latin typeface="+mn-ea"/>
            <a:ea typeface="+mn-ea"/>
          </a:endParaRPr>
        </a:p>
      </dgm:t>
    </dgm:pt>
    <dgm:pt modelId="{7E71239D-A007-4675-882A-1C9EBB74447F}" type="sibTrans" cxnId="{804A4EFF-E6D8-4753-B5A6-003BFE27B5F6}">
      <dgm:prSet/>
      <dgm:spPr/>
      <dgm:t>
        <a:bodyPr/>
        <a:lstStyle/>
        <a:p>
          <a:endParaRPr lang="zh-CN" altLang="en-US" sz="1400">
            <a:solidFill>
              <a:schemeClr val="tx1"/>
            </a:solidFill>
            <a:latin typeface="+mn-ea"/>
            <a:ea typeface="+mn-ea"/>
          </a:endParaRPr>
        </a:p>
      </dgm:t>
    </dgm:pt>
    <dgm:pt modelId="{9855B122-E057-47FC-83C2-8F4FD3C9EE30}" type="pres">
      <dgm:prSet presAssocID="{CED90BC0-2E0F-478B-B4FC-591EA486EB3F}" presName="Name0" presStyleCnt="0">
        <dgm:presLayoutVars>
          <dgm:chMax val="5"/>
          <dgm:chPref val="5"/>
          <dgm:dir/>
          <dgm:animLvl val="lvl"/>
        </dgm:presLayoutVars>
      </dgm:prSet>
      <dgm:spPr/>
      <dgm:t>
        <a:bodyPr/>
        <a:lstStyle/>
        <a:p>
          <a:endParaRPr lang="en-US"/>
        </a:p>
      </dgm:t>
    </dgm:pt>
    <dgm:pt modelId="{126957D7-8559-49D1-8507-AC068E14F476}" type="pres">
      <dgm:prSet presAssocID="{FA894252-897C-4733-96CC-1981E57C28EC}" presName="parentText1" presStyleLbl="node1" presStyleIdx="0" presStyleCnt="4">
        <dgm:presLayoutVars>
          <dgm:chMax/>
          <dgm:chPref val="3"/>
          <dgm:bulletEnabled val="1"/>
        </dgm:presLayoutVars>
      </dgm:prSet>
      <dgm:spPr/>
      <dgm:t>
        <a:bodyPr/>
        <a:lstStyle/>
        <a:p>
          <a:endParaRPr lang="en-US"/>
        </a:p>
      </dgm:t>
    </dgm:pt>
    <dgm:pt modelId="{04F6400E-E3A4-41BE-97B1-CD0817BBB8E9}" type="pres">
      <dgm:prSet presAssocID="{FA894252-897C-4733-96CC-1981E57C28EC}" presName="childText1" presStyleLbl="solidAlignAcc1" presStyleIdx="0" presStyleCnt="4">
        <dgm:presLayoutVars>
          <dgm:chMax val="0"/>
          <dgm:chPref val="0"/>
          <dgm:bulletEnabled val="1"/>
        </dgm:presLayoutVars>
      </dgm:prSet>
      <dgm:spPr/>
      <dgm:t>
        <a:bodyPr/>
        <a:lstStyle/>
        <a:p>
          <a:endParaRPr lang="en-US"/>
        </a:p>
      </dgm:t>
    </dgm:pt>
    <dgm:pt modelId="{8D0692C8-D4AD-401C-A3A7-2560489E9FBD}" type="pres">
      <dgm:prSet presAssocID="{116D1C4D-B853-49CA-9FA3-2CEAD39A7424}" presName="parentText2" presStyleLbl="node1" presStyleIdx="1" presStyleCnt="4">
        <dgm:presLayoutVars>
          <dgm:chMax/>
          <dgm:chPref val="3"/>
          <dgm:bulletEnabled val="1"/>
        </dgm:presLayoutVars>
      </dgm:prSet>
      <dgm:spPr/>
      <dgm:t>
        <a:bodyPr/>
        <a:lstStyle/>
        <a:p>
          <a:endParaRPr lang="en-US"/>
        </a:p>
      </dgm:t>
    </dgm:pt>
    <dgm:pt modelId="{4477557E-41C7-4CB4-8B19-AAD138F261D4}" type="pres">
      <dgm:prSet presAssocID="{116D1C4D-B853-49CA-9FA3-2CEAD39A7424}" presName="childText2" presStyleLbl="solidAlignAcc1" presStyleIdx="1" presStyleCnt="4">
        <dgm:presLayoutVars>
          <dgm:chMax val="0"/>
          <dgm:chPref val="0"/>
          <dgm:bulletEnabled val="1"/>
        </dgm:presLayoutVars>
      </dgm:prSet>
      <dgm:spPr/>
      <dgm:t>
        <a:bodyPr/>
        <a:lstStyle/>
        <a:p>
          <a:endParaRPr lang="en-US"/>
        </a:p>
      </dgm:t>
    </dgm:pt>
    <dgm:pt modelId="{075C77C5-600A-4F50-AD81-C6573DBC58D6}" type="pres">
      <dgm:prSet presAssocID="{25136A00-C612-4B09-9946-41126D251747}" presName="parentText3" presStyleLbl="node1" presStyleIdx="2" presStyleCnt="4">
        <dgm:presLayoutVars>
          <dgm:chMax/>
          <dgm:chPref val="3"/>
          <dgm:bulletEnabled val="1"/>
        </dgm:presLayoutVars>
      </dgm:prSet>
      <dgm:spPr/>
      <dgm:t>
        <a:bodyPr/>
        <a:lstStyle/>
        <a:p>
          <a:endParaRPr lang="en-US"/>
        </a:p>
      </dgm:t>
    </dgm:pt>
    <dgm:pt modelId="{6F9F21B0-A8B6-4D81-AAF2-00D5CA1CB536}" type="pres">
      <dgm:prSet presAssocID="{25136A00-C612-4B09-9946-41126D251747}" presName="childText3" presStyleLbl="solidAlignAcc1" presStyleIdx="2" presStyleCnt="4">
        <dgm:presLayoutVars>
          <dgm:chMax val="0"/>
          <dgm:chPref val="0"/>
          <dgm:bulletEnabled val="1"/>
        </dgm:presLayoutVars>
      </dgm:prSet>
      <dgm:spPr/>
      <dgm:t>
        <a:bodyPr/>
        <a:lstStyle/>
        <a:p>
          <a:endParaRPr lang="zh-CN" altLang="en-US"/>
        </a:p>
      </dgm:t>
    </dgm:pt>
    <dgm:pt modelId="{FA80B706-FD63-44B6-987C-3374F0D3D11F}" type="pres">
      <dgm:prSet presAssocID="{01B286B0-42E7-4694-BA7C-FC6D6B760B37}" presName="parentText4" presStyleLbl="node1" presStyleIdx="3" presStyleCnt="4">
        <dgm:presLayoutVars>
          <dgm:chMax/>
          <dgm:chPref val="3"/>
          <dgm:bulletEnabled val="1"/>
        </dgm:presLayoutVars>
      </dgm:prSet>
      <dgm:spPr/>
      <dgm:t>
        <a:bodyPr/>
        <a:lstStyle/>
        <a:p>
          <a:endParaRPr lang="zh-CN" altLang="en-US"/>
        </a:p>
      </dgm:t>
    </dgm:pt>
    <dgm:pt modelId="{DD2CFA92-059B-407B-A41B-12FF4A0ECBD3}" type="pres">
      <dgm:prSet presAssocID="{01B286B0-42E7-4694-BA7C-FC6D6B760B37}" presName="childText4" presStyleLbl="solidAlignAcc1" presStyleIdx="3" presStyleCnt="4">
        <dgm:presLayoutVars>
          <dgm:chMax val="0"/>
          <dgm:chPref val="0"/>
          <dgm:bulletEnabled val="1"/>
        </dgm:presLayoutVars>
      </dgm:prSet>
      <dgm:spPr/>
      <dgm:t>
        <a:bodyPr/>
        <a:lstStyle/>
        <a:p>
          <a:endParaRPr lang="en-US"/>
        </a:p>
      </dgm:t>
    </dgm:pt>
  </dgm:ptLst>
  <dgm:cxnLst>
    <dgm:cxn modelId="{9FE38C98-8445-4267-8E0F-A5384C5BB78C}" type="presOf" srcId="{25136A00-C612-4B09-9946-41126D251747}" destId="{075C77C5-600A-4F50-AD81-C6573DBC58D6}" srcOrd="0" destOrd="0" presId="urn:microsoft.com/office/officeart/2009/3/layout/IncreasingArrowsProcess"/>
    <dgm:cxn modelId="{804A4EFF-E6D8-4753-B5A6-003BFE27B5F6}" srcId="{01B286B0-42E7-4694-BA7C-FC6D6B760B37}" destId="{AAA9FEB8-11B0-4F76-A985-B844E027DC28}" srcOrd="0" destOrd="0" parTransId="{BFD11EBB-214E-4D46-97EC-89FB454D9075}" sibTransId="{7E71239D-A007-4675-882A-1C9EBB74447F}"/>
    <dgm:cxn modelId="{AFD372A2-FA7C-43D8-AB50-1E33993DED9F}" type="presOf" srcId="{2647E230-846F-4AEE-BB84-FC56189288BB}" destId="{04F6400E-E3A4-41BE-97B1-CD0817BBB8E9}" srcOrd="0" destOrd="1" presId="urn:microsoft.com/office/officeart/2009/3/layout/IncreasingArrowsProcess"/>
    <dgm:cxn modelId="{236A2A24-27E7-422B-9906-1419F67FF19A}" type="presOf" srcId="{01B286B0-42E7-4694-BA7C-FC6D6B760B37}" destId="{FA80B706-FD63-44B6-987C-3374F0D3D11F}" srcOrd="0" destOrd="0" presId="urn:microsoft.com/office/officeart/2009/3/layout/IncreasingArrowsProcess"/>
    <dgm:cxn modelId="{40B521EB-7372-431E-82D7-6FC115B9FB31}" srcId="{CED90BC0-2E0F-478B-B4FC-591EA486EB3F}" destId="{25136A00-C612-4B09-9946-41126D251747}" srcOrd="2" destOrd="0" parTransId="{2222D71C-4E89-4375-B39C-36EB6D811DB8}" sibTransId="{241DB8EA-5446-44A4-8167-54969A794207}"/>
    <dgm:cxn modelId="{BA7C09F5-59CD-4337-8701-EB3DCFD911FC}" type="presOf" srcId="{7E6E3A07-F583-42B1-8F18-846A413D661E}" destId="{4477557E-41C7-4CB4-8B19-AAD138F261D4}" srcOrd="0" destOrd="0" presId="urn:microsoft.com/office/officeart/2009/3/layout/IncreasingArrowsProcess"/>
    <dgm:cxn modelId="{5970C8DE-6633-4020-A644-5F1A20C4BAD7}" srcId="{FA894252-897C-4733-96CC-1981E57C28EC}" destId="{2647E230-846F-4AEE-BB84-FC56189288BB}" srcOrd="1" destOrd="0" parTransId="{F212E69C-52EC-4BB2-9EDB-D3B61A5E98D2}" sibTransId="{4440475B-C34E-41E3-A6D4-1B1B31B76231}"/>
    <dgm:cxn modelId="{F5334E84-5A23-4FB0-9ECB-2A8619AE83C1}" srcId="{CED90BC0-2E0F-478B-B4FC-591EA486EB3F}" destId="{01B286B0-42E7-4694-BA7C-FC6D6B760B37}" srcOrd="3" destOrd="0" parTransId="{B516DDB5-F449-4EA8-81D7-F7130F251840}" sibTransId="{65C38ACC-483A-4960-8418-E3C359DCEEC1}"/>
    <dgm:cxn modelId="{138FEF8D-39BE-4DEB-9784-D086404884A1}" type="presOf" srcId="{AAA9FEB8-11B0-4F76-A985-B844E027DC28}" destId="{DD2CFA92-059B-407B-A41B-12FF4A0ECBD3}" srcOrd="0" destOrd="0" presId="urn:microsoft.com/office/officeart/2009/3/layout/IncreasingArrowsProcess"/>
    <dgm:cxn modelId="{DB898D72-7A88-4106-B6C2-0C7A5F7C63AF}" srcId="{FA894252-897C-4733-96CC-1981E57C28EC}" destId="{0AA2EDC1-E336-493B-A927-3F789E7EBA78}" srcOrd="2" destOrd="0" parTransId="{EC6622C3-BF85-4213-8B85-4113CB24EB21}" sibTransId="{22FCBE28-4E5B-46F8-978D-1462DB6AF225}"/>
    <dgm:cxn modelId="{A402C47D-2E42-4755-B6F5-86ADA6911BBC}" srcId="{116D1C4D-B853-49CA-9FA3-2CEAD39A7424}" destId="{A236F7A6-A424-437A-8D82-1CB5CA8F38CC}" srcOrd="1" destOrd="0" parTransId="{5CCFD8B9-32CF-412F-8322-34D53F8EC5C2}" sibTransId="{F07F20E6-3007-4A71-9504-C422F9DF7442}"/>
    <dgm:cxn modelId="{BA9AEC19-938D-461C-B954-E73ED6B9C8A9}" srcId="{CED90BC0-2E0F-478B-B4FC-591EA486EB3F}" destId="{116D1C4D-B853-49CA-9FA3-2CEAD39A7424}" srcOrd="1" destOrd="0" parTransId="{6F6673C2-C1BD-4156-BB6A-C5A259F2657F}" sibTransId="{D00AA0A7-4467-4DD6-91CB-3B3E94269589}"/>
    <dgm:cxn modelId="{2B2DF4BC-1C8B-477E-93A4-F33EC80EE1A2}" type="presOf" srcId="{A236F7A6-A424-437A-8D82-1CB5CA8F38CC}" destId="{4477557E-41C7-4CB4-8B19-AAD138F261D4}" srcOrd="0" destOrd="1" presId="urn:microsoft.com/office/officeart/2009/3/layout/IncreasingArrowsProcess"/>
    <dgm:cxn modelId="{7FEA06C5-CA92-4AD3-A2EF-D8EB9244475C}" type="presOf" srcId="{E5754454-73EF-439C-BFB9-8B3037D9BFC7}" destId="{6F9F21B0-A8B6-4D81-AAF2-00D5CA1CB536}" srcOrd="0" destOrd="2" presId="urn:microsoft.com/office/officeart/2009/3/layout/IncreasingArrowsProcess"/>
    <dgm:cxn modelId="{D4B73069-DDD5-4B46-8202-8843A01C0877}" type="presOf" srcId="{116D1C4D-B853-49CA-9FA3-2CEAD39A7424}" destId="{8D0692C8-D4AD-401C-A3A7-2560489E9FBD}" srcOrd="0" destOrd="0" presId="urn:microsoft.com/office/officeart/2009/3/layout/IncreasingArrowsProcess"/>
    <dgm:cxn modelId="{81A5D815-9E9C-480D-AF22-56AD25F2C68E}" type="presOf" srcId="{CED90BC0-2E0F-478B-B4FC-591EA486EB3F}" destId="{9855B122-E057-47FC-83C2-8F4FD3C9EE30}" srcOrd="0" destOrd="0" presId="urn:microsoft.com/office/officeart/2009/3/layout/IncreasingArrowsProcess"/>
    <dgm:cxn modelId="{F1FBC080-A9C9-4C05-889E-1F74859436E8}" type="presOf" srcId="{7D341335-AF2B-406C-B443-E4A4E1AC47C6}" destId="{04F6400E-E3A4-41BE-97B1-CD0817BBB8E9}" srcOrd="0" destOrd="0" presId="urn:microsoft.com/office/officeart/2009/3/layout/IncreasingArrowsProcess"/>
    <dgm:cxn modelId="{94FF461A-7A81-4899-8F9C-6D11D6997008}" type="presOf" srcId="{9B44EBF8-DB90-4F72-9D31-4F7E9F831653}" destId="{6F9F21B0-A8B6-4D81-AAF2-00D5CA1CB536}" srcOrd="0" destOrd="1" presId="urn:microsoft.com/office/officeart/2009/3/layout/IncreasingArrowsProcess"/>
    <dgm:cxn modelId="{B514B3D8-D7EA-4184-90BD-9E975DA9E0EC}" type="presOf" srcId="{5F850C51-FFD7-4160-80B7-4ECD3BD2F917}" destId="{6F9F21B0-A8B6-4D81-AAF2-00D5CA1CB536}" srcOrd="0" destOrd="0" presId="urn:microsoft.com/office/officeart/2009/3/layout/IncreasingArrowsProcess"/>
    <dgm:cxn modelId="{0802B8CF-4089-4A37-92FC-FF0093EF88F5}" srcId="{FA894252-897C-4733-96CC-1981E57C28EC}" destId="{7D341335-AF2B-406C-B443-E4A4E1AC47C6}" srcOrd="0" destOrd="0" parTransId="{9BC06713-10A1-436A-A49F-158F36040627}" sibTransId="{DA46BC80-B403-4A68-BDD4-554E65578C8A}"/>
    <dgm:cxn modelId="{ED10B2E6-72D0-4946-9C96-314D278DC440}" type="presOf" srcId="{0AA2EDC1-E336-493B-A927-3F789E7EBA78}" destId="{04F6400E-E3A4-41BE-97B1-CD0817BBB8E9}" srcOrd="0" destOrd="2" presId="urn:microsoft.com/office/officeart/2009/3/layout/IncreasingArrowsProcess"/>
    <dgm:cxn modelId="{FC6A96F1-C2B7-4756-BDFD-63CDE5DEB46F}" srcId="{25136A00-C612-4B09-9946-41126D251747}" destId="{9B44EBF8-DB90-4F72-9D31-4F7E9F831653}" srcOrd="1" destOrd="0" parTransId="{C9D413E2-F92C-4A06-910F-97DEE4CF7DED}" sibTransId="{17695148-FAB5-4728-A977-E05E02247DE8}"/>
    <dgm:cxn modelId="{0C13FED7-E2B7-47DA-9D4B-ABE10CD18EBF}" srcId="{CED90BC0-2E0F-478B-B4FC-591EA486EB3F}" destId="{FA894252-897C-4733-96CC-1981E57C28EC}" srcOrd="0" destOrd="0" parTransId="{0C3ADEA7-32E2-4203-85F9-D29C2CC7D1CA}" sibTransId="{EFA5FA99-6F0F-4F2E-8221-F1368BCCB809}"/>
    <dgm:cxn modelId="{AAE9B491-9403-4FB3-80FD-E73CECEBA664}" srcId="{25136A00-C612-4B09-9946-41126D251747}" destId="{E5754454-73EF-439C-BFB9-8B3037D9BFC7}" srcOrd="2" destOrd="0" parTransId="{59A13CCC-B8F1-4ED0-9D65-0B0FA678E9A4}" sibTransId="{FD7382E3-7F11-4C9D-92B4-AF9753CBDA1A}"/>
    <dgm:cxn modelId="{6663475A-BF26-4594-83CC-BF675D4066BC}" type="presOf" srcId="{FA894252-897C-4733-96CC-1981E57C28EC}" destId="{126957D7-8559-49D1-8507-AC068E14F476}" srcOrd="0" destOrd="0" presId="urn:microsoft.com/office/officeart/2009/3/layout/IncreasingArrowsProcess"/>
    <dgm:cxn modelId="{08D4CFA7-691D-43B7-AA68-87BB00B83802}" srcId="{25136A00-C612-4B09-9946-41126D251747}" destId="{5F850C51-FFD7-4160-80B7-4ECD3BD2F917}" srcOrd="0" destOrd="0" parTransId="{E64F8F06-9906-4056-A369-4B24FEB11DFE}" sibTransId="{2EEDB449-A72A-47FD-A251-AD770AC12941}"/>
    <dgm:cxn modelId="{E38DF7FC-B0D4-42FA-8427-331796170BA8}" srcId="{116D1C4D-B853-49CA-9FA3-2CEAD39A7424}" destId="{7E6E3A07-F583-42B1-8F18-846A413D661E}" srcOrd="0" destOrd="0" parTransId="{EDD7AA45-25A5-4686-8069-2A887C2AA41E}" sibTransId="{F08E8B53-E0E2-44A5-B2E9-387B11C1E8FD}"/>
    <dgm:cxn modelId="{2C67FD30-F05E-494B-9805-042370BD08D0}" type="presParOf" srcId="{9855B122-E057-47FC-83C2-8F4FD3C9EE30}" destId="{126957D7-8559-49D1-8507-AC068E14F476}" srcOrd="0" destOrd="0" presId="urn:microsoft.com/office/officeart/2009/3/layout/IncreasingArrowsProcess"/>
    <dgm:cxn modelId="{46DCFFAD-F3AC-452F-8596-07CD1442A2F6}" type="presParOf" srcId="{9855B122-E057-47FC-83C2-8F4FD3C9EE30}" destId="{04F6400E-E3A4-41BE-97B1-CD0817BBB8E9}" srcOrd="1" destOrd="0" presId="urn:microsoft.com/office/officeart/2009/3/layout/IncreasingArrowsProcess"/>
    <dgm:cxn modelId="{841AC025-97FA-417A-B617-C8DE44821FBE}" type="presParOf" srcId="{9855B122-E057-47FC-83C2-8F4FD3C9EE30}" destId="{8D0692C8-D4AD-401C-A3A7-2560489E9FBD}" srcOrd="2" destOrd="0" presId="urn:microsoft.com/office/officeart/2009/3/layout/IncreasingArrowsProcess"/>
    <dgm:cxn modelId="{20C78909-DEB4-4299-9F8F-160024856A7B}" type="presParOf" srcId="{9855B122-E057-47FC-83C2-8F4FD3C9EE30}" destId="{4477557E-41C7-4CB4-8B19-AAD138F261D4}" srcOrd="3" destOrd="0" presId="urn:microsoft.com/office/officeart/2009/3/layout/IncreasingArrowsProcess"/>
    <dgm:cxn modelId="{D9CE80FB-7DA0-453C-BA95-73505770A72C}" type="presParOf" srcId="{9855B122-E057-47FC-83C2-8F4FD3C9EE30}" destId="{075C77C5-600A-4F50-AD81-C6573DBC58D6}" srcOrd="4" destOrd="0" presId="urn:microsoft.com/office/officeart/2009/3/layout/IncreasingArrowsProcess"/>
    <dgm:cxn modelId="{8FA23208-1B6A-4F23-915B-FB8E951E89CA}" type="presParOf" srcId="{9855B122-E057-47FC-83C2-8F4FD3C9EE30}" destId="{6F9F21B0-A8B6-4D81-AAF2-00D5CA1CB536}" srcOrd="5" destOrd="0" presId="urn:microsoft.com/office/officeart/2009/3/layout/IncreasingArrowsProcess"/>
    <dgm:cxn modelId="{3FD903CC-3EBB-4191-AD34-75EA12286598}" type="presParOf" srcId="{9855B122-E057-47FC-83C2-8F4FD3C9EE30}" destId="{FA80B706-FD63-44B6-987C-3374F0D3D11F}" srcOrd="6" destOrd="0" presId="urn:microsoft.com/office/officeart/2009/3/layout/IncreasingArrowsProcess"/>
    <dgm:cxn modelId="{474676A6-0AAA-43DB-BB0A-EF4AC1FF4EAD}" type="presParOf" srcId="{9855B122-E057-47FC-83C2-8F4FD3C9EE30}" destId="{DD2CFA92-059B-407B-A41B-12FF4A0ECBD3}" srcOrd="7"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6B1EDA-DD0E-454C-9357-6CB8F607BE02}" type="doc">
      <dgm:prSet loTypeId="urn:microsoft.com/office/officeart/2005/8/layout/hierarchy2" loCatId="hierarchy" qsTypeId="urn:microsoft.com/office/officeart/2005/8/quickstyle/3d5" qsCatId="3D" csTypeId="urn:microsoft.com/office/officeart/2005/8/colors/accent6_2" csCatId="accent6" phldr="1"/>
      <dgm:spPr/>
      <dgm:t>
        <a:bodyPr/>
        <a:lstStyle/>
        <a:p>
          <a:endParaRPr lang="zh-CN" altLang="en-US"/>
        </a:p>
      </dgm:t>
    </dgm:pt>
    <dgm:pt modelId="{829AFA7C-B176-4E6E-BDFA-F39CBD12C690}">
      <dgm:prSet phldrT="[文本]" custT="1"/>
      <dgm:spPr/>
      <dgm:t>
        <a:bodyPr/>
        <a:lstStyle/>
        <a:p>
          <a:pPr>
            <a:lnSpc>
              <a:spcPct val="100000"/>
            </a:lnSpc>
          </a:pPr>
          <a:r>
            <a:rPr lang="en-US" altLang="zh-CN" sz="3000" dirty="0" smtClean="0"/>
            <a:t>XLP</a:t>
          </a:r>
          <a:r>
            <a:rPr lang="zh-CN" altLang="en-US" sz="3000" dirty="0" smtClean="0"/>
            <a:t>活动参与人员</a:t>
          </a:r>
          <a:endParaRPr lang="zh-CN" altLang="en-US" sz="3000" dirty="0"/>
        </a:p>
      </dgm:t>
    </dgm:pt>
    <dgm:pt modelId="{CF5DB112-50CF-4C07-8555-2C238F2E18ED}" type="parTrans" cxnId="{B1E68ED2-F448-4916-837D-287891997EE7}">
      <dgm:prSet/>
      <dgm:spPr/>
      <dgm:t>
        <a:bodyPr/>
        <a:lstStyle/>
        <a:p>
          <a:pPr>
            <a:lnSpc>
              <a:spcPct val="100000"/>
            </a:lnSpc>
          </a:pPr>
          <a:endParaRPr lang="zh-CN" altLang="en-US" sz="3000"/>
        </a:p>
      </dgm:t>
    </dgm:pt>
    <dgm:pt modelId="{7A8FED1A-FD9C-47B1-90C8-38B848C1B983}" type="sibTrans" cxnId="{B1E68ED2-F448-4916-837D-287891997EE7}">
      <dgm:prSet/>
      <dgm:spPr/>
      <dgm:t>
        <a:bodyPr/>
        <a:lstStyle/>
        <a:p>
          <a:pPr>
            <a:lnSpc>
              <a:spcPct val="100000"/>
            </a:lnSpc>
          </a:pPr>
          <a:endParaRPr lang="zh-CN" altLang="en-US" sz="3000"/>
        </a:p>
      </dgm:t>
    </dgm:pt>
    <dgm:pt modelId="{03417DA8-0CEE-4BF8-BD6A-1346627FBB26}">
      <dgm:prSet phldrT="[文本]" custT="1"/>
      <dgm:spPr/>
      <dgm:t>
        <a:bodyPr/>
        <a:lstStyle/>
        <a:p>
          <a:pPr>
            <a:lnSpc>
              <a:spcPct val="100000"/>
            </a:lnSpc>
          </a:pPr>
          <a:r>
            <a:rPr lang="zh-CN" altLang="en-US" sz="3000" dirty="0" smtClean="0"/>
            <a:t>参与者</a:t>
          </a:r>
          <a:endParaRPr lang="zh-CN" altLang="en-US" sz="3000" dirty="0"/>
        </a:p>
      </dgm:t>
    </dgm:pt>
    <dgm:pt modelId="{2EE2C8A3-5412-42D7-9406-004E222645A6}" type="parTrans" cxnId="{59D82C11-F01B-4348-A127-99E0FE36CD62}">
      <dgm:prSet custT="1"/>
      <dgm:spPr/>
      <dgm:t>
        <a:bodyPr/>
        <a:lstStyle/>
        <a:p>
          <a:pPr>
            <a:lnSpc>
              <a:spcPct val="100000"/>
            </a:lnSpc>
          </a:pPr>
          <a:endParaRPr lang="zh-CN" altLang="en-US" sz="3000"/>
        </a:p>
      </dgm:t>
    </dgm:pt>
    <dgm:pt modelId="{2DBE18AB-59D5-4842-B7E3-7F32681406CF}" type="sibTrans" cxnId="{59D82C11-F01B-4348-A127-99E0FE36CD62}">
      <dgm:prSet/>
      <dgm:spPr/>
      <dgm:t>
        <a:bodyPr/>
        <a:lstStyle/>
        <a:p>
          <a:pPr>
            <a:lnSpc>
              <a:spcPct val="100000"/>
            </a:lnSpc>
          </a:pPr>
          <a:endParaRPr lang="zh-CN" altLang="en-US" sz="3000"/>
        </a:p>
      </dgm:t>
    </dgm:pt>
    <dgm:pt modelId="{C512EEC6-C58F-4F88-89AE-F1436ACE21AE}">
      <dgm:prSet phldrT="[文本]" custT="1"/>
      <dgm:spPr/>
      <dgm:t>
        <a:bodyPr/>
        <a:lstStyle/>
        <a:p>
          <a:pPr>
            <a:lnSpc>
              <a:spcPct val="100000"/>
            </a:lnSpc>
          </a:pPr>
          <a:r>
            <a:rPr lang="zh-CN" altLang="en-US" sz="3000" dirty="0" smtClean="0"/>
            <a:t>挑战设计方</a:t>
          </a:r>
          <a:endParaRPr lang="zh-CN" altLang="en-US" sz="3000" dirty="0"/>
        </a:p>
      </dgm:t>
    </dgm:pt>
    <dgm:pt modelId="{FE0A301C-8A88-458D-80BC-CE349EEC2042}" type="parTrans" cxnId="{7F2D5379-8049-40A6-8D3A-81750FC8397B}">
      <dgm:prSet custT="1"/>
      <dgm:spPr/>
      <dgm:t>
        <a:bodyPr/>
        <a:lstStyle/>
        <a:p>
          <a:pPr>
            <a:lnSpc>
              <a:spcPct val="100000"/>
            </a:lnSpc>
          </a:pPr>
          <a:endParaRPr lang="zh-CN" altLang="en-US" sz="3000"/>
        </a:p>
      </dgm:t>
    </dgm:pt>
    <dgm:pt modelId="{05386DA8-8ED9-40BD-9EF4-7586D9E76B4B}" type="sibTrans" cxnId="{7F2D5379-8049-40A6-8D3A-81750FC8397B}">
      <dgm:prSet/>
      <dgm:spPr/>
      <dgm:t>
        <a:bodyPr/>
        <a:lstStyle/>
        <a:p>
          <a:pPr>
            <a:lnSpc>
              <a:spcPct val="100000"/>
            </a:lnSpc>
          </a:pPr>
          <a:endParaRPr lang="zh-CN" altLang="en-US" sz="3000"/>
        </a:p>
      </dgm:t>
    </dgm:pt>
    <dgm:pt modelId="{F7364E6F-D7BA-4E39-969A-06E3758A897F}">
      <dgm:prSet phldrT="[文本]" custT="1"/>
      <dgm:spPr/>
      <dgm:t>
        <a:bodyPr/>
        <a:lstStyle/>
        <a:p>
          <a:pPr>
            <a:lnSpc>
              <a:spcPct val="100000"/>
            </a:lnSpc>
          </a:pPr>
          <a:r>
            <a:rPr lang="zh-CN" altLang="en-US" sz="3000" dirty="0" smtClean="0"/>
            <a:t>任务执行方</a:t>
          </a:r>
          <a:endParaRPr lang="zh-CN" altLang="en-US" sz="3000" dirty="0"/>
        </a:p>
      </dgm:t>
    </dgm:pt>
    <dgm:pt modelId="{3BFF2762-84FF-48DC-B134-7D17495B7494}" type="parTrans" cxnId="{F1132091-AA6E-42D3-B4BB-7AE9242CF2D8}">
      <dgm:prSet custT="1"/>
      <dgm:spPr/>
      <dgm:t>
        <a:bodyPr/>
        <a:lstStyle/>
        <a:p>
          <a:pPr>
            <a:lnSpc>
              <a:spcPct val="100000"/>
            </a:lnSpc>
          </a:pPr>
          <a:endParaRPr lang="zh-CN" altLang="en-US" sz="3000"/>
        </a:p>
      </dgm:t>
    </dgm:pt>
    <dgm:pt modelId="{0F50908D-AE9E-4CFA-913A-78AA49249489}" type="sibTrans" cxnId="{F1132091-AA6E-42D3-B4BB-7AE9242CF2D8}">
      <dgm:prSet/>
      <dgm:spPr/>
      <dgm:t>
        <a:bodyPr/>
        <a:lstStyle/>
        <a:p>
          <a:pPr>
            <a:lnSpc>
              <a:spcPct val="100000"/>
            </a:lnSpc>
          </a:pPr>
          <a:endParaRPr lang="zh-CN" altLang="en-US" sz="3000"/>
        </a:p>
      </dgm:t>
    </dgm:pt>
    <dgm:pt modelId="{ED9A38CE-C75D-400A-8C33-6B507D6B7703}">
      <dgm:prSet phldrT="[文本]" custT="1"/>
      <dgm:spPr/>
      <dgm:t>
        <a:bodyPr/>
        <a:lstStyle/>
        <a:p>
          <a:pPr>
            <a:lnSpc>
              <a:spcPct val="100000"/>
            </a:lnSpc>
          </a:pPr>
          <a:r>
            <a:rPr lang="zh-CN" altLang="en-US" sz="3000" dirty="0" smtClean="0"/>
            <a:t>主办者</a:t>
          </a:r>
          <a:endParaRPr lang="zh-CN" altLang="en-US" sz="3000" dirty="0"/>
        </a:p>
      </dgm:t>
    </dgm:pt>
    <dgm:pt modelId="{203E6276-7506-478D-A76F-D1B78968FB99}" type="parTrans" cxnId="{E00D5035-9B61-4E6A-8A84-169109C3D8B1}">
      <dgm:prSet custT="1"/>
      <dgm:spPr/>
      <dgm:t>
        <a:bodyPr/>
        <a:lstStyle/>
        <a:p>
          <a:pPr>
            <a:lnSpc>
              <a:spcPct val="100000"/>
            </a:lnSpc>
          </a:pPr>
          <a:endParaRPr lang="zh-CN" altLang="en-US" sz="3000"/>
        </a:p>
      </dgm:t>
    </dgm:pt>
    <dgm:pt modelId="{D983B11B-9FD1-4924-B0D3-080663C65B20}" type="sibTrans" cxnId="{E00D5035-9B61-4E6A-8A84-169109C3D8B1}">
      <dgm:prSet/>
      <dgm:spPr/>
      <dgm:t>
        <a:bodyPr/>
        <a:lstStyle/>
        <a:p>
          <a:pPr>
            <a:lnSpc>
              <a:spcPct val="100000"/>
            </a:lnSpc>
          </a:pPr>
          <a:endParaRPr lang="zh-CN" altLang="en-US" sz="3000"/>
        </a:p>
      </dgm:t>
    </dgm:pt>
    <dgm:pt modelId="{CA245952-429F-4B4B-84FA-B942345FC51F}">
      <dgm:prSet phldrT="[文本]" custT="1"/>
      <dgm:spPr/>
      <dgm:t>
        <a:bodyPr/>
        <a:lstStyle/>
        <a:p>
          <a:pPr>
            <a:lnSpc>
              <a:spcPct val="100000"/>
            </a:lnSpc>
          </a:pPr>
          <a:r>
            <a:rPr lang="zh-CN" altLang="en-US" sz="3000" dirty="0" smtClean="0"/>
            <a:t>学校负责人等</a:t>
          </a:r>
          <a:endParaRPr lang="zh-CN" altLang="en-US" sz="3000" dirty="0"/>
        </a:p>
      </dgm:t>
    </dgm:pt>
    <dgm:pt modelId="{9E697F0C-9957-43FD-B856-810B4D9CCCA8}" type="parTrans" cxnId="{711E2AB7-E806-4AB9-86C0-EEE830A41FB0}">
      <dgm:prSet custT="1"/>
      <dgm:spPr/>
      <dgm:t>
        <a:bodyPr/>
        <a:lstStyle/>
        <a:p>
          <a:pPr>
            <a:lnSpc>
              <a:spcPct val="100000"/>
            </a:lnSpc>
          </a:pPr>
          <a:endParaRPr lang="zh-CN" altLang="en-US" sz="3000"/>
        </a:p>
      </dgm:t>
    </dgm:pt>
    <dgm:pt modelId="{88A8B06E-B1CE-478C-A92D-B5C144A0996A}" type="sibTrans" cxnId="{711E2AB7-E806-4AB9-86C0-EEE830A41FB0}">
      <dgm:prSet/>
      <dgm:spPr/>
      <dgm:t>
        <a:bodyPr/>
        <a:lstStyle/>
        <a:p>
          <a:pPr>
            <a:lnSpc>
              <a:spcPct val="100000"/>
            </a:lnSpc>
          </a:pPr>
          <a:endParaRPr lang="zh-CN" altLang="en-US" sz="3000"/>
        </a:p>
      </dgm:t>
    </dgm:pt>
    <dgm:pt modelId="{4490BED3-1EB1-4BA3-BBF8-5FB3484B5772}" type="pres">
      <dgm:prSet presAssocID="{D06B1EDA-DD0E-454C-9357-6CB8F607BE02}" presName="diagram" presStyleCnt="0">
        <dgm:presLayoutVars>
          <dgm:chPref val="1"/>
          <dgm:dir/>
          <dgm:animOne val="branch"/>
          <dgm:animLvl val="lvl"/>
          <dgm:resizeHandles val="exact"/>
        </dgm:presLayoutVars>
      </dgm:prSet>
      <dgm:spPr/>
      <dgm:t>
        <a:bodyPr/>
        <a:lstStyle/>
        <a:p>
          <a:endParaRPr lang="en-US"/>
        </a:p>
      </dgm:t>
    </dgm:pt>
    <dgm:pt modelId="{646AACB8-9048-40DA-AA58-62B7E0CE4F0C}" type="pres">
      <dgm:prSet presAssocID="{829AFA7C-B176-4E6E-BDFA-F39CBD12C690}" presName="root1" presStyleCnt="0"/>
      <dgm:spPr/>
      <dgm:t>
        <a:bodyPr/>
        <a:lstStyle/>
        <a:p>
          <a:endParaRPr lang="en-US"/>
        </a:p>
      </dgm:t>
    </dgm:pt>
    <dgm:pt modelId="{0B135510-5D8E-4F0E-9F23-3D191BC524AF}" type="pres">
      <dgm:prSet presAssocID="{829AFA7C-B176-4E6E-BDFA-F39CBD12C690}" presName="LevelOneTextNode" presStyleLbl="node0" presStyleIdx="0" presStyleCnt="1">
        <dgm:presLayoutVars>
          <dgm:chPref val="3"/>
        </dgm:presLayoutVars>
      </dgm:prSet>
      <dgm:spPr/>
      <dgm:t>
        <a:bodyPr/>
        <a:lstStyle/>
        <a:p>
          <a:endParaRPr lang="zh-CN" altLang="en-US"/>
        </a:p>
      </dgm:t>
    </dgm:pt>
    <dgm:pt modelId="{D8801689-469C-4639-AC86-DFEAA0DB02BF}" type="pres">
      <dgm:prSet presAssocID="{829AFA7C-B176-4E6E-BDFA-F39CBD12C690}" presName="level2hierChild" presStyleCnt="0"/>
      <dgm:spPr/>
      <dgm:t>
        <a:bodyPr/>
        <a:lstStyle/>
        <a:p>
          <a:endParaRPr lang="en-US"/>
        </a:p>
      </dgm:t>
    </dgm:pt>
    <dgm:pt modelId="{4967BFC6-BE18-44B8-B832-A860F1B37B39}" type="pres">
      <dgm:prSet presAssocID="{2EE2C8A3-5412-42D7-9406-004E222645A6}" presName="conn2-1" presStyleLbl="parChTrans1D2" presStyleIdx="0" presStyleCnt="2"/>
      <dgm:spPr/>
      <dgm:t>
        <a:bodyPr/>
        <a:lstStyle/>
        <a:p>
          <a:endParaRPr lang="en-US"/>
        </a:p>
      </dgm:t>
    </dgm:pt>
    <dgm:pt modelId="{22DFBC4B-2EC3-46DF-BCF8-8D8693D2C9BA}" type="pres">
      <dgm:prSet presAssocID="{2EE2C8A3-5412-42D7-9406-004E222645A6}" presName="connTx" presStyleLbl="parChTrans1D2" presStyleIdx="0" presStyleCnt="2"/>
      <dgm:spPr/>
      <dgm:t>
        <a:bodyPr/>
        <a:lstStyle/>
        <a:p>
          <a:endParaRPr lang="en-US"/>
        </a:p>
      </dgm:t>
    </dgm:pt>
    <dgm:pt modelId="{7CDD9DFC-9A45-40B1-8B43-8B21EA59DBB0}" type="pres">
      <dgm:prSet presAssocID="{03417DA8-0CEE-4BF8-BD6A-1346627FBB26}" presName="root2" presStyleCnt="0"/>
      <dgm:spPr/>
      <dgm:t>
        <a:bodyPr/>
        <a:lstStyle/>
        <a:p>
          <a:endParaRPr lang="en-US"/>
        </a:p>
      </dgm:t>
    </dgm:pt>
    <dgm:pt modelId="{5B99793A-1BC1-4982-A491-5FCFD762FB1C}" type="pres">
      <dgm:prSet presAssocID="{03417DA8-0CEE-4BF8-BD6A-1346627FBB26}" presName="LevelTwoTextNode" presStyleLbl="node2" presStyleIdx="0" presStyleCnt="2">
        <dgm:presLayoutVars>
          <dgm:chPref val="3"/>
        </dgm:presLayoutVars>
      </dgm:prSet>
      <dgm:spPr/>
      <dgm:t>
        <a:bodyPr/>
        <a:lstStyle/>
        <a:p>
          <a:endParaRPr lang="en-US"/>
        </a:p>
      </dgm:t>
    </dgm:pt>
    <dgm:pt modelId="{4251A2FC-581F-422C-98B9-D00663921869}" type="pres">
      <dgm:prSet presAssocID="{03417DA8-0CEE-4BF8-BD6A-1346627FBB26}" presName="level3hierChild" presStyleCnt="0"/>
      <dgm:spPr/>
      <dgm:t>
        <a:bodyPr/>
        <a:lstStyle/>
        <a:p>
          <a:endParaRPr lang="en-US"/>
        </a:p>
      </dgm:t>
    </dgm:pt>
    <dgm:pt modelId="{69057434-83A1-4184-AC71-3D0B8D0210BA}" type="pres">
      <dgm:prSet presAssocID="{FE0A301C-8A88-458D-80BC-CE349EEC2042}" presName="conn2-1" presStyleLbl="parChTrans1D3" presStyleIdx="0" presStyleCnt="3"/>
      <dgm:spPr/>
      <dgm:t>
        <a:bodyPr/>
        <a:lstStyle/>
        <a:p>
          <a:endParaRPr lang="en-US"/>
        </a:p>
      </dgm:t>
    </dgm:pt>
    <dgm:pt modelId="{74D52935-FF30-45B2-A7EC-3B47ED6613CF}" type="pres">
      <dgm:prSet presAssocID="{FE0A301C-8A88-458D-80BC-CE349EEC2042}" presName="connTx" presStyleLbl="parChTrans1D3" presStyleIdx="0" presStyleCnt="3"/>
      <dgm:spPr/>
      <dgm:t>
        <a:bodyPr/>
        <a:lstStyle/>
        <a:p>
          <a:endParaRPr lang="en-US"/>
        </a:p>
      </dgm:t>
    </dgm:pt>
    <dgm:pt modelId="{BA742DEB-CE2E-424C-B2A8-9FC0E70797E7}" type="pres">
      <dgm:prSet presAssocID="{C512EEC6-C58F-4F88-89AE-F1436ACE21AE}" presName="root2" presStyleCnt="0"/>
      <dgm:spPr/>
      <dgm:t>
        <a:bodyPr/>
        <a:lstStyle/>
        <a:p>
          <a:endParaRPr lang="en-US"/>
        </a:p>
      </dgm:t>
    </dgm:pt>
    <dgm:pt modelId="{224D7672-B0F1-4802-BE50-40E901B92D84}" type="pres">
      <dgm:prSet presAssocID="{C512EEC6-C58F-4F88-89AE-F1436ACE21AE}" presName="LevelTwoTextNode" presStyleLbl="node3" presStyleIdx="0" presStyleCnt="3">
        <dgm:presLayoutVars>
          <dgm:chPref val="3"/>
        </dgm:presLayoutVars>
      </dgm:prSet>
      <dgm:spPr/>
      <dgm:t>
        <a:bodyPr/>
        <a:lstStyle/>
        <a:p>
          <a:endParaRPr lang="en-US"/>
        </a:p>
      </dgm:t>
    </dgm:pt>
    <dgm:pt modelId="{529DFDA3-F755-4EEB-BB3B-E622E0E05B5F}" type="pres">
      <dgm:prSet presAssocID="{C512EEC6-C58F-4F88-89AE-F1436ACE21AE}" presName="level3hierChild" presStyleCnt="0"/>
      <dgm:spPr/>
      <dgm:t>
        <a:bodyPr/>
        <a:lstStyle/>
        <a:p>
          <a:endParaRPr lang="en-US"/>
        </a:p>
      </dgm:t>
    </dgm:pt>
    <dgm:pt modelId="{04FCDE11-BD16-4DF8-AA1B-06A49ACB6D53}" type="pres">
      <dgm:prSet presAssocID="{3BFF2762-84FF-48DC-B134-7D17495B7494}" presName="conn2-1" presStyleLbl="parChTrans1D3" presStyleIdx="1" presStyleCnt="3"/>
      <dgm:spPr/>
      <dgm:t>
        <a:bodyPr/>
        <a:lstStyle/>
        <a:p>
          <a:endParaRPr lang="en-US"/>
        </a:p>
      </dgm:t>
    </dgm:pt>
    <dgm:pt modelId="{B836A783-CA6C-4915-9C20-1AF04F0F0669}" type="pres">
      <dgm:prSet presAssocID="{3BFF2762-84FF-48DC-B134-7D17495B7494}" presName="connTx" presStyleLbl="parChTrans1D3" presStyleIdx="1" presStyleCnt="3"/>
      <dgm:spPr/>
      <dgm:t>
        <a:bodyPr/>
        <a:lstStyle/>
        <a:p>
          <a:endParaRPr lang="en-US"/>
        </a:p>
      </dgm:t>
    </dgm:pt>
    <dgm:pt modelId="{A0C583C8-6C4D-4E95-86C4-929D2ED13471}" type="pres">
      <dgm:prSet presAssocID="{F7364E6F-D7BA-4E39-969A-06E3758A897F}" presName="root2" presStyleCnt="0"/>
      <dgm:spPr/>
      <dgm:t>
        <a:bodyPr/>
        <a:lstStyle/>
        <a:p>
          <a:endParaRPr lang="en-US"/>
        </a:p>
      </dgm:t>
    </dgm:pt>
    <dgm:pt modelId="{85E69F91-6920-4166-897F-CE49A294B412}" type="pres">
      <dgm:prSet presAssocID="{F7364E6F-D7BA-4E39-969A-06E3758A897F}" presName="LevelTwoTextNode" presStyleLbl="node3" presStyleIdx="1" presStyleCnt="3">
        <dgm:presLayoutVars>
          <dgm:chPref val="3"/>
        </dgm:presLayoutVars>
      </dgm:prSet>
      <dgm:spPr/>
      <dgm:t>
        <a:bodyPr/>
        <a:lstStyle/>
        <a:p>
          <a:endParaRPr lang="en-US"/>
        </a:p>
      </dgm:t>
    </dgm:pt>
    <dgm:pt modelId="{E9BA71FD-079B-4F71-BEDE-5EDB4B255725}" type="pres">
      <dgm:prSet presAssocID="{F7364E6F-D7BA-4E39-969A-06E3758A897F}" presName="level3hierChild" presStyleCnt="0"/>
      <dgm:spPr/>
      <dgm:t>
        <a:bodyPr/>
        <a:lstStyle/>
        <a:p>
          <a:endParaRPr lang="en-US"/>
        </a:p>
      </dgm:t>
    </dgm:pt>
    <dgm:pt modelId="{620E5F45-8E3A-40D5-A8DB-9DF6B7362793}" type="pres">
      <dgm:prSet presAssocID="{203E6276-7506-478D-A76F-D1B78968FB99}" presName="conn2-1" presStyleLbl="parChTrans1D2" presStyleIdx="1" presStyleCnt="2"/>
      <dgm:spPr/>
      <dgm:t>
        <a:bodyPr/>
        <a:lstStyle/>
        <a:p>
          <a:endParaRPr lang="en-US"/>
        </a:p>
      </dgm:t>
    </dgm:pt>
    <dgm:pt modelId="{EE655393-064A-4249-B47B-68DA04DE84AE}" type="pres">
      <dgm:prSet presAssocID="{203E6276-7506-478D-A76F-D1B78968FB99}" presName="connTx" presStyleLbl="parChTrans1D2" presStyleIdx="1" presStyleCnt="2"/>
      <dgm:spPr/>
      <dgm:t>
        <a:bodyPr/>
        <a:lstStyle/>
        <a:p>
          <a:endParaRPr lang="en-US"/>
        </a:p>
      </dgm:t>
    </dgm:pt>
    <dgm:pt modelId="{095423CC-BAA6-4FC3-B381-B5C731F3997A}" type="pres">
      <dgm:prSet presAssocID="{ED9A38CE-C75D-400A-8C33-6B507D6B7703}" presName="root2" presStyleCnt="0"/>
      <dgm:spPr/>
      <dgm:t>
        <a:bodyPr/>
        <a:lstStyle/>
        <a:p>
          <a:endParaRPr lang="en-US"/>
        </a:p>
      </dgm:t>
    </dgm:pt>
    <dgm:pt modelId="{22452456-8E5C-4394-A63C-4E4552122230}" type="pres">
      <dgm:prSet presAssocID="{ED9A38CE-C75D-400A-8C33-6B507D6B7703}" presName="LevelTwoTextNode" presStyleLbl="node2" presStyleIdx="1" presStyleCnt="2">
        <dgm:presLayoutVars>
          <dgm:chPref val="3"/>
        </dgm:presLayoutVars>
      </dgm:prSet>
      <dgm:spPr/>
      <dgm:t>
        <a:bodyPr/>
        <a:lstStyle/>
        <a:p>
          <a:endParaRPr lang="en-US"/>
        </a:p>
      </dgm:t>
    </dgm:pt>
    <dgm:pt modelId="{F05C9AD5-7D1A-407F-893A-C9259D500F6D}" type="pres">
      <dgm:prSet presAssocID="{ED9A38CE-C75D-400A-8C33-6B507D6B7703}" presName="level3hierChild" presStyleCnt="0"/>
      <dgm:spPr/>
      <dgm:t>
        <a:bodyPr/>
        <a:lstStyle/>
        <a:p>
          <a:endParaRPr lang="en-US"/>
        </a:p>
      </dgm:t>
    </dgm:pt>
    <dgm:pt modelId="{C11B35CE-410D-4FA1-9505-B19705F1747E}" type="pres">
      <dgm:prSet presAssocID="{9E697F0C-9957-43FD-B856-810B4D9CCCA8}" presName="conn2-1" presStyleLbl="parChTrans1D3" presStyleIdx="2" presStyleCnt="3"/>
      <dgm:spPr/>
      <dgm:t>
        <a:bodyPr/>
        <a:lstStyle/>
        <a:p>
          <a:endParaRPr lang="en-US"/>
        </a:p>
      </dgm:t>
    </dgm:pt>
    <dgm:pt modelId="{0AAC44C7-3BAB-47B4-9B14-094D7357439F}" type="pres">
      <dgm:prSet presAssocID="{9E697F0C-9957-43FD-B856-810B4D9CCCA8}" presName="connTx" presStyleLbl="parChTrans1D3" presStyleIdx="2" presStyleCnt="3"/>
      <dgm:spPr/>
      <dgm:t>
        <a:bodyPr/>
        <a:lstStyle/>
        <a:p>
          <a:endParaRPr lang="en-US"/>
        </a:p>
      </dgm:t>
    </dgm:pt>
    <dgm:pt modelId="{48CAE769-2259-4912-9839-F248B2A38D6A}" type="pres">
      <dgm:prSet presAssocID="{CA245952-429F-4B4B-84FA-B942345FC51F}" presName="root2" presStyleCnt="0"/>
      <dgm:spPr/>
      <dgm:t>
        <a:bodyPr/>
        <a:lstStyle/>
        <a:p>
          <a:endParaRPr lang="en-US"/>
        </a:p>
      </dgm:t>
    </dgm:pt>
    <dgm:pt modelId="{F7CAA6C2-BC3E-41F2-9004-2D6369804CDC}" type="pres">
      <dgm:prSet presAssocID="{CA245952-429F-4B4B-84FA-B942345FC51F}" presName="LevelTwoTextNode" presStyleLbl="node3" presStyleIdx="2" presStyleCnt="3">
        <dgm:presLayoutVars>
          <dgm:chPref val="3"/>
        </dgm:presLayoutVars>
      </dgm:prSet>
      <dgm:spPr/>
      <dgm:t>
        <a:bodyPr/>
        <a:lstStyle/>
        <a:p>
          <a:endParaRPr lang="zh-CN" altLang="en-US"/>
        </a:p>
      </dgm:t>
    </dgm:pt>
    <dgm:pt modelId="{ACB46FBC-1BDD-43ED-8C46-A208B5ADA990}" type="pres">
      <dgm:prSet presAssocID="{CA245952-429F-4B4B-84FA-B942345FC51F}" presName="level3hierChild" presStyleCnt="0"/>
      <dgm:spPr/>
      <dgm:t>
        <a:bodyPr/>
        <a:lstStyle/>
        <a:p>
          <a:endParaRPr lang="en-US"/>
        </a:p>
      </dgm:t>
    </dgm:pt>
  </dgm:ptLst>
  <dgm:cxnLst>
    <dgm:cxn modelId="{F1E6E2B9-4273-F945-8BE4-34FD5BD12F6A}" type="presOf" srcId="{D06B1EDA-DD0E-454C-9357-6CB8F607BE02}" destId="{4490BED3-1EB1-4BA3-BBF8-5FB3484B5772}" srcOrd="0" destOrd="0" presId="urn:microsoft.com/office/officeart/2005/8/layout/hierarchy2"/>
    <dgm:cxn modelId="{6A38BBCC-D75D-DF42-BC44-0B4B3520D14E}" type="presOf" srcId="{829AFA7C-B176-4E6E-BDFA-F39CBD12C690}" destId="{0B135510-5D8E-4F0E-9F23-3D191BC524AF}" srcOrd="0" destOrd="0" presId="urn:microsoft.com/office/officeart/2005/8/layout/hierarchy2"/>
    <dgm:cxn modelId="{F1132091-AA6E-42D3-B4BB-7AE9242CF2D8}" srcId="{03417DA8-0CEE-4BF8-BD6A-1346627FBB26}" destId="{F7364E6F-D7BA-4E39-969A-06E3758A897F}" srcOrd="1" destOrd="0" parTransId="{3BFF2762-84FF-48DC-B134-7D17495B7494}" sibTransId="{0F50908D-AE9E-4CFA-913A-78AA49249489}"/>
    <dgm:cxn modelId="{9892FE8A-F0ED-2F42-96F6-05D46B69259F}" type="presOf" srcId="{C512EEC6-C58F-4F88-89AE-F1436ACE21AE}" destId="{224D7672-B0F1-4802-BE50-40E901B92D84}" srcOrd="0" destOrd="0" presId="urn:microsoft.com/office/officeart/2005/8/layout/hierarchy2"/>
    <dgm:cxn modelId="{BDC1D37E-5D44-1E41-8FE2-241E516ACCDA}" type="presOf" srcId="{2EE2C8A3-5412-42D7-9406-004E222645A6}" destId="{22DFBC4B-2EC3-46DF-BCF8-8D8693D2C9BA}" srcOrd="1" destOrd="0" presId="urn:microsoft.com/office/officeart/2005/8/layout/hierarchy2"/>
    <dgm:cxn modelId="{E49C7AAC-BC70-6445-A57E-C796BC6C82C0}" type="presOf" srcId="{FE0A301C-8A88-458D-80BC-CE349EEC2042}" destId="{74D52935-FF30-45B2-A7EC-3B47ED6613CF}" srcOrd="1" destOrd="0" presId="urn:microsoft.com/office/officeart/2005/8/layout/hierarchy2"/>
    <dgm:cxn modelId="{F2A267A5-322D-C84D-AE62-5D4629FAA692}" type="presOf" srcId="{203E6276-7506-478D-A76F-D1B78968FB99}" destId="{620E5F45-8E3A-40D5-A8DB-9DF6B7362793}" srcOrd="0" destOrd="0" presId="urn:microsoft.com/office/officeart/2005/8/layout/hierarchy2"/>
    <dgm:cxn modelId="{5B047B13-D4D9-D64C-9150-1DD99EBFDD3C}" type="presOf" srcId="{03417DA8-0CEE-4BF8-BD6A-1346627FBB26}" destId="{5B99793A-1BC1-4982-A491-5FCFD762FB1C}" srcOrd="0" destOrd="0" presId="urn:microsoft.com/office/officeart/2005/8/layout/hierarchy2"/>
    <dgm:cxn modelId="{B1E68ED2-F448-4916-837D-287891997EE7}" srcId="{D06B1EDA-DD0E-454C-9357-6CB8F607BE02}" destId="{829AFA7C-B176-4E6E-BDFA-F39CBD12C690}" srcOrd="0" destOrd="0" parTransId="{CF5DB112-50CF-4C07-8555-2C238F2E18ED}" sibTransId="{7A8FED1A-FD9C-47B1-90C8-38B848C1B983}"/>
    <dgm:cxn modelId="{D3D66465-F53A-6743-8D3E-CCDFA151C762}" type="presOf" srcId="{2EE2C8A3-5412-42D7-9406-004E222645A6}" destId="{4967BFC6-BE18-44B8-B832-A860F1B37B39}" srcOrd="0" destOrd="0" presId="urn:microsoft.com/office/officeart/2005/8/layout/hierarchy2"/>
    <dgm:cxn modelId="{3328680E-D52F-DA4E-A658-A59DA22442EE}" type="presOf" srcId="{3BFF2762-84FF-48DC-B134-7D17495B7494}" destId="{B836A783-CA6C-4915-9C20-1AF04F0F0669}" srcOrd="1" destOrd="0" presId="urn:microsoft.com/office/officeart/2005/8/layout/hierarchy2"/>
    <dgm:cxn modelId="{F6DB985B-C2A9-EB45-9512-D0B97D08B4E7}" type="presOf" srcId="{FE0A301C-8A88-458D-80BC-CE349EEC2042}" destId="{69057434-83A1-4184-AC71-3D0B8D0210BA}" srcOrd="0" destOrd="0" presId="urn:microsoft.com/office/officeart/2005/8/layout/hierarchy2"/>
    <dgm:cxn modelId="{CA574F03-3881-6441-A947-0ACFE14378A6}" type="presOf" srcId="{3BFF2762-84FF-48DC-B134-7D17495B7494}" destId="{04FCDE11-BD16-4DF8-AA1B-06A49ACB6D53}" srcOrd="0" destOrd="0" presId="urn:microsoft.com/office/officeart/2005/8/layout/hierarchy2"/>
    <dgm:cxn modelId="{711E2AB7-E806-4AB9-86C0-EEE830A41FB0}" srcId="{ED9A38CE-C75D-400A-8C33-6B507D6B7703}" destId="{CA245952-429F-4B4B-84FA-B942345FC51F}" srcOrd="0" destOrd="0" parTransId="{9E697F0C-9957-43FD-B856-810B4D9CCCA8}" sibTransId="{88A8B06E-B1CE-478C-A92D-B5C144A0996A}"/>
    <dgm:cxn modelId="{650692AC-8686-CE4F-909E-A895A64C3666}" type="presOf" srcId="{9E697F0C-9957-43FD-B856-810B4D9CCCA8}" destId="{0AAC44C7-3BAB-47B4-9B14-094D7357439F}" srcOrd="1" destOrd="0" presId="urn:microsoft.com/office/officeart/2005/8/layout/hierarchy2"/>
    <dgm:cxn modelId="{7F2D5379-8049-40A6-8D3A-81750FC8397B}" srcId="{03417DA8-0CEE-4BF8-BD6A-1346627FBB26}" destId="{C512EEC6-C58F-4F88-89AE-F1436ACE21AE}" srcOrd="0" destOrd="0" parTransId="{FE0A301C-8A88-458D-80BC-CE349EEC2042}" sibTransId="{05386DA8-8ED9-40BD-9EF4-7586D9E76B4B}"/>
    <dgm:cxn modelId="{72836159-16FA-8B40-9CAA-7B0FB8E760E8}" type="presOf" srcId="{9E697F0C-9957-43FD-B856-810B4D9CCCA8}" destId="{C11B35CE-410D-4FA1-9505-B19705F1747E}" srcOrd="0" destOrd="0" presId="urn:microsoft.com/office/officeart/2005/8/layout/hierarchy2"/>
    <dgm:cxn modelId="{AB17646A-1B64-F244-AC5B-EE8C546CAF18}" type="presOf" srcId="{203E6276-7506-478D-A76F-D1B78968FB99}" destId="{EE655393-064A-4249-B47B-68DA04DE84AE}" srcOrd="1" destOrd="0" presId="urn:microsoft.com/office/officeart/2005/8/layout/hierarchy2"/>
    <dgm:cxn modelId="{59D82C11-F01B-4348-A127-99E0FE36CD62}" srcId="{829AFA7C-B176-4E6E-BDFA-F39CBD12C690}" destId="{03417DA8-0CEE-4BF8-BD6A-1346627FBB26}" srcOrd="0" destOrd="0" parTransId="{2EE2C8A3-5412-42D7-9406-004E222645A6}" sibTransId="{2DBE18AB-59D5-4842-B7E3-7F32681406CF}"/>
    <dgm:cxn modelId="{E00D5035-9B61-4E6A-8A84-169109C3D8B1}" srcId="{829AFA7C-B176-4E6E-BDFA-F39CBD12C690}" destId="{ED9A38CE-C75D-400A-8C33-6B507D6B7703}" srcOrd="1" destOrd="0" parTransId="{203E6276-7506-478D-A76F-D1B78968FB99}" sibTransId="{D983B11B-9FD1-4924-B0D3-080663C65B20}"/>
    <dgm:cxn modelId="{60539459-2547-454F-9190-60E36046F87F}" type="presOf" srcId="{CA245952-429F-4B4B-84FA-B942345FC51F}" destId="{F7CAA6C2-BC3E-41F2-9004-2D6369804CDC}" srcOrd="0" destOrd="0" presId="urn:microsoft.com/office/officeart/2005/8/layout/hierarchy2"/>
    <dgm:cxn modelId="{D09252DC-4866-9748-ABA6-FB1555C3B2CD}" type="presOf" srcId="{ED9A38CE-C75D-400A-8C33-6B507D6B7703}" destId="{22452456-8E5C-4394-A63C-4E4552122230}" srcOrd="0" destOrd="0" presId="urn:microsoft.com/office/officeart/2005/8/layout/hierarchy2"/>
    <dgm:cxn modelId="{97ADF4F3-6005-6D41-8B83-328AA47A4A64}" type="presOf" srcId="{F7364E6F-D7BA-4E39-969A-06E3758A897F}" destId="{85E69F91-6920-4166-897F-CE49A294B412}" srcOrd="0" destOrd="0" presId="urn:microsoft.com/office/officeart/2005/8/layout/hierarchy2"/>
    <dgm:cxn modelId="{074D8569-DF32-6D49-86AC-E8FFE4105011}" type="presParOf" srcId="{4490BED3-1EB1-4BA3-BBF8-5FB3484B5772}" destId="{646AACB8-9048-40DA-AA58-62B7E0CE4F0C}" srcOrd="0" destOrd="0" presId="urn:microsoft.com/office/officeart/2005/8/layout/hierarchy2"/>
    <dgm:cxn modelId="{665A4FD5-E9FF-ED4F-844A-AB1C04EE12A0}" type="presParOf" srcId="{646AACB8-9048-40DA-AA58-62B7E0CE4F0C}" destId="{0B135510-5D8E-4F0E-9F23-3D191BC524AF}" srcOrd="0" destOrd="0" presId="urn:microsoft.com/office/officeart/2005/8/layout/hierarchy2"/>
    <dgm:cxn modelId="{F7AE8C9E-A0C5-564B-A8C8-C46E027B7B67}" type="presParOf" srcId="{646AACB8-9048-40DA-AA58-62B7E0CE4F0C}" destId="{D8801689-469C-4639-AC86-DFEAA0DB02BF}" srcOrd="1" destOrd="0" presId="urn:microsoft.com/office/officeart/2005/8/layout/hierarchy2"/>
    <dgm:cxn modelId="{DBFA5510-4915-744B-B1F9-4BDF58EF6E9E}" type="presParOf" srcId="{D8801689-469C-4639-AC86-DFEAA0DB02BF}" destId="{4967BFC6-BE18-44B8-B832-A860F1B37B39}" srcOrd="0" destOrd="0" presId="urn:microsoft.com/office/officeart/2005/8/layout/hierarchy2"/>
    <dgm:cxn modelId="{93B0DD15-592C-554B-9705-8BC01223223B}" type="presParOf" srcId="{4967BFC6-BE18-44B8-B832-A860F1B37B39}" destId="{22DFBC4B-2EC3-46DF-BCF8-8D8693D2C9BA}" srcOrd="0" destOrd="0" presId="urn:microsoft.com/office/officeart/2005/8/layout/hierarchy2"/>
    <dgm:cxn modelId="{C55AC19F-D34E-8849-B8A8-ACDD9331E186}" type="presParOf" srcId="{D8801689-469C-4639-AC86-DFEAA0DB02BF}" destId="{7CDD9DFC-9A45-40B1-8B43-8B21EA59DBB0}" srcOrd="1" destOrd="0" presId="urn:microsoft.com/office/officeart/2005/8/layout/hierarchy2"/>
    <dgm:cxn modelId="{438255AA-DFF2-9840-A525-D4E27ED4F254}" type="presParOf" srcId="{7CDD9DFC-9A45-40B1-8B43-8B21EA59DBB0}" destId="{5B99793A-1BC1-4982-A491-5FCFD762FB1C}" srcOrd="0" destOrd="0" presId="urn:microsoft.com/office/officeart/2005/8/layout/hierarchy2"/>
    <dgm:cxn modelId="{600E57FD-01A1-1A4A-9E08-818AC051DF8E}" type="presParOf" srcId="{7CDD9DFC-9A45-40B1-8B43-8B21EA59DBB0}" destId="{4251A2FC-581F-422C-98B9-D00663921869}" srcOrd="1" destOrd="0" presId="urn:microsoft.com/office/officeart/2005/8/layout/hierarchy2"/>
    <dgm:cxn modelId="{6DEDB020-BF7E-114C-81D7-A566B9F82755}" type="presParOf" srcId="{4251A2FC-581F-422C-98B9-D00663921869}" destId="{69057434-83A1-4184-AC71-3D0B8D0210BA}" srcOrd="0" destOrd="0" presId="urn:microsoft.com/office/officeart/2005/8/layout/hierarchy2"/>
    <dgm:cxn modelId="{88E27A5C-3A8B-224E-8334-E00A0C3E3320}" type="presParOf" srcId="{69057434-83A1-4184-AC71-3D0B8D0210BA}" destId="{74D52935-FF30-45B2-A7EC-3B47ED6613CF}" srcOrd="0" destOrd="0" presId="urn:microsoft.com/office/officeart/2005/8/layout/hierarchy2"/>
    <dgm:cxn modelId="{06A2EA44-6D85-444A-A8E2-E5F49700DBCE}" type="presParOf" srcId="{4251A2FC-581F-422C-98B9-D00663921869}" destId="{BA742DEB-CE2E-424C-B2A8-9FC0E70797E7}" srcOrd="1" destOrd="0" presId="urn:microsoft.com/office/officeart/2005/8/layout/hierarchy2"/>
    <dgm:cxn modelId="{C946BB63-C5EF-5344-8E52-B1FAE166522D}" type="presParOf" srcId="{BA742DEB-CE2E-424C-B2A8-9FC0E70797E7}" destId="{224D7672-B0F1-4802-BE50-40E901B92D84}" srcOrd="0" destOrd="0" presId="urn:microsoft.com/office/officeart/2005/8/layout/hierarchy2"/>
    <dgm:cxn modelId="{AFF7D5EE-481A-6946-9394-3A0D33B77D85}" type="presParOf" srcId="{BA742DEB-CE2E-424C-B2A8-9FC0E70797E7}" destId="{529DFDA3-F755-4EEB-BB3B-E622E0E05B5F}" srcOrd="1" destOrd="0" presId="urn:microsoft.com/office/officeart/2005/8/layout/hierarchy2"/>
    <dgm:cxn modelId="{314D89E4-C4CE-6842-A59D-AB07B2388DB4}" type="presParOf" srcId="{4251A2FC-581F-422C-98B9-D00663921869}" destId="{04FCDE11-BD16-4DF8-AA1B-06A49ACB6D53}" srcOrd="2" destOrd="0" presId="urn:microsoft.com/office/officeart/2005/8/layout/hierarchy2"/>
    <dgm:cxn modelId="{2B9C51CB-FE64-EB42-8C00-75EAFC49A9EB}" type="presParOf" srcId="{04FCDE11-BD16-4DF8-AA1B-06A49ACB6D53}" destId="{B836A783-CA6C-4915-9C20-1AF04F0F0669}" srcOrd="0" destOrd="0" presId="urn:microsoft.com/office/officeart/2005/8/layout/hierarchy2"/>
    <dgm:cxn modelId="{AD2F002D-3ADB-9749-818D-9B29D8378B29}" type="presParOf" srcId="{4251A2FC-581F-422C-98B9-D00663921869}" destId="{A0C583C8-6C4D-4E95-86C4-929D2ED13471}" srcOrd="3" destOrd="0" presId="urn:microsoft.com/office/officeart/2005/8/layout/hierarchy2"/>
    <dgm:cxn modelId="{82F6E1C8-D94F-0444-AFF4-94A17F27F108}" type="presParOf" srcId="{A0C583C8-6C4D-4E95-86C4-929D2ED13471}" destId="{85E69F91-6920-4166-897F-CE49A294B412}" srcOrd="0" destOrd="0" presId="urn:microsoft.com/office/officeart/2005/8/layout/hierarchy2"/>
    <dgm:cxn modelId="{3CF96357-73EE-7641-A5FC-1D2D73AEA2D9}" type="presParOf" srcId="{A0C583C8-6C4D-4E95-86C4-929D2ED13471}" destId="{E9BA71FD-079B-4F71-BEDE-5EDB4B255725}" srcOrd="1" destOrd="0" presId="urn:microsoft.com/office/officeart/2005/8/layout/hierarchy2"/>
    <dgm:cxn modelId="{9EC18F61-A643-7B45-92A8-E6A7672E866D}" type="presParOf" srcId="{D8801689-469C-4639-AC86-DFEAA0DB02BF}" destId="{620E5F45-8E3A-40D5-A8DB-9DF6B7362793}" srcOrd="2" destOrd="0" presId="urn:microsoft.com/office/officeart/2005/8/layout/hierarchy2"/>
    <dgm:cxn modelId="{B1E285FE-50B2-A04B-91BC-AF7FC56A8DBA}" type="presParOf" srcId="{620E5F45-8E3A-40D5-A8DB-9DF6B7362793}" destId="{EE655393-064A-4249-B47B-68DA04DE84AE}" srcOrd="0" destOrd="0" presId="urn:microsoft.com/office/officeart/2005/8/layout/hierarchy2"/>
    <dgm:cxn modelId="{468CF456-B3BB-0E4D-A93A-A41F095E8A92}" type="presParOf" srcId="{D8801689-469C-4639-AC86-DFEAA0DB02BF}" destId="{095423CC-BAA6-4FC3-B381-B5C731F3997A}" srcOrd="3" destOrd="0" presId="urn:microsoft.com/office/officeart/2005/8/layout/hierarchy2"/>
    <dgm:cxn modelId="{5D627A1C-B6E7-2242-A0BA-4C30F903B2A0}" type="presParOf" srcId="{095423CC-BAA6-4FC3-B381-B5C731F3997A}" destId="{22452456-8E5C-4394-A63C-4E4552122230}" srcOrd="0" destOrd="0" presId="urn:microsoft.com/office/officeart/2005/8/layout/hierarchy2"/>
    <dgm:cxn modelId="{09AA8137-A22E-8B45-B022-2EABFB489C90}" type="presParOf" srcId="{095423CC-BAA6-4FC3-B381-B5C731F3997A}" destId="{F05C9AD5-7D1A-407F-893A-C9259D500F6D}" srcOrd="1" destOrd="0" presId="urn:microsoft.com/office/officeart/2005/8/layout/hierarchy2"/>
    <dgm:cxn modelId="{157C596D-87F5-0B4D-A07B-7B6DEC7FF0BD}" type="presParOf" srcId="{F05C9AD5-7D1A-407F-893A-C9259D500F6D}" destId="{C11B35CE-410D-4FA1-9505-B19705F1747E}" srcOrd="0" destOrd="0" presId="urn:microsoft.com/office/officeart/2005/8/layout/hierarchy2"/>
    <dgm:cxn modelId="{524AACB1-C44E-8D46-8AB7-F658E29D4E5B}" type="presParOf" srcId="{C11B35CE-410D-4FA1-9505-B19705F1747E}" destId="{0AAC44C7-3BAB-47B4-9B14-094D7357439F}" srcOrd="0" destOrd="0" presId="urn:microsoft.com/office/officeart/2005/8/layout/hierarchy2"/>
    <dgm:cxn modelId="{77ABEE29-CF3F-A747-B2A0-CB44F0137881}" type="presParOf" srcId="{F05C9AD5-7D1A-407F-893A-C9259D500F6D}" destId="{48CAE769-2259-4912-9839-F248B2A38D6A}" srcOrd="1" destOrd="0" presId="urn:microsoft.com/office/officeart/2005/8/layout/hierarchy2"/>
    <dgm:cxn modelId="{C6073FA4-F2A3-CA4A-B68A-B568FB01BD27}" type="presParOf" srcId="{48CAE769-2259-4912-9839-F248B2A38D6A}" destId="{F7CAA6C2-BC3E-41F2-9004-2D6369804CDC}" srcOrd="0" destOrd="0" presId="urn:microsoft.com/office/officeart/2005/8/layout/hierarchy2"/>
    <dgm:cxn modelId="{C79CE16A-703C-D747-A5FD-12B60B841125}" type="presParOf" srcId="{48CAE769-2259-4912-9839-F248B2A38D6A}" destId="{ACB46FBC-1BDD-43ED-8C46-A208B5ADA990}"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6DB211-FB3F-034D-90FE-ADD41CA5F942}" type="doc">
      <dgm:prSet loTypeId="urn:microsoft.com/office/officeart/2005/8/layout/process3" loCatId="" qsTypeId="urn:microsoft.com/office/officeart/2005/8/quickstyle/simple4" qsCatId="simple" csTypeId="urn:microsoft.com/office/officeart/2005/8/colors/accent6_2" csCatId="accent6" phldr="1"/>
      <dgm:spPr/>
      <dgm:t>
        <a:bodyPr/>
        <a:lstStyle/>
        <a:p>
          <a:endParaRPr lang="en-US"/>
        </a:p>
      </dgm:t>
    </dgm:pt>
    <dgm:pt modelId="{A6525B9A-01C3-A949-86F3-24B4B0A131AD}">
      <dgm:prSet/>
      <dgm:spPr/>
      <dgm:t>
        <a:bodyPr/>
        <a:lstStyle/>
        <a:p>
          <a:pPr rtl="0"/>
          <a:r>
            <a:rPr lang="zh-CN" altLang="en-US" dirty="0" smtClean="0"/>
            <a:t>挑战方团队组建</a:t>
          </a:r>
          <a:endParaRPr lang="zh-CN" altLang="en-US" dirty="0"/>
        </a:p>
      </dgm:t>
    </dgm:pt>
    <dgm:pt modelId="{41DF5940-75BF-2742-B68D-A9920D009613}" type="parTrans" cxnId="{F76DFC26-1A2D-7C45-AAC0-27B030C7F8E3}">
      <dgm:prSet/>
      <dgm:spPr/>
      <dgm:t>
        <a:bodyPr/>
        <a:lstStyle/>
        <a:p>
          <a:endParaRPr lang="en-US"/>
        </a:p>
      </dgm:t>
    </dgm:pt>
    <dgm:pt modelId="{ABA50AAA-5577-7740-BE50-18EEC601A361}" type="sibTrans" cxnId="{F76DFC26-1A2D-7C45-AAC0-27B030C7F8E3}">
      <dgm:prSet/>
      <dgm:spPr/>
      <dgm:t>
        <a:bodyPr/>
        <a:lstStyle/>
        <a:p>
          <a:endParaRPr lang="en-US"/>
        </a:p>
      </dgm:t>
    </dgm:pt>
    <dgm:pt modelId="{EB93098A-A854-B448-9D04-0F66793C2AB4}">
      <dgm:prSet/>
      <dgm:spPr/>
      <dgm:t>
        <a:bodyPr/>
        <a:lstStyle/>
        <a:p>
          <a:pPr rtl="0"/>
          <a:r>
            <a:rPr lang="zh-CN" altLang="en-US" dirty="0" smtClean="0"/>
            <a:t>挑战方工作计划制定</a:t>
          </a:r>
          <a:endParaRPr lang="zh-CN" altLang="en-US" dirty="0"/>
        </a:p>
      </dgm:t>
    </dgm:pt>
    <dgm:pt modelId="{D2C81CFB-83F1-5D44-B511-EBE8A6C447D0}" type="parTrans" cxnId="{F3F81A47-8654-B746-BB55-12ABF5B22504}">
      <dgm:prSet/>
      <dgm:spPr/>
      <dgm:t>
        <a:bodyPr/>
        <a:lstStyle/>
        <a:p>
          <a:endParaRPr lang="en-US"/>
        </a:p>
      </dgm:t>
    </dgm:pt>
    <dgm:pt modelId="{D3006581-69D7-1C4B-90F4-67E554DC6F5D}" type="sibTrans" cxnId="{F3F81A47-8654-B746-BB55-12ABF5B22504}">
      <dgm:prSet/>
      <dgm:spPr/>
      <dgm:t>
        <a:bodyPr/>
        <a:lstStyle/>
        <a:p>
          <a:endParaRPr lang="en-US"/>
        </a:p>
      </dgm:t>
    </dgm:pt>
    <dgm:pt modelId="{00E60CF9-F123-DC43-9B6D-443F907D2F75}">
      <dgm:prSet/>
      <dgm:spPr/>
      <dgm:t>
        <a:bodyPr/>
        <a:lstStyle/>
        <a:p>
          <a:pPr rtl="0"/>
          <a:r>
            <a:rPr lang="zh-CN" altLang="en-US" smtClean="0"/>
            <a:t>故事设计</a:t>
          </a:r>
          <a:endParaRPr lang="zh-CN" altLang="en-US" dirty="0"/>
        </a:p>
      </dgm:t>
    </dgm:pt>
    <dgm:pt modelId="{ABD4A857-6DB2-5E4B-8A81-FB22B93FDF0B}" type="parTrans" cxnId="{6387785F-F6BF-264B-B2EF-D94813EA9F73}">
      <dgm:prSet/>
      <dgm:spPr/>
      <dgm:t>
        <a:bodyPr/>
        <a:lstStyle/>
        <a:p>
          <a:endParaRPr lang="en-US"/>
        </a:p>
      </dgm:t>
    </dgm:pt>
    <dgm:pt modelId="{9CED6A5A-CBBA-2F46-B609-02C1FAAF203A}" type="sibTrans" cxnId="{6387785F-F6BF-264B-B2EF-D94813EA9F73}">
      <dgm:prSet/>
      <dgm:spPr/>
      <dgm:t>
        <a:bodyPr/>
        <a:lstStyle/>
        <a:p>
          <a:endParaRPr lang="en-US"/>
        </a:p>
      </dgm:t>
    </dgm:pt>
    <dgm:pt modelId="{8C50B20A-ED08-0940-8BBB-71C4ECD9D4F5}">
      <dgm:prSet/>
      <dgm:spPr/>
      <dgm:t>
        <a:bodyPr/>
        <a:lstStyle/>
        <a:p>
          <a:pPr rtl="0"/>
          <a:r>
            <a:rPr lang="zh-CN" altLang="en-US" dirty="0" smtClean="0"/>
            <a:t>主题确定</a:t>
          </a:r>
          <a:endParaRPr lang="zh-CN" altLang="en-US" dirty="0"/>
        </a:p>
      </dgm:t>
    </dgm:pt>
    <dgm:pt modelId="{190FFC0A-63FF-2A4D-A56B-BEDD647558C9}" type="parTrans" cxnId="{6EC08397-5BF0-2449-8A6F-8E48C496A29E}">
      <dgm:prSet/>
      <dgm:spPr/>
      <dgm:t>
        <a:bodyPr/>
        <a:lstStyle/>
        <a:p>
          <a:endParaRPr lang="en-US"/>
        </a:p>
      </dgm:t>
    </dgm:pt>
    <dgm:pt modelId="{20DD9CF6-AD9B-AA48-BC0D-37C4FA33D39D}" type="sibTrans" cxnId="{6EC08397-5BF0-2449-8A6F-8E48C496A29E}">
      <dgm:prSet/>
      <dgm:spPr/>
      <dgm:t>
        <a:bodyPr/>
        <a:lstStyle/>
        <a:p>
          <a:endParaRPr lang="en-US"/>
        </a:p>
      </dgm:t>
    </dgm:pt>
    <dgm:pt modelId="{C6B55160-0E9C-194D-8C28-08541494CDFA}">
      <dgm:prSet/>
      <dgm:spPr/>
      <dgm:t>
        <a:bodyPr/>
        <a:lstStyle/>
        <a:p>
          <a:pPr rtl="0"/>
          <a:r>
            <a:rPr lang="zh-CN" altLang="en-US" smtClean="0"/>
            <a:t>任务设计</a:t>
          </a:r>
          <a:endParaRPr lang="zh-CN" altLang="en-US"/>
        </a:p>
      </dgm:t>
    </dgm:pt>
    <dgm:pt modelId="{1D6C54CE-8A44-684A-93F0-053CD153850C}" type="parTrans" cxnId="{F9065A4D-A756-9E43-AB9E-926DE0879291}">
      <dgm:prSet/>
      <dgm:spPr/>
      <dgm:t>
        <a:bodyPr/>
        <a:lstStyle/>
        <a:p>
          <a:endParaRPr lang="en-US"/>
        </a:p>
      </dgm:t>
    </dgm:pt>
    <dgm:pt modelId="{35AA8873-11CA-5A44-AF17-6F4296D30BDF}" type="sibTrans" cxnId="{F9065A4D-A756-9E43-AB9E-926DE0879291}">
      <dgm:prSet/>
      <dgm:spPr/>
      <dgm:t>
        <a:bodyPr/>
        <a:lstStyle/>
        <a:p>
          <a:endParaRPr lang="en-US"/>
        </a:p>
      </dgm:t>
    </dgm:pt>
    <dgm:pt modelId="{4BF5F18F-8F85-8B40-BA25-BE7D3F5BE244}">
      <dgm:prSet/>
      <dgm:spPr/>
      <dgm:t>
        <a:bodyPr/>
        <a:lstStyle/>
        <a:p>
          <a:pPr rtl="0"/>
          <a:r>
            <a:rPr lang="zh-CN" altLang="en-US" dirty="0" smtClean="0"/>
            <a:t>技术准备</a:t>
          </a:r>
          <a:endParaRPr lang="zh-CN" altLang="en-US" dirty="0"/>
        </a:p>
      </dgm:t>
    </dgm:pt>
    <dgm:pt modelId="{706EBDAE-DC18-0848-A64A-A950F80FD482}" type="parTrans" cxnId="{90ACEDB0-7C4D-144D-9B16-1DDEF9B3ADF9}">
      <dgm:prSet/>
      <dgm:spPr/>
      <dgm:t>
        <a:bodyPr/>
        <a:lstStyle/>
        <a:p>
          <a:endParaRPr lang="en-US"/>
        </a:p>
      </dgm:t>
    </dgm:pt>
    <dgm:pt modelId="{207F8B2F-C4BC-CC47-8334-72BE2A07EA54}" type="sibTrans" cxnId="{90ACEDB0-7C4D-144D-9B16-1DDEF9B3ADF9}">
      <dgm:prSet/>
      <dgm:spPr/>
      <dgm:t>
        <a:bodyPr/>
        <a:lstStyle/>
        <a:p>
          <a:endParaRPr lang="en-US"/>
        </a:p>
      </dgm:t>
    </dgm:pt>
    <dgm:pt modelId="{9BCD93F6-8ABE-8F46-A8EE-F83B81E63C81}">
      <dgm:prSet/>
      <dgm:spPr/>
      <dgm:t>
        <a:bodyPr/>
        <a:lstStyle/>
        <a:p>
          <a:pPr rtl="0"/>
          <a:r>
            <a:rPr lang="zh-CN" altLang="en-US" dirty="0" smtClean="0"/>
            <a:t>材料准备</a:t>
          </a:r>
          <a:endParaRPr lang="zh-CN" altLang="en-US" dirty="0"/>
        </a:p>
      </dgm:t>
    </dgm:pt>
    <dgm:pt modelId="{09F2AF3E-86AD-4C46-A1D5-9CB777846287}" type="parTrans" cxnId="{38695E42-AE92-F443-AA90-4EF19040CC4E}">
      <dgm:prSet/>
      <dgm:spPr/>
      <dgm:t>
        <a:bodyPr/>
        <a:lstStyle/>
        <a:p>
          <a:endParaRPr lang="en-US"/>
        </a:p>
      </dgm:t>
    </dgm:pt>
    <dgm:pt modelId="{EF2C1653-6D08-114F-BDF2-514AA2992541}" type="sibTrans" cxnId="{38695E42-AE92-F443-AA90-4EF19040CC4E}">
      <dgm:prSet/>
      <dgm:spPr/>
      <dgm:t>
        <a:bodyPr/>
        <a:lstStyle/>
        <a:p>
          <a:endParaRPr lang="en-US"/>
        </a:p>
      </dgm:t>
    </dgm:pt>
    <dgm:pt modelId="{A17DAC48-BD5E-E442-9753-D321A7FCE386}">
      <dgm:prSet/>
      <dgm:spPr/>
      <dgm:t>
        <a:bodyPr/>
        <a:lstStyle/>
        <a:p>
          <a:pPr rtl="0"/>
          <a:r>
            <a:rPr lang="zh-CN" altLang="en-US" dirty="0" smtClean="0"/>
            <a:t>测试与发布</a:t>
          </a:r>
          <a:endParaRPr lang="zh-CN" altLang="en-US" dirty="0"/>
        </a:p>
      </dgm:t>
    </dgm:pt>
    <dgm:pt modelId="{B8455743-E33A-6A4B-A31C-D28557B68614}" type="parTrans" cxnId="{9EE80B76-D5C5-9A43-8472-F46B52442743}">
      <dgm:prSet/>
      <dgm:spPr/>
      <dgm:t>
        <a:bodyPr/>
        <a:lstStyle/>
        <a:p>
          <a:endParaRPr lang="en-US"/>
        </a:p>
      </dgm:t>
    </dgm:pt>
    <dgm:pt modelId="{743212EE-30D9-FD44-BDFD-B50782F0CDAB}" type="sibTrans" cxnId="{9EE80B76-D5C5-9A43-8472-F46B52442743}">
      <dgm:prSet/>
      <dgm:spPr/>
      <dgm:t>
        <a:bodyPr/>
        <a:lstStyle/>
        <a:p>
          <a:endParaRPr lang="en-US"/>
        </a:p>
      </dgm:t>
    </dgm:pt>
    <dgm:pt modelId="{C176C1F6-5E34-0C40-871B-5541D97870E5}">
      <dgm:prSet/>
      <dgm:spPr/>
      <dgm:t>
        <a:bodyPr/>
        <a:lstStyle/>
        <a:p>
          <a:pPr rtl="0"/>
          <a:r>
            <a:rPr lang="zh-CN" altLang="en-US" dirty="0" smtClean="0"/>
            <a:t>活动宣传</a:t>
          </a:r>
          <a:endParaRPr lang="zh-CN" altLang="en-US" dirty="0"/>
        </a:p>
      </dgm:t>
    </dgm:pt>
    <dgm:pt modelId="{43AE221F-FDE8-F544-B424-EF904406B420}" type="parTrans" cxnId="{551924BE-120F-5943-A32E-86255C82F494}">
      <dgm:prSet/>
      <dgm:spPr/>
      <dgm:t>
        <a:bodyPr/>
        <a:lstStyle/>
        <a:p>
          <a:endParaRPr lang="en-US"/>
        </a:p>
      </dgm:t>
    </dgm:pt>
    <dgm:pt modelId="{6232C396-977E-B647-BAAD-7CCF70E7DE9F}" type="sibTrans" cxnId="{551924BE-120F-5943-A32E-86255C82F494}">
      <dgm:prSet/>
      <dgm:spPr/>
      <dgm:t>
        <a:bodyPr/>
        <a:lstStyle/>
        <a:p>
          <a:endParaRPr lang="en-US"/>
        </a:p>
      </dgm:t>
    </dgm:pt>
    <dgm:pt modelId="{51214C48-F46A-4446-ACB9-34059AF19015}">
      <dgm:prSet/>
      <dgm:spPr/>
      <dgm:t>
        <a:bodyPr/>
        <a:lstStyle/>
        <a:p>
          <a:pPr rtl="0"/>
          <a:r>
            <a:rPr lang="zh-CN" altLang="en-US" dirty="0" smtClean="0"/>
            <a:t>人员招募</a:t>
          </a:r>
          <a:endParaRPr lang="zh-CN" altLang="en-US" dirty="0"/>
        </a:p>
      </dgm:t>
    </dgm:pt>
    <dgm:pt modelId="{106547B7-568A-B44F-B009-3615C614118F}" type="parTrans" cxnId="{89936A69-93B2-5045-B2FC-178E3AF98424}">
      <dgm:prSet/>
      <dgm:spPr/>
      <dgm:t>
        <a:bodyPr/>
        <a:lstStyle/>
        <a:p>
          <a:endParaRPr lang="en-US"/>
        </a:p>
      </dgm:t>
    </dgm:pt>
    <dgm:pt modelId="{F7BD5F28-191C-4848-BDDC-508F611BCDE6}" type="sibTrans" cxnId="{89936A69-93B2-5045-B2FC-178E3AF98424}">
      <dgm:prSet/>
      <dgm:spPr/>
      <dgm:t>
        <a:bodyPr/>
        <a:lstStyle/>
        <a:p>
          <a:endParaRPr lang="en-US"/>
        </a:p>
      </dgm:t>
    </dgm:pt>
    <dgm:pt modelId="{B58684F6-1431-C840-B727-D9C6C3B4628F}">
      <dgm:prSet/>
      <dgm:spPr/>
      <dgm:t>
        <a:bodyPr/>
        <a:lstStyle/>
        <a:p>
          <a:pPr rtl="0"/>
          <a:r>
            <a:rPr lang="zh-CN" altLang="en-US" dirty="0" smtClean="0"/>
            <a:t>人员筛选</a:t>
          </a:r>
          <a:endParaRPr lang="zh-CN" altLang="en-US" dirty="0"/>
        </a:p>
      </dgm:t>
    </dgm:pt>
    <dgm:pt modelId="{8B7093AD-C689-404E-929E-BBBBB435CF5F}" type="parTrans" cxnId="{BBB21775-0D73-DD45-A83C-E1CB911D3AE6}">
      <dgm:prSet/>
      <dgm:spPr/>
      <dgm:t>
        <a:bodyPr/>
        <a:lstStyle/>
        <a:p>
          <a:endParaRPr lang="en-US"/>
        </a:p>
      </dgm:t>
    </dgm:pt>
    <dgm:pt modelId="{3E5B0FD4-D7B7-854A-BBF5-3D7C5303F04D}" type="sibTrans" cxnId="{BBB21775-0D73-DD45-A83C-E1CB911D3AE6}">
      <dgm:prSet/>
      <dgm:spPr/>
      <dgm:t>
        <a:bodyPr/>
        <a:lstStyle/>
        <a:p>
          <a:endParaRPr lang="en-US"/>
        </a:p>
      </dgm:t>
    </dgm:pt>
    <dgm:pt modelId="{4D4D57C6-7586-9043-AD4A-F6B51B6D0454}">
      <dgm:prSet/>
      <dgm:spPr/>
      <dgm:t>
        <a:bodyPr/>
        <a:lstStyle/>
        <a:p>
          <a:pPr rtl="0"/>
          <a:r>
            <a:rPr lang="zh-CN" altLang="en-US" dirty="0" smtClean="0"/>
            <a:t>工作目标制定</a:t>
          </a:r>
          <a:endParaRPr lang="zh-CN" altLang="en-US" dirty="0"/>
        </a:p>
      </dgm:t>
    </dgm:pt>
    <dgm:pt modelId="{A8864EAE-7B5A-C34A-8AEE-8C673D691915}" type="parTrans" cxnId="{DE8AB1BD-C6C2-3F44-9C37-A8F3717A6590}">
      <dgm:prSet/>
      <dgm:spPr/>
      <dgm:t>
        <a:bodyPr/>
        <a:lstStyle/>
        <a:p>
          <a:endParaRPr lang="en-US"/>
        </a:p>
      </dgm:t>
    </dgm:pt>
    <dgm:pt modelId="{F1521D77-6C5F-F845-8032-7B77DD87D1A4}" type="sibTrans" cxnId="{DE8AB1BD-C6C2-3F44-9C37-A8F3717A6590}">
      <dgm:prSet/>
      <dgm:spPr/>
      <dgm:t>
        <a:bodyPr/>
        <a:lstStyle/>
        <a:p>
          <a:endParaRPr lang="en-US"/>
        </a:p>
      </dgm:t>
    </dgm:pt>
    <dgm:pt modelId="{191D1843-3A74-C34C-A010-9BB2ECFBC3D9}">
      <dgm:prSet/>
      <dgm:spPr/>
      <dgm:t>
        <a:bodyPr/>
        <a:lstStyle/>
        <a:p>
          <a:pPr rtl="0"/>
          <a:r>
            <a:rPr lang="zh-CN" altLang="en-US" dirty="0" smtClean="0"/>
            <a:t>任务分工与派发</a:t>
          </a:r>
          <a:endParaRPr lang="zh-CN" altLang="en-US" dirty="0"/>
        </a:p>
      </dgm:t>
    </dgm:pt>
    <dgm:pt modelId="{18E8555E-53AF-7046-AB93-B72AB2C9588C}" type="parTrans" cxnId="{50521E26-D47E-464D-9177-2E3A416BF422}">
      <dgm:prSet/>
      <dgm:spPr/>
      <dgm:t>
        <a:bodyPr/>
        <a:lstStyle/>
        <a:p>
          <a:endParaRPr lang="en-US"/>
        </a:p>
      </dgm:t>
    </dgm:pt>
    <dgm:pt modelId="{C6AA4A14-3AFC-8A4F-BBE4-F5C8BB15F211}" type="sibTrans" cxnId="{50521E26-D47E-464D-9177-2E3A416BF422}">
      <dgm:prSet/>
      <dgm:spPr/>
      <dgm:t>
        <a:bodyPr/>
        <a:lstStyle/>
        <a:p>
          <a:endParaRPr lang="en-US"/>
        </a:p>
      </dgm:t>
    </dgm:pt>
    <dgm:pt modelId="{05C60006-8864-0C48-BD33-CDC5B4B8C1EA}" type="pres">
      <dgm:prSet presAssocID="{A56DB211-FB3F-034D-90FE-ADD41CA5F942}" presName="linearFlow" presStyleCnt="0">
        <dgm:presLayoutVars>
          <dgm:dir/>
          <dgm:animLvl val="lvl"/>
          <dgm:resizeHandles val="exact"/>
        </dgm:presLayoutVars>
      </dgm:prSet>
      <dgm:spPr/>
      <dgm:t>
        <a:bodyPr/>
        <a:lstStyle/>
        <a:p>
          <a:endParaRPr lang="en-US"/>
        </a:p>
      </dgm:t>
    </dgm:pt>
    <dgm:pt modelId="{79F6934E-563B-404F-95DC-351BC60BAA5B}" type="pres">
      <dgm:prSet presAssocID="{A6525B9A-01C3-A949-86F3-24B4B0A131AD}" presName="composite" presStyleCnt="0"/>
      <dgm:spPr/>
    </dgm:pt>
    <dgm:pt modelId="{D71C283D-9F58-FC4C-96D5-120591AB8643}" type="pres">
      <dgm:prSet presAssocID="{A6525B9A-01C3-A949-86F3-24B4B0A131AD}" presName="parTx" presStyleLbl="node1" presStyleIdx="0" presStyleCnt="3">
        <dgm:presLayoutVars>
          <dgm:chMax val="0"/>
          <dgm:chPref val="0"/>
          <dgm:bulletEnabled val="1"/>
        </dgm:presLayoutVars>
      </dgm:prSet>
      <dgm:spPr/>
      <dgm:t>
        <a:bodyPr/>
        <a:lstStyle/>
        <a:p>
          <a:endParaRPr lang="en-US"/>
        </a:p>
      </dgm:t>
    </dgm:pt>
    <dgm:pt modelId="{6FC49A61-8D58-F94D-9A12-EE5FBD610EEB}" type="pres">
      <dgm:prSet presAssocID="{A6525B9A-01C3-A949-86F3-24B4B0A131AD}" presName="parSh" presStyleLbl="node1" presStyleIdx="0" presStyleCnt="3"/>
      <dgm:spPr/>
      <dgm:t>
        <a:bodyPr/>
        <a:lstStyle/>
        <a:p>
          <a:endParaRPr lang="en-US"/>
        </a:p>
      </dgm:t>
    </dgm:pt>
    <dgm:pt modelId="{718F334B-F64B-344A-B8AB-56E2D73B2920}" type="pres">
      <dgm:prSet presAssocID="{A6525B9A-01C3-A949-86F3-24B4B0A131AD}" presName="desTx" presStyleLbl="fgAcc1" presStyleIdx="0" presStyleCnt="3">
        <dgm:presLayoutVars>
          <dgm:bulletEnabled val="1"/>
        </dgm:presLayoutVars>
      </dgm:prSet>
      <dgm:spPr/>
      <dgm:t>
        <a:bodyPr/>
        <a:lstStyle/>
        <a:p>
          <a:endParaRPr lang="en-US"/>
        </a:p>
      </dgm:t>
    </dgm:pt>
    <dgm:pt modelId="{62B69FD4-B18E-144B-BAD9-E2AFAAC2DDC4}" type="pres">
      <dgm:prSet presAssocID="{ABA50AAA-5577-7740-BE50-18EEC601A361}" presName="sibTrans" presStyleLbl="sibTrans2D1" presStyleIdx="0" presStyleCnt="2"/>
      <dgm:spPr/>
      <dgm:t>
        <a:bodyPr/>
        <a:lstStyle/>
        <a:p>
          <a:endParaRPr lang="en-US"/>
        </a:p>
      </dgm:t>
    </dgm:pt>
    <dgm:pt modelId="{CFF17860-1600-D14F-8BCA-11B5B6D2158D}" type="pres">
      <dgm:prSet presAssocID="{ABA50AAA-5577-7740-BE50-18EEC601A361}" presName="connTx" presStyleLbl="sibTrans2D1" presStyleIdx="0" presStyleCnt="2"/>
      <dgm:spPr/>
      <dgm:t>
        <a:bodyPr/>
        <a:lstStyle/>
        <a:p>
          <a:endParaRPr lang="en-US"/>
        </a:p>
      </dgm:t>
    </dgm:pt>
    <dgm:pt modelId="{86049739-E796-D142-ADA3-A717138ED179}" type="pres">
      <dgm:prSet presAssocID="{EB93098A-A854-B448-9D04-0F66793C2AB4}" presName="composite" presStyleCnt="0"/>
      <dgm:spPr/>
    </dgm:pt>
    <dgm:pt modelId="{A4FA13D1-7887-194B-8413-D6C00DBCF698}" type="pres">
      <dgm:prSet presAssocID="{EB93098A-A854-B448-9D04-0F66793C2AB4}" presName="parTx" presStyleLbl="node1" presStyleIdx="0" presStyleCnt="3">
        <dgm:presLayoutVars>
          <dgm:chMax val="0"/>
          <dgm:chPref val="0"/>
          <dgm:bulletEnabled val="1"/>
        </dgm:presLayoutVars>
      </dgm:prSet>
      <dgm:spPr/>
      <dgm:t>
        <a:bodyPr/>
        <a:lstStyle/>
        <a:p>
          <a:endParaRPr lang="en-US"/>
        </a:p>
      </dgm:t>
    </dgm:pt>
    <dgm:pt modelId="{FA3EE65D-A335-194E-8F8F-5C686FC65876}" type="pres">
      <dgm:prSet presAssocID="{EB93098A-A854-B448-9D04-0F66793C2AB4}" presName="parSh" presStyleLbl="node1" presStyleIdx="1" presStyleCnt="3"/>
      <dgm:spPr/>
      <dgm:t>
        <a:bodyPr/>
        <a:lstStyle/>
        <a:p>
          <a:endParaRPr lang="en-US"/>
        </a:p>
      </dgm:t>
    </dgm:pt>
    <dgm:pt modelId="{822656E2-02F8-F34E-BFFF-49F3720FC5F3}" type="pres">
      <dgm:prSet presAssocID="{EB93098A-A854-B448-9D04-0F66793C2AB4}" presName="desTx" presStyleLbl="fgAcc1" presStyleIdx="1" presStyleCnt="3">
        <dgm:presLayoutVars>
          <dgm:bulletEnabled val="1"/>
        </dgm:presLayoutVars>
      </dgm:prSet>
      <dgm:spPr/>
      <dgm:t>
        <a:bodyPr/>
        <a:lstStyle/>
        <a:p>
          <a:endParaRPr lang="en-US"/>
        </a:p>
      </dgm:t>
    </dgm:pt>
    <dgm:pt modelId="{277A8EF5-8300-7549-8464-39F63987EBB9}" type="pres">
      <dgm:prSet presAssocID="{D3006581-69D7-1C4B-90F4-67E554DC6F5D}" presName="sibTrans" presStyleLbl="sibTrans2D1" presStyleIdx="1" presStyleCnt="2"/>
      <dgm:spPr/>
      <dgm:t>
        <a:bodyPr/>
        <a:lstStyle/>
        <a:p>
          <a:endParaRPr lang="en-US"/>
        </a:p>
      </dgm:t>
    </dgm:pt>
    <dgm:pt modelId="{8CC76308-EACE-9345-AE43-BD400ECF73FD}" type="pres">
      <dgm:prSet presAssocID="{D3006581-69D7-1C4B-90F4-67E554DC6F5D}" presName="connTx" presStyleLbl="sibTrans2D1" presStyleIdx="1" presStyleCnt="2"/>
      <dgm:spPr/>
      <dgm:t>
        <a:bodyPr/>
        <a:lstStyle/>
        <a:p>
          <a:endParaRPr lang="en-US"/>
        </a:p>
      </dgm:t>
    </dgm:pt>
    <dgm:pt modelId="{21588517-DD35-C84C-9D4D-7232D1586780}" type="pres">
      <dgm:prSet presAssocID="{00E60CF9-F123-DC43-9B6D-443F907D2F75}" presName="composite" presStyleCnt="0"/>
      <dgm:spPr/>
    </dgm:pt>
    <dgm:pt modelId="{225CB012-1911-314E-819B-70877065714A}" type="pres">
      <dgm:prSet presAssocID="{00E60CF9-F123-DC43-9B6D-443F907D2F75}" presName="parTx" presStyleLbl="node1" presStyleIdx="1" presStyleCnt="3">
        <dgm:presLayoutVars>
          <dgm:chMax val="0"/>
          <dgm:chPref val="0"/>
          <dgm:bulletEnabled val="1"/>
        </dgm:presLayoutVars>
      </dgm:prSet>
      <dgm:spPr/>
      <dgm:t>
        <a:bodyPr/>
        <a:lstStyle/>
        <a:p>
          <a:endParaRPr lang="en-US"/>
        </a:p>
      </dgm:t>
    </dgm:pt>
    <dgm:pt modelId="{143F30AF-BD24-424D-BBE7-27D69E0042C1}" type="pres">
      <dgm:prSet presAssocID="{00E60CF9-F123-DC43-9B6D-443F907D2F75}" presName="parSh" presStyleLbl="node1" presStyleIdx="2" presStyleCnt="3"/>
      <dgm:spPr/>
      <dgm:t>
        <a:bodyPr/>
        <a:lstStyle/>
        <a:p>
          <a:endParaRPr lang="en-US"/>
        </a:p>
      </dgm:t>
    </dgm:pt>
    <dgm:pt modelId="{6EED7706-CABD-4641-B104-FD61099E9BE5}" type="pres">
      <dgm:prSet presAssocID="{00E60CF9-F123-DC43-9B6D-443F907D2F75}" presName="desTx" presStyleLbl="fgAcc1" presStyleIdx="2" presStyleCnt="3">
        <dgm:presLayoutVars>
          <dgm:bulletEnabled val="1"/>
        </dgm:presLayoutVars>
      </dgm:prSet>
      <dgm:spPr/>
      <dgm:t>
        <a:bodyPr/>
        <a:lstStyle/>
        <a:p>
          <a:endParaRPr lang="en-US"/>
        </a:p>
      </dgm:t>
    </dgm:pt>
  </dgm:ptLst>
  <dgm:cxnLst>
    <dgm:cxn modelId="{0C6A82D5-0FA6-4443-9FF5-B71FE210C329}" type="presOf" srcId="{ABA50AAA-5577-7740-BE50-18EEC601A361}" destId="{62B69FD4-B18E-144B-BAD9-E2AFAAC2DDC4}" srcOrd="0" destOrd="0" presId="urn:microsoft.com/office/officeart/2005/8/layout/process3"/>
    <dgm:cxn modelId="{FDF13B65-CA1A-4CE6-8C2F-00531B66771A}" type="presOf" srcId="{8C50B20A-ED08-0940-8BBB-71C4ECD9D4F5}" destId="{6EED7706-CABD-4641-B104-FD61099E9BE5}" srcOrd="0" destOrd="0" presId="urn:microsoft.com/office/officeart/2005/8/layout/process3"/>
    <dgm:cxn modelId="{38695E42-AE92-F443-AA90-4EF19040CC4E}" srcId="{00E60CF9-F123-DC43-9B6D-443F907D2F75}" destId="{9BCD93F6-8ABE-8F46-A8EE-F83B81E63C81}" srcOrd="3" destOrd="0" parTransId="{09F2AF3E-86AD-4C46-A1D5-9CB777846287}" sibTransId="{EF2C1653-6D08-114F-BDF2-514AA2992541}"/>
    <dgm:cxn modelId="{DE8AB1BD-C6C2-3F44-9C37-A8F3717A6590}" srcId="{EB93098A-A854-B448-9D04-0F66793C2AB4}" destId="{4D4D57C6-7586-9043-AD4A-F6B51B6D0454}" srcOrd="0" destOrd="0" parTransId="{A8864EAE-7B5A-C34A-8AEE-8C673D691915}" sibTransId="{F1521D77-6C5F-F845-8032-7B77DD87D1A4}"/>
    <dgm:cxn modelId="{D3788BF5-0A1B-49FD-BA4B-4F03A0301DDF}" type="presOf" srcId="{C6B55160-0E9C-194D-8C28-08541494CDFA}" destId="{6EED7706-CABD-4641-B104-FD61099E9BE5}" srcOrd="0" destOrd="1" presId="urn:microsoft.com/office/officeart/2005/8/layout/process3"/>
    <dgm:cxn modelId="{028D68B2-0BBE-4498-B770-7C9C9775927B}" type="presOf" srcId="{4D4D57C6-7586-9043-AD4A-F6B51B6D0454}" destId="{822656E2-02F8-F34E-BFFF-49F3720FC5F3}" srcOrd="0" destOrd="0" presId="urn:microsoft.com/office/officeart/2005/8/layout/process3"/>
    <dgm:cxn modelId="{6C57D791-10D7-4CC5-A298-A92945B65BC3}" type="presOf" srcId="{51214C48-F46A-4446-ACB9-34059AF19015}" destId="{718F334B-F64B-344A-B8AB-56E2D73B2920}" srcOrd="0" destOrd="1" presId="urn:microsoft.com/office/officeart/2005/8/layout/process3"/>
    <dgm:cxn modelId="{D9357464-E122-44A3-982E-47E0B3E8A64B}" type="presOf" srcId="{A6525B9A-01C3-A949-86F3-24B4B0A131AD}" destId="{D71C283D-9F58-FC4C-96D5-120591AB8643}" srcOrd="0" destOrd="0" presId="urn:microsoft.com/office/officeart/2005/8/layout/process3"/>
    <dgm:cxn modelId="{3A946400-D7C2-4851-B31F-361675651CAC}" type="presOf" srcId="{9BCD93F6-8ABE-8F46-A8EE-F83B81E63C81}" destId="{6EED7706-CABD-4641-B104-FD61099E9BE5}" srcOrd="0" destOrd="3" presId="urn:microsoft.com/office/officeart/2005/8/layout/process3"/>
    <dgm:cxn modelId="{9EE80B76-D5C5-9A43-8472-F46B52442743}" srcId="{00E60CF9-F123-DC43-9B6D-443F907D2F75}" destId="{A17DAC48-BD5E-E442-9753-D321A7FCE386}" srcOrd="4" destOrd="0" parTransId="{B8455743-E33A-6A4B-A31C-D28557B68614}" sibTransId="{743212EE-30D9-FD44-BDFD-B50782F0CDAB}"/>
    <dgm:cxn modelId="{36D5E63C-5B30-4F6E-A3AF-384E96AF0912}" type="presOf" srcId="{D3006581-69D7-1C4B-90F4-67E554DC6F5D}" destId="{277A8EF5-8300-7549-8464-39F63987EBB9}" srcOrd="0" destOrd="0" presId="urn:microsoft.com/office/officeart/2005/8/layout/process3"/>
    <dgm:cxn modelId="{F9065A4D-A756-9E43-AB9E-926DE0879291}" srcId="{00E60CF9-F123-DC43-9B6D-443F907D2F75}" destId="{C6B55160-0E9C-194D-8C28-08541494CDFA}" srcOrd="1" destOrd="0" parTransId="{1D6C54CE-8A44-684A-93F0-053CD153850C}" sibTransId="{35AA8873-11CA-5A44-AF17-6F4296D30BDF}"/>
    <dgm:cxn modelId="{73D875EC-313F-4F57-A660-702F96DEC548}" type="presOf" srcId="{C176C1F6-5E34-0C40-871B-5541D97870E5}" destId="{718F334B-F64B-344A-B8AB-56E2D73B2920}" srcOrd="0" destOrd="0" presId="urn:microsoft.com/office/officeart/2005/8/layout/process3"/>
    <dgm:cxn modelId="{2799DC34-8FF2-49F5-9304-BCFAED1A378F}" type="presOf" srcId="{A56DB211-FB3F-034D-90FE-ADD41CA5F942}" destId="{05C60006-8864-0C48-BD33-CDC5B4B8C1EA}" srcOrd="0" destOrd="0" presId="urn:microsoft.com/office/officeart/2005/8/layout/process3"/>
    <dgm:cxn modelId="{EACCE4F7-1738-427C-B340-584BF96B2980}" type="presOf" srcId="{EB93098A-A854-B448-9D04-0F66793C2AB4}" destId="{A4FA13D1-7887-194B-8413-D6C00DBCF698}" srcOrd="0" destOrd="0" presId="urn:microsoft.com/office/officeart/2005/8/layout/process3"/>
    <dgm:cxn modelId="{09815A4D-E946-41F6-B9B0-348786182EC9}" type="presOf" srcId="{A6525B9A-01C3-A949-86F3-24B4B0A131AD}" destId="{6FC49A61-8D58-F94D-9A12-EE5FBD610EEB}" srcOrd="1" destOrd="0" presId="urn:microsoft.com/office/officeart/2005/8/layout/process3"/>
    <dgm:cxn modelId="{1A56DC17-2700-40DD-8A6F-FF90C13C3DC9}" type="presOf" srcId="{00E60CF9-F123-DC43-9B6D-443F907D2F75}" destId="{143F30AF-BD24-424D-BBE7-27D69E0042C1}" srcOrd="1" destOrd="0" presId="urn:microsoft.com/office/officeart/2005/8/layout/process3"/>
    <dgm:cxn modelId="{5AF61A7E-3F78-4222-B984-DBD5847425D7}" type="presOf" srcId="{EB93098A-A854-B448-9D04-0F66793C2AB4}" destId="{FA3EE65D-A335-194E-8F8F-5C686FC65876}" srcOrd="1" destOrd="0" presId="urn:microsoft.com/office/officeart/2005/8/layout/process3"/>
    <dgm:cxn modelId="{6EC08397-5BF0-2449-8A6F-8E48C496A29E}" srcId="{00E60CF9-F123-DC43-9B6D-443F907D2F75}" destId="{8C50B20A-ED08-0940-8BBB-71C4ECD9D4F5}" srcOrd="0" destOrd="0" parTransId="{190FFC0A-63FF-2A4D-A56B-BEDD647558C9}" sibTransId="{20DD9CF6-AD9B-AA48-BC0D-37C4FA33D39D}"/>
    <dgm:cxn modelId="{A22A296D-C44E-4F99-BF4B-BD01B3480523}" type="presOf" srcId="{D3006581-69D7-1C4B-90F4-67E554DC6F5D}" destId="{8CC76308-EACE-9345-AE43-BD400ECF73FD}" srcOrd="1" destOrd="0" presId="urn:microsoft.com/office/officeart/2005/8/layout/process3"/>
    <dgm:cxn modelId="{50521E26-D47E-464D-9177-2E3A416BF422}" srcId="{EB93098A-A854-B448-9D04-0F66793C2AB4}" destId="{191D1843-3A74-C34C-A010-9BB2ECFBC3D9}" srcOrd="1" destOrd="0" parTransId="{18E8555E-53AF-7046-AB93-B72AB2C9588C}" sibTransId="{C6AA4A14-3AFC-8A4F-BBE4-F5C8BB15F211}"/>
    <dgm:cxn modelId="{F76DFC26-1A2D-7C45-AAC0-27B030C7F8E3}" srcId="{A56DB211-FB3F-034D-90FE-ADD41CA5F942}" destId="{A6525B9A-01C3-A949-86F3-24B4B0A131AD}" srcOrd="0" destOrd="0" parTransId="{41DF5940-75BF-2742-B68D-A9920D009613}" sibTransId="{ABA50AAA-5577-7740-BE50-18EEC601A361}"/>
    <dgm:cxn modelId="{EFCFD954-3583-4898-8694-52FAC4FA5AC5}" type="presOf" srcId="{4BF5F18F-8F85-8B40-BA25-BE7D3F5BE244}" destId="{6EED7706-CABD-4641-B104-FD61099E9BE5}" srcOrd="0" destOrd="2" presId="urn:microsoft.com/office/officeart/2005/8/layout/process3"/>
    <dgm:cxn modelId="{6387785F-F6BF-264B-B2EF-D94813EA9F73}" srcId="{A56DB211-FB3F-034D-90FE-ADD41CA5F942}" destId="{00E60CF9-F123-DC43-9B6D-443F907D2F75}" srcOrd="2" destOrd="0" parTransId="{ABD4A857-6DB2-5E4B-8A81-FB22B93FDF0B}" sibTransId="{9CED6A5A-CBBA-2F46-B609-02C1FAAF203A}"/>
    <dgm:cxn modelId="{FE01A3ED-10A8-4E90-A3E5-C113F7F4EDE0}" type="presOf" srcId="{191D1843-3A74-C34C-A010-9BB2ECFBC3D9}" destId="{822656E2-02F8-F34E-BFFF-49F3720FC5F3}" srcOrd="0" destOrd="1" presId="urn:microsoft.com/office/officeart/2005/8/layout/process3"/>
    <dgm:cxn modelId="{846C3F4B-ADC1-4200-9475-80C523E86D03}" type="presOf" srcId="{B58684F6-1431-C840-B727-D9C6C3B4628F}" destId="{718F334B-F64B-344A-B8AB-56E2D73B2920}" srcOrd="0" destOrd="2" presId="urn:microsoft.com/office/officeart/2005/8/layout/process3"/>
    <dgm:cxn modelId="{B9295B35-15A9-4BA5-93EC-2670EFC1981B}" type="presOf" srcId="{ABA50AAA-5577-7740-BE50-18EEC601A361}" destId="{CFF17860-1600-D14F-8BCA-11B5B6D2158D}" srcOrd="1" destOrd="0" presId="urn:microsoft.com/office/officeart/2005/8/layout/process3"/>
    <dgm:cxn modelId="{F3F81A47-8654-B746-BB55-12ABF5B22504}" srcId="{A56DB211-FB3F-034D-90FE-ADD41CA5F942}" destId="{EB93098A-A854-B448-9D04-0F66793C2AB4}" srcOrd="1" destOrd="0" parTransId="{D2C81CFB-83F1-5D44-B511-EBE8A6C447D0}" sibTransId="{D3006581-69D7-1C4B-90F4-67E554DC6F5D}"/>
    <dgm:cxn modelId="{89936A69-93B2-5045-B2FC-178E3AF98424}" srcId="{A6525B9A-01C3-A949-86F3-24B4B0A131AD}" destId="{51214C48-F46A-4446-ACB9-34059AF19015}" srcOrd="1" destOrd="0" parTransId="{106547B7-568A-B44F-B009-3615C614118F}" sibTransId="{F7BD5F28-191C-4848-BDDC-508F611BCDE6}"/>
    <dgm:cxn modelId="{BBB21775-0D73-DD45-A83C-E1CB911D3AE6}" srcId="{A6525B9A-01C3-A949-86F3-24B4B0A131AD}" destId="{B58684F6-1431-C840-B727-D9C6C3B4628F}" srcOrd="2" destOrd="0" parTransId="{8B7093AD-C689-404E-929E-BBBBB435CF5F}" sibTransId="{3E5B0FD4-D7B7-854A-BBF5-3D7C5303F04D}"/>
    <dgm:cxn modelId="{E04F1B57-E1DF-4829-9FB0-71A9978A8D5A}" type="presOf" srcId="{00E60CF9-F123-DC43-9B6D-443F907D2F75}" destId="{225CB012-1911-314E-819B-70877065714A}" srcOrd="0" destOrd="0" presId="urn:microsoft.com/office/officeart/2005/8/layout/process3"/>
    <dgm:cxn modelId="{90ACEDB0-7C4D-144D-9B16-1DDEF9B3ADF9}" srcId="{00E60CF9-F123-DC43-9B6D-443F907D2F75}" destId="{4BF5F18F-8F85-8B40-BA25-BE7D3F5BE244}" srcOrd="2" destOrd="0" parTransId="{706EBDAE-DC18-0848-A64A-A950F80FD482}" sibTransId="{207F8B2F-C4BC-CC47-8334-72BE2A07EA54}"/>
    <dgm:cxn modelId="{9D86FDC7-4B29-402D-BAE8-B7E79F7E4489}" type="presOf" srcId="{A17DAC48-BD5E-E442-9753-D321A7FCE386}" destId="{6EED7706-CABD-4641-B104-FD61099E9BE5}" srcOrd="0" destOrd="4" presId="urn:microsoft.com/office/officeart/2005/8/layout/process3"/>
    <dgm:cxn modelId="{551924BE-120F-5943-A32E-86255C82F494}" srcId="{A6525B9A-01C3-A949-86F3-24B4B0A131AD}" destId="{C176C1F6-5E34-0C40-871B-5541D97870E5}" srcOrd="0" destOrd="0" parTransId="{43AE221F-FDE8-F544-B424-EF904406B420}" sibTransId="{6232C396-977E-B647-BAAD-7CCF70E7DE9F}"/>
    <dgm:cxn modelId="{271B4AB7-8A5F-4A47-8E33-1ECBCA54B779}" type="presParOf" srcId="{05C60006-8864-0C48-BD33-CDC5B4B8C1EA}" destId="{79F6934E-563B-404F-95DC-351BC60BAA5B}" srcOrd="0" destOrd="0" presId="urn:microsoft.com/office/officeart/2005/8/layout/process3"/>
    <dgm:cxn modelId="{93082E14-37BF-4A61-BD6C-0C74747C874C}" type="presParOf" srcId="{79F6934E-563B-404F-95DC-351BC60BAA5B}" destId="{D71C283D-9F58-FC4C-96D5-120591AB8643}" srcOrd="0" destOrd="0" presId="urn:microsoft.com/office/officeart/2005/8/layout/process3"/>
    <dgm:cxn modelId="{CC9A1932-62A0-431E-8B25-715AFFC3D8DB}" type="presParOf" srcId="{79F6934E-563B-404F-95DC-351BC60BAA5B}" destId="{6FC49A61-8D58-F94D-9A12-EE5FBD610EEB}" srcOrd="1" destOrd="0" presId="urn:microsoft.com/office/officeart/2005/8/layout/process3"/>
    <dgm:cxn modelId="{5E69330D-3A44-4941-9547-1BEE834818DE}" type="presParOf" srcId="{79F6934E-563B-404F-95DC-351BC60BAA5B}" destId="{718F334B-F64B-344A-B8AB-56E2D73B2920}" srcOrd="2" destOrd="0" presId="urn:microsoft.com/office/officeart/2005/8/layout/process3"/>
    <dgm:cxn modelId="{53FEB00D-1151-4CC2-B071-EBB091CE509D}" type="presParOf" srcId="{05C60006-8864-0C48-BD33-CDC5B4B8C1EA}" destId="{62B69FD4-B18E-144B-BAD9-E2AFAAC2DDC4}" srcOrd="1" destOrd="0" presId="urn:microsoft.com/office/officeart/2005/8/layout/process3"/>
    <dgm:cxn modelId="{7C1A1F6C-F65A-43DA-8331-E9CE32550B7A}" type="presParOf" srcId="{62B69FD4-B18E-144B-BAD9-E2AFAAC2DDC4}" destId="{CFF17860-1600-D14F-8BCA-11B5B6D2158D}" srcOrd="0" destOrd="0" presId="urn:microsoft.com/office/officeart/2005/8/layout/process3"/>
    <dgm:cxn modelId="{DE996B9A-8729-4597-9DA3-44AC609059A9}" type="presParOf" srcId="{05C60006-8864-0C48-BD33-CDC5B4B8C1EA}" destId="{86049739-E796-D142-ADA3-A717138ED179}" srcOrd="2" destOrd="0" presId="urn:microsoft.com/office/officeart/2005/8/layout/process3"/>
    <dgm:cxn modelId="{DA9F79A8-05DD-49D1-8546-C2FF68815FCF}" type="presParOf" srcId="{86049739-E796-D142-ADA3-A717138ED179}" destId="{A4FA13D1-7887-194B-8413-D6C00DBCF698}" srcOrd="0" destOrd="0" presId="urn:microsoft.com/office/officeart/2005/8/layout/process3"/>
    <dgm:cxn modelId="{26FAF766-429A-4FAC-8D18-4F2112DA0BDD}" type="presParOf" srcId="{86049739-E796-D142-ADA3-A717138ED179}" destId="{FA3EE65D-A335-194E-8F8F-5C686FC65876}" srcOrd="1" destOrd="0" presId="urn:microsoft.com/office/officeart/2005/8/layout/process3"/>
    <dgm:cxn modelId="{F1925991-A82B-48F8-A449-40E18BC4DEAA}" type="presParOf" srcId="{86049739-E796-D142-ADA3-A717138ED179}" destId="{822656E2-02F8-F34E-BFFF-49F3720FC5F3}" srcOrd="2" destOrd="0" presId="urn:microsoft.com/office/officeart/2005/8/layout/process3"/>
    <dgm:cxn modelId="{417C869D-3E28-413E-954C-ADCF46E5C070}" type="presParOf" srcId="{05C60006-8864-0C48-BD33-CDC5B4B8C1EA}" destId="{277A8EF5-8300-7549-8464-39F63987EBB9}" srcOrd="3" destOrd="0" presId="urn:microsoft.com/office/officeart/2005/8/layout/process3"/>
    <dgm:cxn modelId="{7136F3F8-2AF6-4322-89E1-AF98E3451A8F}" type="presParOf" srcId="{277A8EF5-8300-7549-8464-39F63987EBB9}" destId="{8CC76308-EACE-9345-AE43-BD400ECF73FD}" srcOrd="0" destOrd="0" presId="urn:microsoft.com/office/officeart/2005/8/layout/process3"/>
    <dgm:cxn modelId="{04DB1485-85F4-4CAD-A143-1D0FAE27F582}" type="presParOf" srcId="{05C60006-8864-0C48-BD33-CDC5B4B8C1EA}" destId="{21588517-DD35-C84C-9D4D-7232D1586780}" srcOrd="4" destOrd="0" presId="urn:microsoft.com/office/officeart/2005/8/layout/process3"/>
    <dgm:cxn modelId="{2D042D79-67A7-42BC-AF77-852B0093EEE2}" type="presParOf" srcId="{21588517-DD35-C84C-9D4D-7232D1586780}" destId="{225CB012-1911-314E-819B-70877065714A}" srcOrd="0" destOrd="0" presId="urn:microsoft.com/office/officeart/2005/8/layout/process3"/>
    <dgm:cxn modelId="{1B37C540-FB86-4529-85C8-0BA5B6A0EE79}" type="presParOf" srcId="{21588517-DD35-C84C-9D4D-7232D1586780}" destId="{143F30AF-BD24-424D-BBE7-27D69E0042C1}" srcOrd="1" destOrd="0" presId="urn:microsoft.com/office/officeart/2005/8/layout/process3"/>
    <dgm:cxn modelId="{98927EE4-10B2-4862-97DA-424013071651}" type="presParOf" srcId="{21588517-DD35-C84C-9D4D-7232D1586780}" destId="{6EED7706-CABD-4641-B104-FD61099E9BE5}"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15EF2E6-F2AA-F740-8840-BDE29FB55B0C}" type="doc">
      <dgm:prSet loTypeId="urn:microsoft.com/office/officeart/2005/8/layout/hList1" loCatId="" qsTypeId="urn:microsoft.com/office/officeart/2005/8/quickstyle/3d1" qsCatId="3D" csTypeId="urn:microsoft.com/office/officeart/2005/8/colors/accent6_2" csCatId="accent6" phldr="1"/>
      <dgm:spPr/>
      <dgm:t>
        <a:bodyPr/>
        <a:lstStyle/>
        <a:p>
          <a:endParaRPr lang="en-US"/>
        </a:p>
      </dgm:t>
    </dgm:pt>
    <dgm:pt modelId="{428CBFAB-AF68-F14D-8E17-66E9CE068194}">
      <dgm:prSet custT="1"/>
      <dgm:spPr/>
      <dgm:t>
        <a:bodyPr/>
        <a:lstStyle/>
        <a:p>
          <a:pPr rtl="0"/>
          <a:r>
            <a:rPr lang="zh-CN" altLang="en-US" sz="1400" dirty="0" smtClean="0"/>
            <a:t>挑战主题及任务</a:t>
          </a:r>
          <a:endParaRPr lang="zh-CN" altLang="en-US" sz="1400" dirty="0"/>
        </a:p>
      </dgm:t>
    </dgm:pt>
    <dgm:pt modelId="{C72C89FA-8E3B-2D41-A228-F092AF622041}" type="parTrans" cxnId="{D4F09C69-CD46-C547-B45A-0E40950F64C9}">
      <dgm:prSet/>
      <dgm:spPr/>
      <dgm:t>
        <a:bodyPr/>
        <a:lstStyle/>
        <a:p>
          <a:endParaRPr lang="en-US" sz="1100"/>
        </a:p>
      </dgm:t>
    </dgm:pt>
    <dgm:pt modelId="{7707E140-32B2-A546-95DB-4D07ADE04E25}" type="sibTrans" cxnId="{D4F09C69-CD46-C547-B45A-0E40950F64C9}">
      <dgm:prSet/>
      <dgm:spPr/>
      <dgm:t>
        <a:bodyPr/>
        <a:lstStyle/>
        <a:p>
          <a:endParaRPr lang="en-US" sz="1100"/>
        </a:p>
      </dgm:t>
    </dgm:pt>
    <dgm:pt modelId="{2D649C7C-24A8-D84D-A3FF-AA52734B174F}">
      <dgm:prSet custT="1"/>
      <dgm:spPr/>
      <dgm:t>
        <a:bodyPr/>
        <a:lstStyle/>
        <a:p>
          <a:pPr rtl="0"/>
          <a:r>
            <a:rPr lang="zh-CN" altLang="en-US" sz="1400" dirty="0" smtClean="0"/>
            <a:t>现场执行安排</a:t>
          </a:r>
          <a:endParaRPr lang="zh-CN" altLang="en-US" sz="1400" dirty="0"/>
        </a:p>
      </dgm:t>
    </dgm:pt>
    <dgm:pt modelId="{9884FEB8-B4C5-CD44-B0E4-5ABCD00EBA41}" type="parTrans" cxnId="{44165F4B-FCF1-EB4A-A374-0E3CB7FA8853}">
      <dgm:prSet/>
      <dgm:spPr/>
      <dgm:t>
        <a:bodyPr/>
        <a:lstStyle/>
        <a:p>
          <a:endParaRPr lang="en-US" sz="1100"/>
        </a:p>
      </dgm:t>
    </dgm:pt>
    <dgm:pt modelId="{F29A57F0-38F6-A243-8983-8280FB881FCC}" type="sibTrans" cxnId="{44165F4B-FCF1-EB4A-A374-0E3CB7FA8853}">
      <dgm:prSet/>
      <dgm:spPr/>
      <dgm:t>
        <a:bodyPr/>
        <a:lstStyle/>
        <a:p>
          <a:endParaRPr lang="en-US" sz="1100"/>
        </a:p>
      </dgm:t>
    </dgm:pt>
    <dgm:pt modelId="{7B377AC3-4E43-1942-882C-832542203CCE}">
      <dgm:prSet custT="1"/>
      <dgm:spPr/>
      <dgm:t>
        <a:bodyPr/>
        <a:lstStyle/>
        <a:p>
          <a:pPr rtl="0"/>
          <a:r>
            <a:rPr lang="zh-CN" altLang="en-US" sz="1400" dirty="0" smtClean="0"/>
            <a:t>主题及任务介绍材料</a:t>
          </a:r>
          <a:endParaRPr lang="zh-CN" altLang="en-US" sz="1400" dirty="0"/>
        </a:p>
      </dgm:t>
    </dgm:pt>
    <dgm:pt modelId="{338B6F51-519D-2C4E-885B-CCC14AE6ACDD}" type="parTrans" cxnId="{61A713FF-5C13-174F-B863-377F315D2F84}">
      <dgm:prSet/>
      <dgm:spPr/>
      <dgm:t>
        <a:bodyPr/>
        <a:lstStyle/>
        <a:p>
          <a:endParaRPr lang="en-US" sz="1100"/>
        </a:p>
      </dgm:t>
    </dgm:pt>
    <dgm:pt modelId="{DE50A590-8A57-314D-B0B7-070BAA5FF6DB}" type="sibTrans" cxnId="{61A713FF-5C13-174F-B863-377F315D2F84}">
      <dgm:prSet/>
      <dgm:spPr/>
      <dgm:t>
        <a:bodyPr/>
        <a:lstStyle/>
        <a:p>
          <a:endParaRPr lang="en-US" sz="1100"/>
        </a:p>
      </dgm:t>
    </dgm:pt>
    <dgm:pt modelId="{73ECB811-F5EE-1142-BAE3-F412944DB2A9}">
      <dgm:prSet custT="1"/>
      <dgm:spPr/>
      <dgm:t>
        <a:bodyPr/>
        <a:lstStyle/>
        <a:p>
          <a:pPr rtl="0"/>
          <a:r>
            <a:rPr lang="zh-CN" altLang="en-US" sz="1400" dirty="0" smtClean="0"/>
            <a:t>现场执行时间表</a:t>
          </a:r>
          <a:endParaRPr lang="zh-CN" altLang="en-US" sz="1400" dirty="0"/>
        </a:p>
      </dgm:t>
    </dgm:pt>
    <dgm:pt modelId="{2629D536-3E84-7844-B687-0CDBDD0F3EE1}" type="parTrans" cxnId="{8CE02BC1-6D13-9149-B39E-94E7640EF486}">
      <dgm:prSet/>
      <dgm:spPr/>
      <dgm:t>
        <a:bodyPr/>
        <a:lstStyle/>
        <a:p>
          <a:endParaRPr lang="en-US" sz="1100"/>
        </a:p>
      </dgm:t>
    </dgm:pt>
    <dgm:pt modelId="{41B5E842-EE53-AC4B-89E0-86C4AB53AA57}" type="sibTrans" cxnId="{8CE02BC1-6D13-9149-B39E-94E7640EF486}">
      <dgm:prSet/>
      <dgm:spPr/>
      <dgm:t>
        <a:bodyPr/>
        <a:lstStyle/>
        <a:p>
          <a:endParaRPr lang="en-US" sz="1100"/>
        </a:p>
      </dgm:t>
    </dgm:pt>
    <dgm:pt modelId="{27E0F1BB-92F3-A447-9BEE-F1C412C7F334}">
      <dgm:prSet custT="1"/>
      <dgm:spPr/>
      <dgm:t>
        <a:bodyPr/>
        <a:lstStyle/>
        <a:p>
          <a:r>
            <a:rPr lang="zh-CN" altLang="en-US" sz="1400" dirty="0" smtClean="0"/>
            <a:t>挑战方介绍材料</a:t>
          </a:r>
          <a:endParaRPr lang="en-US" altLang="zh-CN" sz="1400" dirty="0"/>
        </a:p>
      </dgm:t>
    </dgm:pt>
    <dgm:pt modelId="{97634791-A759-704B-B897-2AB56527F4C0}" type="parTrans" cxnId="{BBDA8B4C-A3F8-004A-8D79-2B24333876C2}">
      <dgm:prSet/>
      <dgm:spPr/>
      <dgm:t>
        <a:bodyPr/>
        <a:lstStyle/>
        <a:p>
          <a:endParaRPr lang="en-US" sz="1100"/>
        </a:p>
      </dgm:t>
    </dgm:pt>
    <dgm:pt modelId="{E85E79A2-8CD6-584E-8B46-73897005A60A}" type="sibTrans" cxnId="{BBDA8B4C-A3F8-004A-8D79-2B24333876C2}">
      <dgm:prSet/>
      <dgm:spPr/>
      <dgm:t>
        <a:bodyPr/>
        <a:lstStyle/>
        <a:p>
          <a:endParaRPr lang="en-US" sz="1100"/>
        </a:p>
      </dgm:t>
    </dgm:pt>
    <dgm:pt modelId="{2D62DE15-36A9-134A-B1C6-51139C5C809E}">
      <dgm:prSet custT="1"/>
      <dgm:spPr/>
      <dgm:t>
        <a:bodyPr/>
        <a:lstStyle/>
        <a:p>
          <a:r>
            <a:rPr lang="zh-CN" altLang="en-US" sz="1400" smtClean="0"/>
            <a:t>开场词</a:t>
          </a:r>
          <a:endParaRPr lang="en-US" altLang="zh-CN" sz="1400" dirty="0" smtClean="0"/>
        </a:p>
      </dgm:t>
    </dgm:pt>
    <dgm:pt modelId="{4890D9C6-E27A-454F-AA5D-7EDFE6E9ED3D}" type="parTrans" cxnId="{4F9EEABC-91B9-4341-9825-6C99FBD1326A}">
      <dgm:prSet/>
      <dgm:spPr/>
      <dgm:t>
        <a:bodyPr/>
        <a:lstStyle/>
        <a:p>
          <a:endParaRPr lang="en-US" sz="1100"/>
        </a:p>
      </dgm:t>
    </dgm:pt>
    <dgm:pt modelId="{5A94C1B3-A306-2041-ACE1-07BAE4A6F079}" type="sibTrans" cxnId="{4F9EEABC-91B9-4341-9825-6C99FBD1326A}">
      <dgm:prSet/>
      <dgm:spPr/>
      <dgm:t>
        <a:bodyPr/>
        <a:lstStyle/>
        <a:p>
          <a:endParaRPr lang="en-US" sz="1100"/>
        </a:p>
      </dgm:t>
    </dgm:pt>
    <dgm:pt modelId="{99C0F186-166C-5542-A673-B86B43B31E60}">
      <dgm:prSet custT="1"/>
      <dgm:spPr/>
      <dgm:t>
        <a:bodyPr/>
        <a:lstStyle/>
        <a:p>
          <a:r>
            <a:rPr lang="zh-CN" altLang="en-US" sz="1400" dirty="0" smtClean="0"/>
            <a:t>挑战方现场职责表</a:t>
          </a:r>
          <a:endParaRPr lang="en-US" altLang="zh-CN" sz="1400" dirty="0" smtClean="0"/>
        </a:p>
      </dgm:t>
    </dgm:pt>
    <dgm:pt modelId="{19F6E8DF-D014-404A-94CD-68B1E0840842}" type="parTrans" cxnId="{DE95C2DC-3E76-7342-BD60-6C11120069E0}">
      <dgm:prSet/>
      <dgm:spPr/>
      <dgm:t>
        <a:bodyPr/>
        <a:lstStyle/>
        <a:p>
          <a:endParaRPr lang="en-US" sz="1100"/>
        </a:p>
      </dgm:t>
    </dgm:pt>
    <dgm:pt modelId="{710904E6-B114-1E42-9476-0DD2FC8B0C3D}" type="sibTrans" cxnId="{DE95C2DC-3E76-7342-BD60-6C11120069E0}">
      <dgm:prSet/>
      <dgm:spPr/>
      <dgm:t>
        <a:bodyPr/>
        <a:lstStyle/>
        <a:p>
          <a:endParaRPr lang="en-US" sz="1100"/>
        </a:p>
      </dgm:t>
    </dgm:pt>
    <dgm:pt modelId="{1EB5C56D-1417-5D47-91DA-D9025305173F}" type="pres">
      <dgm:prSet presAssocID="{A15EF2E6-F2AA-F740-8840-BDE29FB55B0C}" presName="Name0" presStyleCnt="0">
        <dgm:presLayoutVars>
          <dgm:dir/>
          <dgm:animLvl val="lvl"/>
          <dgm:resizeHandles val="exact"/>
        </dgm:presLayoutVars>
      </dgm:prSet>
      <dgm:spPr/>
      <dgm:t>
        <a:bodyPr/>
        <a:lstStyle/>
        <a:p>
          <a:endParaRPr lang="en-US"/>
        </a:p>
      </dgm:t>
    </dgm:pt>
    <dgm:pt modelId="{661B6F6E-5246-9D4C-8497-84912F068F24}" type="pres">
      <dgm:prSet presAssocID="{428CBFAB-AF68-F14D-8E17-66E9CE068194}" presName="composite" presStyleCnt="0"/>
      <dgm:spPr/>
      <dgm:t>
        <a:bodyPr/>
        <a:lstStyle/>
        <a:p>
          <a:endParaRPr lang="zh-CN" altLang="en-US"/>
        </a:p>
      </dgm:t>
    </dgm:pt>
    <dgm:pt modelId="{04739D82-53A4-D840-AF00-DDA7E72E24C4}" type="pres">
      <dgm:prSet presAssocID="{428CBFAB-AF68-F14D-8E17-66E9CE068194}" presName="parTx" presStyleLbl="alignNode1" presStyleIdx="0" presStyleCnt="2">
        <dgm:presLayoutVars>
          <dgm:chMax val="0"/>
          <dgm:chPref val="0"/>
          <dgm:bulletEnabled val="1"/>
        </dgm:presLayoutVars>
      </dgm:prSet>
      <dgm:spPr/>
      <dgm:t>
        <a:bodyPr/>
        <a:lstStyle/>
        <a:p>
          <a:endParaRPr lang="en-US"/>
        </a:p>
      </dgm:t>
    </dgm:pt>
    <dgm:pt modelId="{8A7160CC-358A-BB4E-A247-6C238FE7665D}" type="pres">
      <dgm:prSet presAssocID="{428CBFAB-AF68-F14D-8E17-66E9CE068194}" presName="desTx" presStyleLbl="alignAccFollowNode1" presStyleIdx="0" presStyleCnt="2">
        <dgm:presLayoutVars>
          <dgm:bulletEnabled val="1"/>
        </dgm:presLayoutVars>
      </dgm:prSet>
      <dgm:spPr/>
      <dgm:t>
        <a:bodyPr/>
        <a:lstStyle/>
        <a:p>
          <a:endParaRPr lang="en-US"/>
        </a:p>
      </dgm:t>
    </dgm:pt>
    <dgm:pt modelId="{F22E3358-DABF-2241-871C-D32B82DA082D}" type="pres">
      <dgm:prSet presAssocID="{7707E140-32B2-A546-95DB-4D07ADE04E25}" presName="space" presStyleCnt="0"/>
      <dgm:spPr/>
      <dgm:t>
        <a:bodyPr/>
        <a:lstStyle/>
        <a:p>
          <a:endParaRPr lang="zh-CN" altLang="en-US"/>
        </a:p>
      </dgm:t>
    </dgm:pt>
    <dgm:pt modelId="{C7A354EF-9068-F142-B64A-0D40527F5BA5}" type="pres">
      <dgm:prSet presAssocID="{2D649C7C-24A8-D84D-A3FF-AA52734B174F}" presName="composite" presStyleCnt="0"/>
      <dgm:spPr/>
      <dgm:t>
        <a:bodyPr/>
        <a:lstStyle/>
        <a:p>
          <a:endParaRPr lang="zh-CN" altLang="en-US"/>
        </a:p>
      </dgm:t>
    </dgm:pt>
    <dgm:pt modelId="{FCCCC081-9150-BA44-9539-46095017C6FB}" type="pres">
      <dgm:prSet presAssocID="{2D649C7C-24A8-D84D-A3FF-AA52734B174F}" presName="parTx" presStyleLbl="alignNode1" presStyleIdx="1" presStyleCnt="2">
        <dgm:presLayoutVars>
          <dgm:chMax val="0"/>
          <dgm:chPref val="0"/>
          <dgm:bulletEnabled val="1"/>
        </dgm:presLayoutVars>
      </dgm:prSet>
      <dgm:spPr/>
      <dgm:t>
        <a:bodyPr/>
        <a:lstStyle/>
        <a:p>
          <a:endParaRPr lang="en-US"/>
        </a:p>
      </dgm:t>
    </dgm:pt>
    <dgm:pt modelId="{EDA9D6FD-DDF0-B846-86E9-7240F929D5A6}" type="pres">
      <dgm:prSet presAssocID="{2D649C7C-24A8-D84D-A3FF-AA52734B174F}" presName="desTx" presStyleLbl="alignAccFollowNode1" presStyleIdx="1" presStyleCnt="2">
        <dgm:presLayoutVars>
          <dgm:bulletEnabled val="1"/>
        </dgm:presLayoutVars>
      </dgm:prSet>
      <dgm:spPr/>
      <dgm:t>
        <a:bodyPr/>
        <a:lstStyle/>
        <a:p>
          <a:endParaRPr lang="en-US"/>
        </a:p>
      </dgm:t>
    </dgm:pt>
  </dgm:ptLst>
  <dgm:cxnLst>
    <dgm:cxn modelId="{D4F09C69-CD46-C547-B45A-0E40950F64C9}" srcId="{A15EF2E6-F2AA-F740-8840-BDE29FB55B0C}" destId="{428CBFAB-AF68-F14D-8E17-66E9CE068194}" srcOrd="0" destOrd="0" parTransId="{C72C89FA-8E3B-2D41-A228-F092AF622041}" sibTransId="{7707E140-32B2-A546-95DB-4D07ADE04E25}"/>
    <dgm:cxn modelId="{5FE92BB2-FAD6-434E-9792-1E7B7938C8D8}" type="presOf" srcId="{7B377AC3-4E43-1942-882C-832542203CCE}" destId="{8A7160CC-358A-BB4E-A247-6C238FE7665D}" srcOrd="0" destOrd="0" presId="urn:microsoft.com/office/officeart/2005/8/layout/hList1"/>
    <dgm:cxn modelId="{8CE02BC1-6D13-9149-B39E-94E7640EF486}" srcId="{2D649C7C-24A8-D84D-A3FF-AA52734B174F}" destId="{73ECB811-F5EE-1142-BAE3-F412944DB2A9}" srcOrd="0" destOrd="0" parTransId="{2629D536-3E84-7844-B687-0CDBDD0F3EE1}" sibTransId="{41B5E842-EE53-AC4B-89E0-86C4AB53AA57}"/>
    <dgm:cxn modelId="{AB159358-8445-4B55-847F-206784526F20}" type="presOf" srcId="{2D649C7C-24A8-D84D-A3FF-AA52734B174F}" destId="{FCCCC081-9150-BA44-9539-46095017C6FB}" srcOrd="0" destOrd="0" presId="urn:microsoft.com/office/officeart/2005/8/layout/hList1"/>
    <dgm:cxn modelId="{4F9EEABC-91B9-4341-9825-6C99FBD1326A}" srcId="{428CBFAB-AF68-F14D-8E17-66E9CE068194}" destId="{2D62DE15-36A9-134A-B1C6-51139C5C809E}" srcOrd="2" destOrd="0" parTransId="{4890D9C6-E27A-454F-AA5D-7EDFE6E9ED3D}" sibTransId="{5A94C1B3-A306-2041-ACE1-07BAE4A6F079}"/>
    <dgm:cxn modelId="{61A713FF-5C13-174F-B863-377F315D2F84}" srcId="{428CBFAB-AF68-F14D-8E17-66E9CE068194}" destId="{7B377AC3-4E43-1942-882C-832542203CCE}" srcOrd="0" destOrd="0" parTransId="{338B6F51-519D-2C4E-885B-CCC14AE6ACDD}" sibTransId="{DE50A590-8A57-314D-B0B7-070BAA5FF6DB}"/>
    <dgm:cxn modelId="{E4C03193-E648-43A9-86A0-85BDC9C35202}" type="presOf" srcId="{99C0F186-166C-5542-A673-B86B43B31E60}" destId="{EDA9D6FD-DDF0-B846-86E9-7240F929D5A6}" srcOrd="0" destOrd="1" presId="urn:microsoft.com/office/officeart/2005/8/layout/hList1"/>
    <dgm:cxn modelId="{DE95C2DC-3E76-7342-BD60-6C11120069E0}" srcId="{2D649C7C-24A8-D84D-A3FF-AA52734B174F}" destId="{99C0F186-166C-5542-A673-B86B43B31E60}" srcOrd="1" destOrd="0" parTransId="{19F6E8DF-D014-404A-94CD-68B1E0840842}" sibTransId="{710904E6-B114-1E42-9476-0DD2FC8B0C3D}"/>
    <dgm:cxn modelId="{F848A099-C3EF-4C69-9977-E9C67FB41B30}" type="presOf" srcId="{2D62DE15-36A9-134A-B1C6-51139C5C809E}" destId="{8A7160CC-358A-BB4E-A247-6C238FE7665D}" srcOrd="0" destOrd="2" presId="urn:microsoft.com/office/officeart/2005/8/layout/hList1"/>
    <dgm:cxn modelId="{44165F4B-FCF1-EB4A-A374-0E3CB7FA8853}" srcId="{A15EF2E6-F2AA-F740-8840-BDE29FB55B0C}" destId="{2D649C7C-24A8-D84D-A3FF-AA52734B174F}" srcOrd="1" destOrd="0" parTransId="{9884FEB8-B4C5-CD44-B0E4-5ABCD00EBA41}" sibTransId="{F29A57F0-38F6-A243-8983-8280FB881FCC}"/>
    <dgm:cxn modelId="{7C46329D-FE4C-484F-AF20-48DAEE3C413B}" type="presOf" srcId="{428CBFAB-AF68-F14D-8E17-66E9CE068194}" destId="{04739D82-53A4-D840-AF00-DDA7E72E24C4}" srcOrd="0" destOrd="0" presId="urn:microsoft.com/office/officeart/2005/8/layout/hList1"/>
    <dgm:cxn modelId="{6B6E4C00-8EDC-4986-8D09-87B4BE65B6EE}" type="presOf" srcId="{73ECB811-F5EE-1142-BAE3-F412944DB2A9}" destId="{EDA9D6FD-DDF0-B846-86E9-7240F929D5A6}" srcOrd="0" destOrd="0" presId="urn:microsoft.com/office/officeart/2005/8/layout/hList1"/>
    <dgm:cxn modelId="{BBDA8B4C-A3F8-004A-8D79-2B24333876C2}" srcId="{428CBFAB-AF68-F14D-8E17-66E9CE068194}" destId="{27E0F1BB-92F3-A447-9BEE-F1C412C7F334}" srcOrd="1" destOrd="0" parTransId="{97634791-A759-704B-B897-2AB56527F4C0}" sibTransId="{E85E79A2-8CD6-584E-8B46-73897005A60A}"/>
    <dgm:cxn modelId="{2F540D3A-D8FC-46C3-B24F-1ECF87A4CDCE}" type="presOf" srcId="{A15EF2E6-F2AA-F740-8840-BDE29FB55B0C}" destId="{1EB5C56D-1417-5D47-91DA-D9025305173F}" srcOrd="0" destOrd="0" presId="urn:microsoft.com/office/officeart/2005/8/layout/hList1"/>
    <dgm:cxn modelId="{06C3725F-4ADC-4035-B66D-9BEF9230F3A2}" type="presOf" srcId="{27E0F1BB-92F3-A447-9BEE-F1C412C7F334}" destId="{8A7160CC-358A-BB4E-A247-6C238FE7665D}" srcOrd="0" destOrd="1" presId="urn:microsoft.com/office/officeart/2005/8/layout/hList1"/>
    <dgm:cxn modelId="{625F6385-340D-4041-9089-FDA128771494}" type="presParOf" srcId="{1EB5C56D-1417-5D47-91DA-D9025305173F}" destId="{661B6F6E-5246-9D4C-8497-84912F068F24}" srcOrd="0" destOrd="0" presId="urn:microsoft.com/office/officeart/2005/8/layout/hList1"/>
    <dgm:cxn modelId="{44B0FC42-ABF5-4991-BEF6-4071413128FF}" type="presParOf" srcId="{661B6F6E-5246-9D4C-8497-84912F068F24}" destId="{04739D82-53A4-D840-AF00-DDA7E72E24C4}" srcOrd="0" destOrd="0" presId="urn:microsoft.com/office/officeart/2005/8/layout/hList1"/>
    <dgm:cxn modelId="{FD35E3DF-3508-49A1-B688-272859723574}" type="presParOf" srcId="{661B6F6E-5246-9D4C-8497-84912F068F24}" destId="{8A7160CC-358A-BB4E-A247-6C238FE7665D}" srcOrd="1" destOrd="0" presId="urn:microsoft.com/office/officeart/2005/8/layout/hList1"/>
    <dgm:cxn modelId="{C72AD476-AF19-417F-AB18-0E18D00DBACD}" type="presParOf" srcId="{1EB5C56D-1417-5D47-91DA-D9025305173F}" destId="{F22E3358-DABF-2241-871C-D32B82DA082D}" srcOrd="1" destOrd="0" presId="urn:microsoft.com/office/officeart/2005/8/layout/hList1"/>
    <dgm:cxn modelId="{4F3B3E95-2418-4E7C-8C64-252F9B9D8A3A}" type="presParOf" srcId="{1EB5C56D-1417-5D47-91DA-D9025305173F}" destId="{C7A354EF-9068-F142-B64A-0D40527F5BA5}" srcOrd="2" destOrd="0" presId="urn:microsoft.com/office/officeart/2005/8/layout/hList1"/>
    <dgm:cxn modelId="{764816C2-B283-4D15-B089-0CD131EA41A9}" type="presParOf" srcId="{C7A354EF-9068-F142-B64A-0D40527F5BA5}" destId="{FCCCC081-9150-BA44-9539-46095017C6FB}" srcOrd="0" destOrd="0" presId="urn:microsoft.com/office/officeart/2005/8/layout/hList1"/>
    <dgm:cxn modelId="{3C1E55D4-61AB-4D32-BA6C-75A0FE44E4EC}" type="presParOf" srcId="{C7A354EF-9068-F142-B64A-0D40527F5BA5}" destId="{EDA9D6FD-DDF0-B846-86E9-7240F929D5A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5EF2E6-F2AA-F740-8840-BDE29FB55B0C}" type="doc">
      <dgm:prSet loTypeId="urn:microsoft.com/office/officeart/2005/8/layout/hList1" loCatId="" qsTypeId="urn:microsoft.com/office/officeart/2005/8/quickstyle/3d2" qsCatId="3D" csTypeId="urn:microsoft.com/office/officeart/2005/8/colors/accent6_2" csCatId="accent6" phldr="1"/>
      <dgm:spPr/>
      <dgm:t>
        <a:bodyPr/>
        <a:lstStyle/>
        <a:p>
          <a:endParaRPr lang="en-US"/>
        </a:p>
      </dgm:t>
    </dgm:pt>
    <dgm:pt modelId="{8346FE00-1C5F-1743-AC87-1DC324A663CB}">
      <dgm:prSet custT="1"/>
      <dgm:spPr/>
      <dgm:t>
        <a:bodyPr/>
        <a:lstStyle/>
        <a:p>
          <a:pPr rtl="0"/>
          <a:r>
            <a:rPr lang="zh-CN" altLang="en-US" sz="1400" dirty="0" smtClean="0"/>
            <a:t>现场执行派发材料</a:t>
          </a:r>
          <a:endParaRPr lang="zh-CN" altLang="en-US" sz="1400" dirty="0"/>
        </a:p>
      </dgm:t>
    </dgm:pt>
    <dgm:pt modelId="{DF01E063-E9A7-C04B-8AB9-93F90F90FDFF}" type="parTrans" cxnId="{1CB31CFB-465C-FC47-BE46-805B6F08EE5F}">
      <dgm:prSet/>
      <dgm:spPr/>
      <dgm:t>
        <a:bodyPr/>
        <a:lstStyle/>
        <a:p>
          <a:endParaRPr lang="en-US" sz="1100"/>
        </a:p>
      </dgm:t>
    </dgm:pt>
    <dgm:pt modelId="{8C9F64E4-679D-3C48-9499-271CAF9B119F}" type="sibTrans" cxnId="{1CB31CFB-465C-FC47-BE46-805B6F08EE5F}">
      <dgm:prSet/>
      <dgm:spPr/>
      <dgm:t>
        <a:bodyPr/>
        <a:lstStyle/>
        <a:p>
          <a:endParaRPr lang="en-US" sz="1100"/>
        </a:p>
      </dgm:t>
    </dgm:pt>
    <dgm:pt modelId="{7349E7BE-E932-1547-B465-CEBD0F5634BA}">
      <dgm:prSet custT="1"/>
      <dgm:spPr/>
      <dgm:t>
        <a:bodyPr/>
        <a:lstStyle/>
        <a:p>
          <a:pPr rtl="0"/>
          <a:r>
            <a:rPr lang="zh-CN" altLang="en-US" sz="1400" dirty="0" smtClean="0"/>
            <a:t>场地</a:t>
          </a:r>
          <a:endParaRPr lang="zh-CN" altLang="en-US" sz="1400" dirty="0"/>
        </a:p>
      </dgm:t>
    </dgm:pt>
    <dgm:pt modelId="{1CF84385-A3A1-3742-9CC1-1F71C255B9A7}" type="parTrans" cxnId="{31D9A042-28ED-FC40-AC6C-59739DBAB641}">
      <dgm:prSet/>
      <dgm:spPr/>
      <dgm:t>
        <a:bodyPr/>
        <a:lstStyle/>
        <a:p>
          <a:endParaRPr lang="en-US" sz="1100"/>
        </a:p>
      </dgm:t>
    </dgm:pt>
    <dgm:pt modelId="{F6D4389C-50D1-5B40-8D8D-1F6D3CC21C8B}" type="sibTrans" cxnId="{31D9A042-28ED-FC40-AC6C-59739DBAB641}">
      <dgm:prSet/>
      <dgm:spPr/>
      <dgm:t>
        <a:bodyPr/>
        <a:lstStyle/>
        <a:p>
          <a:endParaRPr lang="en-US" sz="1100"/>
        </a:p>
      </dgm:t>
    </dgm:pt>
    <dgm:pt modelId="{7245827A-F7A6-3D44-A6E7-4C3B014B7203}">
      <dgm:prSet custT="1"/>
      <dgm:spPr/>
      <dgm:t>
        <a:bodyPr/>
        <a:lstStyle/>
        <a:p>
          <a:pPr rtl="0"/>
          <a:r>
            <a:rPr lang="zh-CN" altLang="en-US" sz="1400" dirty="0" smtClean="0"/>
            <a:t>数字化材料</a:t>
          </a:r>
          <a:endParaRPr lang="zh-CN" altLang="en-US" sz="1400" dirty="0"/>
        </a:p>
      </dgm:t>
    </dgm:pt>
    <dgm:pt modelId="{F7462B22-6669-4B47-8CA1-AF8B56145633}" type="parTrans" cxnId="{91E8C231-5206-3D49-A085-56CA0468F7D7}">
      <dgm:prSet/>
      <dgm:spPr/>
      <dgm:t>
        <a:bodyPr/>
        <a:lstStyle/>
        <a:p>
          <a:endParaRPr lang="en-US" sz="1100"/>
        </a:p>
      </dgm:t>
    </dgm:pt>
    <dgm:pt modelId="{B8F115D1-21B2-7944-B083-2124AD23802F}" type="sibTrans" cxnId="{91E8C231-5206-3D49-A085-56CA0468F7D7}">
      <dgm:prSet/>
      <dgm:spPr/>
      <dgm:t>
        <a:bodyPr/>
        <a:lstStyle/>
        <a:p>
          <a:endParaRPr lang="en-US" sz="1100"/>
        </a:p>
      </dgm:t>
    </dgm:pt>
    <dgm:pt modelId="{B5DD391A-157F-C04B-AFA9-9146969C9D8A}">
      <dgm:prSet custT="1"/>
      <dgm:spPr/>
      <dgm:t>
        <a:bodyPr/>
        <a:lstStyle/>
        <a:p>
          <a:pPr rtl="0"/>
          <a:r>
            <a:rPr lang="zh-CN" altLang="en-US" sz="1400" dirty="0" smtClean="0"/>
            <a:t>活动空间</a:t>
          </a:r>
          <a:endParaRPr lang="zh-CN" altLang="en-US" sz="1400" dirty="0"/>
        </a:p>
      </dgm:t>
    </dgm:pt>
    <dgm:pt modelId="{363C747B-FEBC-7A44-9F2B-23B32BC852F6}" type="parTrans" cxnId="{83C27FD2-A421-3C4A-BA8F-0696289E05EA}">
      <dgm:prSet/>
      <dgm:spPr/>
      <dgm:t>
        <a:bodyPr/>
        <a:lstStyle/>
        <a:p>
          <a:endParaRPr lang="en-US" sz="1100"/>
        </a:p>
      </dgm:t>
    </dgm:pt>
    <dgm:pt modelId="{4B21EDC3-DDC2-D342-BED2-1DD080886D88}" type="sibTrans" cxnId="{83C27FD2-A421-3C4A-BA8F-0696289E05EA}">
      <dgm:prSet/>
      <dgm:spPr/>
      <dgm:t>
        <a:bodyPr/>
        <a:lstStyle/>
        <a:p>
          <a:endParaRPr lang="en-US" sz="1100"/>
        </a:p>
      </dgm:t>
    </dgm:pt>
    <dgm:pt modelId="{9FF96172-8A41-1041-A69E-AFFF72B04B1C}">
      <dgm:prSet custT="1"/>
      <dgm:spPr/>
      <dgm:t>
        <a:bodyPr/>
        <a:lstStyle/>
        <a:p>
          <a:r>
            <a:rPr lang="zh-CN" altLang="en-US" sz="1400" smtClean="0"/>
            <a:t>实体材料</a:t>
          </a:r>
          <a:endParaRPr lang="en-US" altLang="zh-CN" sz="1400" dirty="0" smtClean="0"/>
        </a:p>
      </dgm:t>
    </dgm:pt>
    <dgm:pt modelId="{E1F28C47-E26E-3D41-B4BF-2A6B667C0879}" type="parTrans" cxnId="{63231795-3E54-8B4A-99DD-393D1B2C5275}">
      <dgm:prSet/>
      <dgm:spPr/>
      <dgm:t>
        <a:bodyPr/>
        <a:lstStyle/>
        <a:p>
          <a:endParaRPr lang="en-US" sz="1100"/>
        </a:p>
      </dgm:t>
    </dgm:pt>
    <dgm:pt modelId="{E7A1BBE5-EEA4-1948-8C9B-91D3EFF75BA4}" type="sibTrans" cxnId="{63231795-3E54-8B4A-99DD-393D1B2C5275}">
      <dgm:prSet/>
      <dgm:spPr/>
      <dgm:t>
        <a:bodyPr/>
        <a:lstStyle/>
        <a:p>
          <a:endParaRPr lang="en-US" sz="1100"/>
        </a:p>
      </dgm:t>
    </dgm:pt>
    <dgm:pt modelId="{C1625181-79D0-E94A-896A-7AF9C5CDBD56}">
      <dgm:prSet custT="1"/>
      <dgm:spPr/>
      <dgm:t>
        <a:bodyPr/>
        <a:lstStyle/>
        <a:p>
          <a:r>
            <a:rPr lang="zh-CN" altLang="en-US" sz="1400" smtClean="0"/>
            <a:t>设备及工具</a:t>
          </a:r>
          <a:endParaRPr lang="en-US" altLang="zh-CN" sz="1400" dirty="0"/>
        </a:p>
      </dgm:t>
    </dgm:pt>
    <dgm:pt modelId="{8EA9E513-65D5-AE4A-A989-9F9F42496570}" type="parTrans" cxnId="{6A216639-D243-1347-83A2-3C3204CDF6F5}">
      <dgm:prSet/>
      <dgm:spPr/>
      <dgm:t>
        <a:bodyPr/>
        <a:lstStyle/>
        <a:p>
          <a:endParaRPr lang="en-US" sz="1100"/>
        </a:p>
      </dgm:t>
    </dgm:pt>
    <dgm:pt modelId="{DD914069-EE1A-DE4E-968C-C35F2D7AFE4A}" type="sibTrans" cxnId="{6A216639-D243-1347-83A2-3C3204CDF6F5}">
      <dgm:prSet/>
      <dgm:spPr/>
      <dgm:t>
        <a:bodyPr/>
        <a:lstStyle/>
        <a:p>
          <a:endParaRPr lang="en-US" sz="1100"/>
        </a:p>
      </dgm:t>
    </dgm:pt>
    <dgm:pt modelId="{1EB5C56D-1417-5D47-91DA-D9025305173F}" type="pres">
      <dgm:prSet presAssocID="{A15EF2E6-F2AA-F740-8840-BDE29FB55B0C}" presName="Name0" presStyleCnt="0">
        <dgm:presLayoutVars>
          <dgm:dir/>
          <dgm:animLvl val="lvl"/>
          <dgm:resizeHandles val="exact"/>
        </dgm:presLayoutVars>
      </dgm:prSet>
      <dgm:spPr/>
      <dgm:t>
        <a:bodyPr/>
        <a:lstStyle/>
        <a:p>
          <a:endParaRPr lang="en-US"/>
        </a:p>
      </dgm:t>
    </dgm:pt>
    <dgm:pt modelId="{2211B3C4-B1A0-354C-8B33-08B543FE8864}" type="pres">
      <dgm:prSet presAssocID="{8346FE00-1C5F-1743-AC87-1DC324A663CB}" presName="composite" presStyleCnt="0"/>
      <dgm:spPr/>
      <dgm:t>
        <a:bodyPr/>
        <a:lstStyle/>
        <a:p>
          <a:endParaRPr lang="zh-CN" altLang="en-US"/>
        </a:p>
      </dgm:t>
    </dgm:pt>
    <dgm:pt modelId="{237F65C2-8BD2-7049-A492-37EDBB114392}" type="pres">
      <dgm:prSet presAssocID="{8346FE00-1C5F-1743-AC87-1DC324A663CB}" presName="parTx" presStyleLbl="alignNode1" presStyleIdx="0" presStyleCnt="2" custScaleX="101792">
        <dgm:presLayoutVars>
          <dgm:chMax val="0"/>
          <dgm:chPref val="0"/>
          <dgm:bulletEnabled val="1"/>
        </dgm:presLayoutVars>
      </dgm:prSet>
      <dgm:spPr/>
      <dgm:t>
        <a:bodyPr/>
        <a:lstStyle/>
        <a:p>
          <a:endParaRPr lang="en-US"/>
        </a:p>
      </dgm:t>
    </dgm:pt>
    <dgm:pt modelId="{BB11DEEC-8174-1B4E-928E-E69C0441E755}" type="pres">
      <dgm:prSet presAssocID="{8346FE00-1C5F-1743-AC87-1DC324A663CB}" presName="desTx" presStyleLbl="alignAccFollowNode1" presStyleIdx="0" presStyleCnt="2" custScaleX="101907">
        <dgm:presLayoutVars>
          <dgm:bulletEnabled val="1"/>
        </dgm:presLayoutVars>
      </dgm:prSet>
      <dgm:spPr/>
      <dgm:t>
        <a:bodyPr/>
        <a:lstStyle/>
        <a:p>
          <a:endParaRPr lang="en-US"/>
        </a:p>
      </dgm:t>
    </dgm:pt>
    <dgm:pt modelId="{E4577B82-BC15-3248-94E2-3D73938C7D4F}" type="pres">
      <dgm:prSet presAssocID="{8C9F64E4-679D-3C48-9499-271CAF9B119F}" presName="space" presStyleCnt="0"/>
      <dgm:spPr/>
      <dgm:t>
        <a:bodyPr/>
        <a:lstStyle/>
        <a:p>
          <a:endParaRPr lang="zh-CN" altLang="en-US"/>
        </a:p>
      </dgm:t>
    </dgm:pt>
    <dgm:pt modelId="{871289C1-DA93-B045-AC28-26064356DEC5}" type="pres">
      <dgm:prSet presAssocID="{7349E7BE-E932-1547-B465-CEBD0F5634BA}" presName="composite" presStyleCnt="0"/>
      <dgm:spPr/>
      <dgm:t>
        <a:bodyPr/>
        <a:lstStyle/>
        <a:p>
          <a:endParaRPr lang="zh-CN" altLang="en-US"/>
        </a:p>
      </dgm:t>
    </dgm:pt>
    <dgm:pt modelId="{F10B8A0C-304C-6A42-9B1A-C3B6843E4A46}" type="pres">
      <dgm:prSet presAssocID="{7349E7BE-E932-1547-B465-CEBD0F5634BA}" presName="parTx" presStyleLbl="alignNode1" presStyleIdx="1" presStyleCnt="2" custLinFactNeighborX="4819" custLinFactNeighborY="-13075">
        <dgm:presLayoutVars>
          <dgm:chMax val="0"/>
          <dgm:chPref val="0"/>
          <dgm:bulletEnabled val="1"/>
        </dgm:presLayoutVars>
      </dgm:prSet>
      <dgm:spPr/>
      <dgm:t>
        <a:bodyPr/>
        <a:lstStyle/>
        <a:p>
          <a:endParaRPr lang="en-US"/>
        </a:p>
      </dgm:t>
    </dgm:pt>
    <dgm:pt modelId="{B8171A78-7CC7-6640-9F73-F52A782AB5B5}" type="pres">
      <dgm:prSet presAssocID="{7349E7BE-E932-1547-B465-CEBD0F5634BA}" presName="desTx" presStyleLbl="alignAccFollowNode1" presStyleIdx="1" presStyleCnt="2">
        <dgm:presLayoutVars>
          <dgm:bulletEnabled val="1"/>
        </dgm:presLayoutVars>
      </dgm:prSet>
      <dgm:spPr/>
      <dgm:t>
        <a:bodyPr/>
        <a:lstStyle/>
        <a:p>
          <a:endParaRPr lang="en-US"/>
        </a:p>
      </dgm:t>
    </dgm:pt>
  </dgm:ptLst>
  <dgm:cxnLst>
    <dgm:cxn modelId="{2796F67D-AFAE-4775-B24C-2617206CE2FA}" type="presOf" srcId="{7245827A-F7A6-3D44-A6E7-4C3B014B7203}" destId="{BB11DEEC-8174-1B4E-928E-E69C0441E755}" srcOrd="0" destOrd="0" presId="urn:microsoft.com/office/officeart/2005/8/layout/hList1"/>
    <dgm:cxn modelId="{31D9A042-28ED-FC40-AC6C-59739DBAB641}" srcId="{A15EF2E6-F2AA-F740-8840-BDE29FB55B0C}" destId="{7349E7BE-E932-1547-B465-CEBD0F5634BA}" srcOrd="1" destOrd="0" parTransId="{1CF84385-A3A1-3742-9CC1-1F71C255B9A7}" sibTransId="{F6D4389C-50D1-5B40-8D8D-1F6D3CC21C8B}"/>
    <dgm:cxn modelId="{265CFC3C-CA8C-4CBD-B751-80572C4ED495}" type="presOf" srcId="{C1625181-79D0-E94A-896A-7AF9C5CDBD56}" destId="{B8171A78-7CC7-6640-9F73-F52A782AB5B5}" srcOrd="0" destOrd="1" presId="urn:microsoft.com/office/officeart/2005/8/layout/hList1"/>
    <dgm:cxn modelId="{63231795-3E54-8B4A-99DD-393D1B2C5275}" srcId="{8346FE00-1C5F-1743-AC87-1DC324A663CB}" destId="{9FF96172-8A41-1041-A69E-AFFF72B04B1C}" srcOrd="1" destOrd="0" parTransId="{E1F28C47-E26E-3D41-B4BF-2A6B667C0879}" sibTransId="{E7A1BBE5-EEA4-1948-8C9B-91D3EFF75BA4}"/>
    <dgm:cxn modelId="{847F4534-0452-4780-9877-9F0C66D5F096}" type="presOf" srcId="{A15EF2E6-F2AA-F740-8840-BDE29FB55B0C}" destId="{1EB5C56D-1417-5D47-91DA-D9025305173F}" srcOrd="0" destOrd="0" presId="urn:microsoft.com/office/officeart/2005/8/layout/hList1"/>
    <dgm:cxn modelId="{3ABB882B-E853-40B8-8157-50AA0E272672}" type="presOf" srcId="{7349E7BE-E932-1547-B465-CEBD0F5634BA}" destId="{F10B8A0C-304C-6A42-9B1A-C3B6843E4A46}" srcOrd="0" destOrd="0" presId="urn:microsoft.com/office/officeart/2005/8/layout/hList1"/>
    <dgm:cxn modelId="{A108BA91-6E4C-4E31-B011-90779115A0B9}" type="presOf" srcId="{B5DD391A-157F-C04B-AFA9-9146969C9D8A}" destId="{B8171A78-7CC7-6640-9F73-F52A782AB5B5}" srcOrd="0" destOrd="0" presId="urn:microsoft.com/office/officeart/2005/8/layout/hList1"/>
    <dgm:cxn modelId="{43E92280-9196-46B5-845C-B9BD3BF867F2}" type="presOf" srcId="{8346FE00-1C5F-1743-AC87-1DC324A663CB}" destId="{237F65C2-8BD2-7049-A492-37EDBB114392}" srcOrd="0" destOrd="0" presId="urn:microsoft.com/office/officeart/2005/8/layout/hList1"/>
    <dgm:cxn modelId="{83C27FD2-A421-3C4A-BA8F-0696289E05EA}" srcId="{7349E7BE-E932-1547-B465-CEBD0F5634BA}" destId="{B5DD391A-157F-C04B-AFA9-9146969C9D8A}" srcOrd="0" destOrd="0" parTransId="{363C747B-FEBC-7A44-9F2B-23B32BC852F6}" sibTransId="{4B21EDC3-DDC2-D342-BED2-1DD080886D88}"/>
    <dgm:cxn modelId="{91E8C231-5206-3D49-A085-56CA0468F7D7}" srcId="{8346FE00-1C5F-1743-AC87-1DC324A663CB}" destId="{7245827A-F7A6-3D44-A6E7-4C3B014B7203}" srcOrd="0" destOrd="0" parTransId="{F7462B22-6669-4B47-8CA1-AF8B56145633}" sibTransId="{B8F115D1-21B2-7944-B083-2124AD23802F}"/>
    <dgm:cxn modelId="{52541536-3B7A-4D0A-955F-4CC4AE558937}" type="presOf" srcId="{9FF96172-8A41-1041-A69E-AFFF72B04B1C}" destId="{BB11DEEC-8174-1B4E-928E-E69C0441E755}" srcOrd="0" destOrd="1" presId="urn:microsoft.com/office/officeart/2005/8/layout/hList1"/>
    <dgm:cxn modelId="{6A216639-D243-1347-83A2-3C3204CDF6F5}" srcId="{7349E7BE-E932-1547-B465-CEBD0F5634BA}" destId="{C1625181-79D0-E94A-896A-7AF9C5CDBD56}" srcOrd="1" destOrd="0" parTransId="{8EA9E513-65D5-AE4A-A989-9F9F42496570}" sibTransId="{DD914069-EE1A-DE4E-968C-C35F2D7AFE4A}"/>
    <dgm:cxn modelId="{1CB31CFB-465C-FC47-BE46-805B6F08EE5F}" srcId="{A15EF2E6-F2AA-F740-8840-BDE29FB55B0C}" destId="{8346FE00-1C5F-1743-AC87-1DC324A663CB}" srcOrd="0" destOrd="0" parTransId="{DF01E063-E9A7-C04B-8AB9-93F90F90FDFF}" sibTransId="{8C9F64E4-679D-3C48-9499-271CAF9B119F}"/>
    <dgm:cxn modelId="{E0D5591E-84FD-4070-9037-666544814386}" type="presParOf" srcId="{1EB5C56D-1417-5D47-91DA-D9025305173F}" destId="{2211B3C4-B1A0-354C-8B33-08B543FE8864}" srcOrd="0" destOrd="0" presId="urn:microsoft.com/office/officeart/2005/8/layout/hList1"/>
    <dgm:cxn modelId="{21CB0DBB-05B5-4748-A8E3-F4B59FA69A1C}" type="presParOf" srcId="{2211B3C4-B1A0-354C-8B33-08B543FE8864}" destId="{237F65C2-8BD2-7049-A492-37EDBB114392}" srcOrd="0" destOrd="0" presId="urn:microsoft.com/office/officeart/2005/8/layout/hList1"/>
    <dgm:cxn modelId="{B2F57290-1F23-4FB4-AAB4-514A9FB89D82}" type="presParOf" srcId="{2211B3C4-B1A0-354C-8B33-08B543FE8864}" destId="{BB11DEEC-8174-1B4E-928E-E69C0441E755}" srcOrd="1" destOrd="0" presId="urn:microsoft.com/office/officeart/2005/8/layout/hList1"/>
    <dgm:cxn modelId="{62A74B4D-E5BF-4261-B68A-2A4F81668F81}" type="presParOf" srcId="{1EB5C56D-1417-5D47-91DA-D9025305173F}" destId="{E4577B82-BC15-3248-94E2-3D73938C7D4F}" srcOrd="1" destOrd="0" presId="urn:microsoft.com/office/officeart/2005/8/layout/hList1"/>
    <dgm:cxn modelId="{61AC4430-DB0C-476C-925A-D6A23EB811CB}" type="presParOf" srcId="{1EB5C56D-1417-5D47-91DA-D9025305173F}" destId="{871289C1-DA93-B045-AC28-26064356DEC5}" srcOrd="2" destOrd="0" presId="urn:microsoft.com/office/officeart/2005/8/layout/hList1"/>
    <dgm:cxn modelId="{E6929F58-7506-4B0E-BB06-7158BE8AC032}" type="presParOf" srcId="{871289C1-DA93-B045-AC28-26064356DEC5}" destId="{F10B8A0C-304C-6A42-9B1A-C3B6843E4A46}" srcOrd="0" destOrd="0" presId="urn:microsoft.com/office/officeart/2005/8/layout/hList1"/>
    <dgm:cxn modelId="{7F956EFC-4586-4CE2-A2CC-F59C42DD076B}" type="presParOf" srcId="{871289C1-DA93-B045-AC28-26064356DEC5}" destId="{B8171A78-7CC7-6640-9F73-F52A782AB5B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B186C3E-F7E5-4096-82CB-20A9840A400C}" type="doc">
      <dgm:prSet loTypeId="urn:microsoft.com/office/officeart/2005/8/layout/vProcess5" loCatId="process" qsTypeId="urn:microsoft.com/office/officeart/2005/8/quickstyle/3d1" qsCatId="3D" csTypeId="urn:microsoft.com/office/officeart/2005/8/colors/colorful4" csCatId="colorful" phldr="1"/>
      <dgm:spPr/>
      <dgm:t>
        <a:bodyPr/>
        <a:lstStyle/>
        <a:p>
          <a:endParaRPr lang="zh-CN" altLang="en-US"/>
        </a:p>
      </dgm:t>
    </dgm:pt>
    <dgm:pt modelId="{F162442F-DA86-4877-8D9D-8B2E34617E42}">
      <dgm:prSet phldrT="[文本]"/>
      <dgm:spPr/>
      <dgm:t>
        <a:bodyPr/>
        <a:lstStyle/>
        <a:p>
          <a:r>
            <a:rPr lang="zh-CN" altLang="en-US" dirty="0" smtClean="0"/>
            <a:t>任务整合</a:t>
          </a:r>
          <a:endParaRPr lang="zh-CN" altLang="en-US" dirty="0"/>
        </a:p>
      </dgm:t>
    </dgm:pt>
    <dgm:pt modelId="{0B5A2E39-B7E9-41C0-B3C3-6EDAC017B841}" type="parTrans" cxnId="{E06D93CB-A7F4-4311-BFB7-D3AA1FBBC03F}">
      <dgm:prSet/>
      <dgm:spPr/>
      <dgm:t>
        <a:bodyPr/>
        <a:lstStyle/>
        <a:p>
          <a:endParaRPr lang="zh-CN" altLang="en-US"/>
        </a:p>
      </dgm:t>
    </dgm:pt>
    <dgm:pt modelId="{5ADDFB32-57EE-4B35-8D4D-A81485B0B407}" type="sibTrans" cxnId="{E06D93CB-A7F4-4311-BFB7-D3AA1FBBC03F}">
      <dgm:prSet/>
      <dgm:spPr/>
      <dgm:t>
        <a:bodyPr/>
        <a:lstStyle/>
        <a:p>
          <a:endParaRPr lang="zh-CN" altLang="en-US"/>
        </a:p>
      </dgm:t>
    </dgm:pt>
    <dgm:pt modelId="{869B5CCC-6AAA-43CE-8DCC-BF72701BD3F3}">
      <dgm:prSet phldrT="[文本]"/>
      <dgm:spPr/>
      <dgm:t>
        <a:bodyPr/>
        <a:lstStyle/>
        <a:p>
          <a:r>
            <a:rPr lang="zh-CN" altLang="en-US" dirty="0" smtClean="0"/>
            <a:t>任务测试</a:t>
          </a:r>
          <a:endParaRPr lang="zh-CN" altLang="en-US" dirty="0"/>
        </a:p>
      </dgm:t>
    </dgm:pt>
    <dgm:pt modelId="{4DCADCC6-3C33-49FF-9F73-CF30A2C31E56}" type="parTrans" cxnId="{0823D342-7481-4874-9D23-624CEFE87DCA}">
      <dgm:prSet/>
      <dgm:spPr/>
      <dgm:t>
        <a:bodyPr/>
        <a:lstStyle/>
        <a:p>
          <a:endParaRPr lang="zh-CN" altLang="en-US"/>
        </a:p>
      </dgm:t>
    </dgm:pt>
    <dgm:pt modelId="{73AE16BF-B965-467B-9E7F-7D36C10F6B15}" type="sibTrans" cxnId="{0823D342-7481-4874-9D23-624CEFE87DCA}">
      <dgm:prSet/>
      <dgm:spPr/>
      <dgm:t>
        <a:bodyPr/>
        <a:lstStyle/>
        <a:p>
          <a:endParaRPr lang="zh-CN" altLang="en-US"/>
        </a:p>
      </dgm:t>
    </dgm:pt>
    <dgm:pt modelId="{976998A6-7973-48B9-AFD6-5A6548CA8EEB}">
      <dgm:prSet phldrT="[文本]"/>
      <dgm:spPr/>
      <dgm:t>
        <a:bodyPr/>
        <a:lstStyle/>
        <a:p>
          <a:r>
            <a:rPr lang="zh-CN" altLang="en-US" dirty="0" smtClean="0"/>
            <a:t>资料包准备</a:t>
          </a:r>
          <a:endParaRPr lang="zh-CN" altLang="en-US" dirty="0"/>
        </a:p>
      </dgm:t>
    </dgm:pt>
    <dgm:pt modelId="{33D71D66-A41C-4D7D-8A9F-78B1BAC73DA7}" type="parTrans" cxnId="{A534F4DA-1C6E-4170-9C4F-B3126A36448E}">
      <dgm:prSet/>
      <dgm:spPr/>
      <dgm:t>
        <a:bodyPr/>
        <a:lstStyle/>
        <a:p>
          <a:endParaRPr lang="zh-CN" altLang="en-US"/>
        </a:p>
      </dgm:t>
    </dgm:pt>
    <dgm:pt modelId="{C56E9D44-205E-4ADD-AF8B-8F603CD2583E}" type="sibTrans" cxnId="{A534F4DA-1C6E-4170-9C4F-B3126A36448E}">
      <dgm:prSet/>
      <dgm:spPr/>
      <dgm:t>
        <a:bodyPr/>
        <a:lstStyle/>
        <a:p>
          <a:endParaRPr lang="zh-CN" altLang="en-US"/>
        </a:p>
      </dgm:t>
    </dgm:pt>
    <dgm:pt modelId="{6C7F294C-76C3-4D83-A2DC-BEC8F210AC60}" type="pres">
      <dgm:prSet presAssocID="{CB186C3E-F7E5-4096-82CB-20A9840A400C}" presName="outerComposite" presStyleCnt="0">
        <dgm:presLayoutVars>
          <dgm:chMax val="5"/>
          <dgm:dir/>
          <dgm:resizeHandles val="exact"/>
        </dgm:presLayoutVars>
      </dgm:prSet>
      <dgm:spPr/>
      <dgm:t>
        <a:bodyPr/>
        <a:lstStyle/>
        <a:p>
          <a:endParaRPr lang="zh-CN" altLang="en-US"/>
        </a:p>
      </dgm:t>
    </dgm:pt>
    <dgm:pt modelId="{880280BB-E153-40CE-A06A-6D8E92C67651}" type="pres">
      <dgm:prSet presAssocID="{CB186C3E-F7E5-4096-82CB-20A9840A400C}" presName="dummyMaxCanvas" presStyleCnt="0">
        <dgm:presLayoutVars/>
      </dgm:prSet>
      <dgm:spPr/>
    </dgm:pt>
    <dgm:pt modelId="{3F903D9C-41BD-469E-B5F3-11136520AEC6}" type="pres">
      <dgm:prSet presAssocID="{CB186C3E-F7E5-4096-82CB-20A9840A400C}" presName="ThreeNodes_1" presStyleLbl="node1" presStyleIdx="0" presStyleCnt="3">
        <dgm:presLayoutVars>
          <dgm:bulletEnabled val="1"/>
        </dgm:presLayoutVars>
      </dgm:prSet>
      <dgm:spPr/>
      <dgm:t>
        <a:bodyPr/>
        <a:lstStyle/>
        <a:p>
          <a:endParaRPr lang="zh-CN" altLang="en-US"/>
        </a:p>
      </dgm:t>
    </dgm:pt>
    <dgm:pt modelId="{40E83847-A976-4D32-830A-0268A4FCCDE9}" type="pres">
      <dgm:prSet presAssocID="{CB186C3E-F7E5-4096-82CB-20A9840A400C}" presName="ThreeNodes_2" presStyleLbl="node1" presStyleIdx="1" presStyleCnt="3">
        <dgm:presLayoutVars>
          <dgm:bulletEnabled val="1"/>
        </dgm:presLayoutVars>
      </dgm:prSet>
      <dgm:spPr/>
      <dgm:t>
        <a:bodyPr/>
        <a:lstStyle/>
        <a:p>
          <a:endParaRPr lang="zh-CN" altLang="en-US"/>
        </a:p>
      </dgm:t>
    </dgm:pt>
    <dgm:pt modelId="{6E451E53-FB08-4FE3-ACA8-176643775EB7}" type="pres">
      <dgm:prSet presAssocID="{CB186C3E-F7E5-4096-82CB-20A9840A400C}" presName="ThreeNodes_3" presStyleLbl="node1" presStyleIdx="2" presStyleCnt="3">
        <dgm:presLayoutVars>
          <dgm:bulletEnabled val="1"/>
        </dgm:presLayoutVars>
      </dgm:prSet>
      <dgm:spPr/>
      <dgm:t>
        <a:bodyPr/>
        <a:lstStyle/>
        <a:p>
          <a:endParaRPr lang="zh-CN" altLang="en-US"/>
        </a:p>
      </dgm:t>
    </dgm:pt>
    <dgm:pt modelId="{E9E57AE2-35BF-4257-870B-88ACB9E37387}" type="pres">
      <dgm:prSet presAssocID="{CB186C3E-F7E5-4096-82CB-20A9840A400C}" presName="ThreeConn_1-2" presStyleLbl="fgAccFollowNode1" presStyleIdx="0" presStyleCnt="2">
        <dgm:presLayoutVars>
          <dgm:bulletEnabled val="1"/>
        </dgm:presLayoutVars>
      </dgm:prSet>
      <dgm:spPr/>
      <dgm:t>
        <a:bodyPr/>
        <a:lstStyle/>
        <a:p>
          <a:endParaRPr lang="zh-CN" altLang="en-US"/>
        </a:p>
      </dgm:t>
    </dgm:pt>
    <dgm:pt modelId="{45FA778E-C93B-46DC-88ED-B41FFC391D8C}" type="pres">
      <dgm:prSet presAssocID="{CB186C3E-F7E5-4096-82CB-20A9840A400C}" presName="ThreeConn_2-3" presStyleLbl="fgAccFollowNode1" presStyleIdx="1" presStyleCnt="2">
        <dgm:presLayoutVars>
          <dgm:bulletEnabled val="1"/>
        </dgm:presLayoutVars>
      </dgm:prSet>
      <dgm:spPr/>
      <dgm:t>
        <a:bodyPr/>
        <a:lstStyle/>
        <a:p>
          <a:endParaRPr lang="zh-CN" altLang="en-US"/>
        </a:p>
      </dgm:t>
    </dgm:pt>
    <dgm:pt modelId="{D99BEF78-2985-4D18-A521-2598C0D3C75B}" type="pres">
      <dgm:prSet presAssocID="{CB186C3E-F7E5-4096-82CB-20A9840A400C}" presName="ThreeNodes_1_text" presStyleLbl="node1" presStyleIdx="2" presStyleCnt="3">
        <dgm:presLayoutVars>
          <dgm:bulletEnabled val="1"/>
        </dgm:presLayoutVars>
      </dgm:prSet>
      <dgm:spPr/>
      <dgm:t>
        <a:bodyPr/>
        <a:lstStyle/>
        <a:p>
          <a:endParaRPr lang="zh-CN" altLang="en-US"/>
        </a:p>
      </dgm:t>
    </dgm:pt>
    <dgm:pt modelId="{63BAC231-75AB-4E80-878F-9CC690A55E3C}" type="pres">
      <dgm:prSet presAssocID="{CB186C3E-F7E5-4096-82CB-20A9840A400C}" presName="ThreeNodes_2_text" presStyleLbl="node1" presStyleIdx="2" presStyleCnt="3">
        <dgm:presLayoutVars>
          <dgm:bulletEnabled val="1"/>
        </dgm:presLayoutVars>
      </dgm:prSet>
      <dgm:spPr/>
      <dgm:t>
        <a:bodyPr/>
        <a:lstStyle/>
        <a:p>
          <a:endParaRPr lang="zh-CN" altLang="en-US"/>
        </a:p>
      </dgm:t>
    </dgm:pt>
    <dgm:pt modelId="{275E2AB4-1461-498C-BE90-4DA0FCFEFAC7}" type="pres">
      <dgm:prSet presAssocID="{CB186C3E-F7E5-4096-82CB-20A9840A400C}" presName="ThreeNodes_3_text" presStyleLbl="node1" presStyleIdx="2" presStyleCnt="3">
        <dgm:presLayoutVars>
          <dgm:bulletEnabled val="1"/>
        </dgm:presLayoutVars>
      </dgm:prSet>
      <dgm:spPr/>
      <dgm:t>
        <a:bodyPr/>
        <a:lstStyle/>
        <a:p>
          <a:endParaRPr lang="zh-CN" altLang="en-US"/>
        </a:p>
      </dgm:t>
    </dgm:pt>
  </dgm:ptLst>
  <dgm:cxnLst>
    <dgm:cxn modelId="{E9D114A8-A565-4269-BAE6-8622264B2481}" type="presOf" srcId="{976998A6-7973-48B9-AFD6-5A6548CA8EEB}" destId="{6E451E53-FB08-4FE3-ACA8-176643775EB7}" srcOrd="0" destOrd="0" presId="urn:microsoft.com/office/officeart/2005/8/layout/vProcess5"/>
    <dgm:cxn modelId="{C0BC8291-945A-4DCE-BD60-EFEC2533092D}" type="presOf" srcId="{869B5CCC-6AAA-43CE-8DCC-BF72701BD3F3}" destId="{63BAC231-75AB-4E80-878F-9CC690A55E3C}" srcOrd="1" destOrd="0" presId="urn:microsoft.com/office/officeart/2005/8/layout/vProcess5"/>
    <dgm:cxn modelId="{991C04B2-5B30-4170-ACBB-40BB236EF821}" type="presOf" srcId="{976998A6-7973-48B9-AFD6-5A6548CA8EEB}" destId="{275E2AB4-1461-498C-BE90-4DA0FCFEFAC7}" srcOrd="1" destOrd="0" presId="urn:microsoft.com/office/officeart/2005/8/layout/vProcess5"/>
    <dgm:cxn modelId="{E06D93CB-A7F4-4311-BFB7-D3AA1FBBC03F}" srcId="{CB186C3E-F7E5-4096-82CB-20A9840A400C}" destId="{F162442F-DA86-4877-8D9D-8B2E34617E42}" srcOrd="0" destOrd="0" parTransId="{0B5A2E39-B7E9-41C0-B3C3-6EDAC017B841}" sibTransId="{5ADDFB32-57EE-4B35-8D4D-A81485B0B407}"/>
    <dgm:cxn modelId="{81B34859-0EA5-44FD-8553-9C17EF896879}" type="presOf" srcId="{F162442F-DA86-4877-8D9D-8B2E34617E42}" destId="{D99BEF78-2985-4D18-A521-2598C0D3C75B}" srcOrd="1" destOrd="0" presId="urn:microsoft.com/office/officeart/2005/8/layout/vProcess5"/>
    <dgm:cxn modelId="{0823D342-7481-4874-9D23-624CEFE87DCA}" srcId="{CB186C3E-F7E5-4096-82CB-20A9840A400C}" destId="{869B5CCC-6AAA-43CE-8DCC-BF72701BD3F3}" srcOrd="1" destOrd="0" parTransId="{4DCADCC6-3C33-49FF-9F73-CF30A2C31E56}" sibTransId="{73AE16BF-B965-467B-9E7F-7D36C10F6B15}"/>
    <dgm:cxn modelId="{D320EAC8-E124-45A7-A45B-100241ECD125}" type="presOf" srcId="{73AE16BF-B965-467B-9E7F-7D36C10F6B15}" destId="{45FA778E-C93B-46DC-88ED-B41FFC391D8C}" srcOrd="0" destOrd="0" presId="urn:microsoft.com/office/officeart/2005/8/layout/vProcess5"/>
    <dgm:cxn modelId="{C9B0D99E-17D9-47C4-9FD2-67795DC430D4}" type="presOf" srcId="{869B5CCC-6AAA-43CE-8DCC-BF72701BD3F3}" destId="{40E83847-A976-4D32-830A-0268A4FCCDE9}" srcOrd="0" destOrd="0" presId="urn:microsoft.com/office/officeart/2005/8/layout/vProcess5"/>
    <dgm:cxn modelId="{C4EAE9DC-681F-49D6-AF5D-C517B341F2D5}" type="presOf" srcId="{F162442F-DA86-4877-8D9D-8B2E34617E42}" destId="{3F903D9C-41BD-469E-B5F3-11136520AEC6}" srcOrd="0" destOrd="0" presId="urn:microsoft.com/office/officeart/2005/8/layout/vProcess5"/>
    <dgm:cxn modelId="{7DF4061A-6BAE-4F20-98F6-3E68EC782E02}" type="presOf" srcId="{CB186C3E-F7E5-4096-82CB-20A9840A400C}" destId="{6C7F294C-76C3-4D83-A2DC-BEC8F210AC60}" srcOrd="0" destOrd="0" presId="urn:microsoft.com/office/officeart/2005/8/layout/vProcess5"/>
    <dgm:cxn modelId="{A534F4DA-1C6E-4170-9C4F-B3126A36448E}" srcId="{CB186C3E-F7E5-4096-82CB-20A9840A400C}" destId="{976998A6-7973-48B9-AFD6-5A6548CA8EEB}" srcOrd="2" destOrd="0" parTransId="{33D71D66-A41C-4D7D-8A9F-78B1BAC73DA7}" sibTransId="{C56E9D44-205E-4ADD-AF8B-8F603CD2583E}"/>
    <dgm:cxn modelId="{7DDD946A-6525-4C1D-8D9A-DF102AD4C123}" type="presOf" srcId="{5ADDFB32-57EE-4B35-8D4D-A81485B0B407}" destId="{E9E57AE2-35BF-4257-870B-88ACB9E37387}" srcOrd="0" destOrd="0" presId="urn:microsoft.com/office/officeart/2005/8/layout/vProcess5"/>
    <dgm:cxn modelId="{40FC7F9F-22F4-4636-8DDD-886770A1249E}" type="presParOf" srcId="{6C7F294C-76C3-4D83-A2DC-BEC8F210AC60}" destId="{880280BB-E153-40CE-A06A-6D8E92C67651}" srcOrd="0" destOrd="0" presId="urn:microsoft.com/office/officeart/2005/8/layout/vProcess5"/>
    <dgm:cxn modelId="{B7B32108-91EE-4548-AC43-EDEBC55E2D7E}" type="presParOf" srcId="{6C7F294C-76C3-4D83-A2DC-BEC8F210AC60}" destId="{3F903D9C-41BD-469E-B5F3-11136520AEC6}" srcOrd="1" destOrd="0" presId="urn:microsoft.com/office/officeart/2005/8/layout/vProcess5"/>
    <dgm:cxn modelId="{295B9D68-2F7A-4F9B-A85F-18383B206940}" type="presParOf" srcId="{6C7F294C-76C3-4D83-A2DC-BEC8F210AC60}" destId="{40E83847-A976-4D32-830A-0268A4FCCDE9}" srcOrd="2" destOrd="0" presId="urn:microsoft.com/office/officeart/2005/8/layout/vProcess5"/>
    <dgm:cxn modelId="{93DA541C-61AA-4CEA-BA26-B28E0F1CC164}" type="presParOf" srcId="{6C7F294C-76C3-4D83-A2DC-BEC8F210AC60}" destId="{6E451E53-FB08-4FE3-ACA8-176643775EB7}" srcOrd="3" destOrd="0" presId="urn:microsoft.com/office/officeart/2005/8/layout/vProcess5"/>
    <dgm:cxn modelId="{5AABFF88-789B-4785-ADAF-66E198D03E9D}" type="presParOf" srcId="{6C7F294C-76C3-4D83-A2DC-BEC8F210AC60}" destId="{E9E57AE2-35BF-4257-870B-88ACB9E37387}" srcOrd="4" destOrd="0" presId="urn:microsoft.com/office/officeart/2005/8/layout/vProcess5"/>
    <dgm:cxn modelId="{94B15832-A970-4939-BACD-4ED0CC0C4F9A}" type="presParOf" srcId="{6C7F294C-76C3-4D83-A2DC-BEC8F210AC60}" destId="{45FA778E-C93B-46DC-88ED-B41FFC391D8C}" srcOrd="5" destOrd="0" presId="urn:microsoft.com/office/officeart/2005/8/layout/vProcess5"/>
    <dgm:cxn modelId="{43CDF579-A6F5-4854-9C60-1285D19D25CD}" type="presParOf" srcId="{6C7F294C-76C3-4D83-A2DC-BEC8F210AC60}" destId="{D99BEF78-2985-4D18-A521-2598C0D3C75B}" srcOrd="6" destOrd="0" presId="urn:microsoft.com/office/officeart/2005/8/layout/vProcess5"/>
    <dgm:cxn modelId="{FBE2242E-1CF7-4DA8-8BF3-63DBC067BBB4}" type="presParOf" srcId="{6C7F294C-76C3-4D83-A2DC-BEC8F210AC60}" destId="{63BAC231-75AB-4E80-878F-9CC690A55E3C}" srcOrd="7" destOrd="0" presId="urn:microsoft.com/office/officeart/2005/8/layout/vProcess5"/>
    <dgm:cxn modelId="{B9AEF6BC-2D7F-4EA0-A78C-B40CA8D27430}" type="presParOf" srcId="{6C7F294C-76C3-4D83-A2DC-BEC8F210AC60}" destId="{275E2AB4-1461-498C-BE90-4DA0FCFEFAC7}"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4CBDDFB-327C-4FFA-910F-2005C2B0EC16}" type="doc">
      <dgm:prSet loTypeId="urn:microsoft.com/office/officeart/2008/layout/HorizontalMultiLevelHierarchy" loCatId="hierarchy" qsTypeId="urn:microsoft.com/office/officeart/2005/8/quickstyle/3d1" qsCatId="3D" csTypeId="urn:microsoft.com/office/officeart/2005/8/colors/colorful5" csCatId="colorful" phldr="1"/>
      <dgm:spPr/>
      <dgm:t>
        <a:bodyPr/>
        <a:lstStyle/>
        <a:p>
          <a:endParaRPr lang="zh-CN" altLang="en-US"/>
        </a:p>
      </dgm:t>
    </dgm:pt>
    <dgm:pt modelId="{8FAF3140-E36B-492C-96CD-FF0E255C5B57}">
      <dgm:prSet phldrT="[文本]"/>
      <dgm:spPr/>
      <dgm:t>
        <a:bodyPr/>
        <a:lstStyle/>
        <a:p>
          <a:r>
            <a:rPr lang="zh-CN" altLang="en-US" smtClean="0">
              <a:sym typeface="Arial" panose="020B0604020202020204" pitchFamily="34" charset="0"/>
            </a:rPr>
            <a:t>工作规则</a:t>
          </a:r>
          <a:endParaRPr lang="zh-CN" altLang="en-US" dirty="0"/>
        </a:p>
      </dgm:t>
    </dgm:pt>
    <dgm:pt modelId="{29DA777B-AE9C-447E-98F1-BB77525DACB4}" type="parTrans" cxnId="{771109F2-4787-4210-A2A2-CD977EFBAC25}">
      <dgm:prSet/>
      <dgm:spPr/>
      <dgm:t>
        <a:bodyPr/>
        <a:lstStyle/>
        <a:p>
          <a:endParaRPr lang="zh-CN" altLang="en-US"/>
        </a:p>
      </dgm:t>
    </dgm:pt>
    <dgm:pt modelId="{AB8261A6-7478-4DA3-902C-0830428E81F9}" type="sibTrans" cxnId="{771109F2-4787-4210-A2A2-CD977EFBAC25}">
      <dgm:prSet/>
      <dgm:spPr/>
      <dgm:t>
        <a:bodyPr/>
        <a:lstStyle/>
        <a:p>
          <a:endParaRPr lang="zh-CN" altLang="en-US"/>
        </a:p>
      </dgm:t>
    </dgm:pt>
    <dgm:pt modelId="{30EBF8E0-3513-4365-95C5-CD54F9FEF409}">
      <dgm:prSet phldrT="[文本]"/>
      <dgm:spPr/>
      <dgm:t>
        <a:bodyPr/>
        <a:lstStyle/>
        <a:p>
          <a:r>
            <a:rPr lang="zh-CN" altLang="en-US" dirty="0" smtClean="0">
              <a:sym typeface="Arial" panose="020B0604020202020204" pitchFamily="34" charset="0"/>
            </a:rPr>
            <a:t>合约式设计</a:t>
          </a:r>
          <a:endParaRPr lang="zh-CN" altLang="en-US" dirty="0"/>
        </a:p>
      </dgm:t>
    </dgm:pt>
    <dgm:pt modelId="{4950A8EF-D9A3-43BE-A4EE-AAE4F17A6842}" type="parTrans" cxnId="{92F8AD03-C35C-41A1-8BB6-0B1F501D5773}">
      <dgm:prSet/>
      <dgm:spPr/>
      <dgm:t>
        <a:bodyPr/>
        <a:lstStyle/>
        <a:p>
          <a:endParaRPr lang="zh-CN" altLang="en-US"/>
        </a:p>
      </dgm:t>
    </dgm:pt>
    <dgm:pt modelId="{19C8E608-415F-4D61-A5BB-0C0A2A4EDEFD}" type="sibTrans" cxnId="{92F8AD03-C35C-41A1-8BB6-0B1F501D5773}">
      <dgm:prSet/>
      <dgm:spPr/>
      <dgm:t>
        <a:bodyPr/>
        <a:lstStyle/>
        <a:p>
          <a:endParaRPr lang="zh-CN" altLang="en-US"/>
        </a:p>
      </dgm:t>
    </dgm:pt>
    <dgm:pt modelId="{D20E476F-1F9C-4055-942A-0043355A1CE0}">
      <dgm:prSet phldrT="[文本]"/>
      <dgm:spPr/>
      <dgm:t>
        <a:bodyPr/>
        <a:lstStyle/>
        <a:p>
          <a:r>
            <a:rPr lang="zh-CN" altLang="en-US" dirty="0" smtClean="0">
              <a:sym typeface="Arial" panose="020B0604020202020204" pitchFamily="34" charset="0"/>
            </a:rPr>
            <a:t>管理工具</a:t>
          </a:r>
          <a:endParaRPr lang="zh-CN" altLang="en-US" dirty="0"/>
        </a:p>
      </dgm:t>
    </dgm:pt>
    <dgm:pt modelId="{B21BE60E-2D21-41CD-8F74-1170B69A6437}" type="parTrans" cxnId="{10EB20C3-72B7-4B8F-86E8-8FE3A0D59068}">
      <dgm:prSet/>
      <dgm:spPr/>
      <dgm:t>
        <a:bodyPr/>
        <a:lstStyle/>
        <a:p>
          <a:endParaRPr lang="zh-CN" altLang="en-US"/>
        </a:p>
      </dgm:t>
    </dgm:pt>
    <dgm:pt modelId="{B3D7D0C2-814E-4A5C-AD4D-47344777700F}" type="sibTrans" cxnId="{10EB20C3-72B7-4B8F-86E8-8FE3A0D59068}">
      <dgm:prSet/>
      <dgm:spPr/>
      <dgm:t>
        <a:bodyPr/>
        <a:lstStyle/>
        <a:p>
          <a:endParaRPr lang="zh-CN" altLang="en-US"/>
        </a:p>
      </dgm:t>
    </dgm:pt>
    <dgm:pt modelId="{6111C4DB-9E70-4E28-A2EC-4E61B65C7F4C}">
      <dgm:prSet phldrT="[文本]"/>
      <dgm:spPr/>
      <dgm:t>
        <a:bodyPr/>
        <a:lstStyle/>
        <a:p>
          <a:r>
            <a:rPr lang="zh-CN" altLang="en-US" dirty="0" smtClean="0">
              <a:sym typeface="Arial" panose="020B0604020202020204" pitchFamily="34" charset="0"/>
            </a:rPr>
            <a:t>任务规划</a:t>
          </a:r>
          <a:endParaRPr lang="zh-CN" altLang="en-US" dirty="0"/>
        </a:p>
      </dgm:t>
    </dgm:pt>
    <dgm:pt modelId="{97284F1F-27EE-4A0B-8556-D433F9B862F6}" type="parTrans" cxnId="{4301BFE7-377A-4EBF-BF8E-8D1EB04A693B}">
      <dgm:prSet/>
      <dgm:spPr/>
      <dgm:t>
        <a:bodyPr/>
        <a:lstStyle/>
        <a:p>
          <a:endParaRPr lang="zh-CN" altLang="en-US"/>
        </a:p>
      </dgm:t>
    </dgm:pt>
    <dgm:pt modelId="{6B82FB40-3149-45AB-A172-589CC4F32772}" type="sibTrans" cxnId="{4301BFE7-377A-4EBF-BF8E-8D1EB04A693B}">
      <dgm:prSet/>
      <dgm:spPr/>
      <dgm:t>
        <a:bodyPr/>
        <a:lstStyle/>
        <a:p>
          <a:endParaRPr lang="zh-CN" altLang="en-US"/>
        </a:p>
      </dgm:t>
    </dgm:pt>
    <dgm:pt modelId="{15AC92DC-E273-4B02-9FF9-5AF8B334C816}">
      <dgm:prSet phldrT="[文本]"/>
      <dgm:spPr/>
      <dgm:t>
        <a:bodyPr/>
        <a:lstStyle/>
        <a:p>
          <a:r>
            <a:rPr lang="zh-CN" altLang="en-US" dirty="0" smtClean="0">
              <a:sym typeface="Arial" panose="020B0604020202020204" pitchFamily="34" charset="0"/>
            </a:rPr>
            <a:t>财务管理</a:t>
          </a:r>
          <a:endParaRPr lang="zh-CN" altLang="en-US" dirty="0"/>
        </a:p>
      </dgm:t>
    </dgm:pt>
    <dgm:pt modelId="{4663A750-883C-4129-A655-F62C08991A90}" type="parTrans" cxnId="{DBD158B2-DFF0-4E96-B62D-295E49237754}">
      <dgm:prSet/>
      <dgm:spPr/>
      <dgm:t>
        <a:bodyPr/>
        <a:lstStyle/>
        <a:p>
          <a:endParaRPr lang="zh-CN" altLang="en-US"/>
        </a:p>
      </dgm:t>
    </dgm:pt>
    <dgm:pt modelId="{0BED861E-B883-4DA8-BF7F-127358B60536}" type="sibTrans" cxnId="{DBD158B2-DFF0-4E96-B62D-295E49237754}">
      <dgm:prSet/>
      <dgm:spPr/>
      <dgm:t>
        <a:bodyPr/>
        <a:lstStyle/>
        <a:p>
          <a:endParaRPr lang="zh-CN" altLang="en-US"/>
        </a:p>
      </dgm:t>
    </dgm:pt>
    <dgm:pt modelId="{D53B33D9-9E83-4AA9-8318-BF88E870E45D}">
      <dgm:prSet phldrT="[文本]"/>
      <dgm:spPr/>
      <dgm:t>
        <a:bodyPr/>
        <a:lstStyle/>
        <a:p>
          <a:r>
            <a:rPr lang="zh-CN" altLang="en-US" dirty="0" smtClean="0">
              <a:sym typeface="Arial" panose="020B0604020202020204" pitchFamily="34" charset="0"/>
            </a:rPr>
            <a:t>统一文件标准</a:t>
          </a:r>
          <a:endParaRPr lang="zh-CN" altLang="en-US" dirty="0"/>
        </a:p>
      </dgm:t>
    </dgm:pt>
    <dgm:pt modelId="{C3659BCC-F980-4955-AF35-196D00D61F62}" type="parTrans" cxnId="{07465086-FBB5-413F-A94B-D08B90F6FE1D}">
      <dgm:prSet/>
      <dgm:spPr/>
      <dgm:t>
        <a:bodyPr/>
        <a:lstStyle/>
        <a:p>
          <a:endParaRPr lang="zh-CN" altLang="en-US"/>
        </a:p>
      </dgm:t>
    </dgm:pt>
    <dgm:pt modelId="{E81CC35E-3DFF-460F-976E-133CC7215780}" type="sibTrans" cxnId="{07465086-FBB5-413F-A94B-D08B90F6FE1D}">
      <dgm:prSet/>
      <dgm:spPr/>
      <dgm:t>
        <a:bodyPr/>
        <a:lstStyle/>
        <a:p>
          <a:endParaRPr lang="zh-CN" altLang="en-US"/>
        </a:p>
      </dgm:t>
    </dgm:pt>
    <dgm:pt modelId="{A7B8F1DA-9FC1-4256-920A-B8426D3B66EE}" type="pres">
      <dgm:prSet presAssocID="{D4CBDDFB-327C-4FFA-910F-2005C2B0EC16}" presName="Name0" presStyleCnt="0">
        <dgm:presLayoutVars>
          <dgm:chPref val="1"/>
          <dgm:dir/>
          <dgm:animOne val="branch"/>
          <dgm:animLvl val="lvl"/>
          <dgm:resizeHandles val="exact"/>
        </dgm:presLayoutVars>
      </dgm:prSet>
      <dgm:spPr/>
      <dgm:t>
        <a:bodyPr/>
        <a:lstStyle/>
        <a:p>
          <a:endParaRPr lang="zh-CN" altLang="en-US"/>
        </a:p>
      </dgm:t>
    </dgm:pt>
    <dgm:pt modelId="{9881860E-20A0-4A49-94AB-865A1215D797}" type="pres">
      <dgm:prSet presAssocID="{8FAF3140-E36B-492C-96CD-FF0E255C5B57}" presName="root1" presStyleCnt="0"/>
      <dgm:spPr/>
    </dgm:pt>
    <dgm:pt modelId="{10F1C1BC-0A28-4786-AB8C-658AB134BE46}" type="pres">
      <dgm:prSet presAssocID="{8FAF3140-E36B-492C-96CD-FF0E255C5B57}" presName="LevelOneTextNode" presStyleLbl="node0" presStyleIdx="0" presStyleCnt="1">
        <dgm:presLayoutVars>
          <dgm:chPref val="3"/>
        </dgm:presLayoutVars>
      </dgm:prSet>
      <dgm:spPr/>
      <dgm:t>
        <a:bodyPr/>
        <a:lstStyle/>
        <a:p>
          <a:endParaRPr lang="zh-CN" altLang="en-US"/>
        </a:p>
      </dgm:t>
    </dgm:pt>
    <dgm:pt modelId="{B8AFA27C-ECD8-43EB-A475-6199D93D2609}" type="pres">
      <dgm:prSet presAssocID="{8FAF3140-E36B-492C-96CD-FF0E255C5B57}" presName="level2hierChild" presStyleCnt="0"/>
      <dgm:spPr/>
    </dgm:pt>
    <dgm:pt modelId="{84FDC37A-F81D-4045-974C-A590AEFB7918}" type="pres">
      <dgm:prSet presAssocID="{4950A8EF-D9A3-43BE-A4EE-AAE4F17A6842}" presName="conn2-1" presStyleLbl="parChTrans1D2" presStyleIdx="0" presStyleCnt="5"/>
      <dgm:spPr/>
      <dgm:t>
        <a:bodyPr/>
        <a:lstStyle/>
        <a:p>
          <a:endParaRPr lang="zh-CN" altLang="en-US"/>
        </a:p>
      </dgm:t>
    </dgm:pt>
    <dgm:pt modelId="{1FF6F3A3-0F72-467C-B3C9-796339D82A1E}" type="pres">
      <dgm:prSet presAssocID="{4950A8EF-D9A3-43BE-A4EE-AAE4F17A6842}" presName="connTx" presStyleLbl="parChTrans1D2" presStyleIdx="0" presStyleCnt="5"/>
      <dgm:spPr/>
      <dgm:t>
        <a:bodyPr/>
        <a:lstStyle/>
        <a:p>
          <a:endParaRPr lang="zh-CN" altLang="en-US"/>
        </a:p>
      </dgm:t>
    </dgm:pt>
    <dgm:pt modelId="{FC4A37E9-70C7-4B16-9A0F-62A03D1996DF}" type="pres">
      <dgm:prSet presAssocID="{30EBF8E0-3513-4365-95C5-CD54F9FEF409}" presName="root2" presStyleCnt="0"/>
      <dgm:spPr/>
    </dgm:pt>
    <dgm:pt modelId="{F420AC6B-EAAF-490B-9FE8-A49183FEB56C}" type="pres">
      <dgm:prSet presAssocID="{30EBF8E0-3513-4365-95C5-CD54F9FEF409}" presName="LevelTwoTextNode" presStyleLbl="node2" presStyleIdx="0" presStyleCnt="5">
        <dgm:presLayoutVars>
          <dgm:chPref val="3"/>
        </dgm:presLayoutVars>
      </dgm:prSet>
      <dgm:spPr/>
      <dgm:t>
        <a:bodyPr/>
        <a:lstStyle/>
        <a:p>
          <a:endParaRPr lang="zh-CN" altLang="en-US"/>
        </a:p>
      </dgm:t>
    </dgm:pt>
    <dgm:pt modelId="{6DD1DA8B-B437-44BB-A533-60378C815E07}" type="pres">
      <dgm:prSet presAssocID="{30EBF8E0-3513-4365-95C5-CD54F9FEF409}" presName="level3hierChild" presStyleCnt="0"/>
      <dgm:spPr/>
    </dgm:pt>
    <dgm:pt modelId="{8843B613-8BA6-423F-8BCE-9C6EACA467F8}" type="pres">
      <dgm:prSet presAssocID="{C3659BCC-F980-4955-AF35-196D00D61F62}" presName="conn2-1" presStyleLbl="parChTrans1D2" presStyleIdx="1" presStyleCnt="5"/>
      <dgm:spPr/>
      <dgm:t>
        <a:bodyPr/>
        <a:lstStyle/>
        <a:p>
          <a:endParaRPr lang="zh-CN" altLang="en-US"/>
        </a:p>
      </dgm:t>
    </dgm:pt>
    <dgm:pt modelId="{FE8C35D2-034F-4B8C-911A-7A371DDE7DB4}" type="pres">
      <dgm:prSet presAssocID="{C3659BCC-F980-4955-AF35-196D00D61F62}" presName="connTx" presStyleLbl="parChTrans1D2" presStyleIdx="1" presStyleCnt="5"/>
      <dgm:spPr/>
      <dgm:t>
        <a:bodyPr/>
        <a:lstStyle/>
        <a:p>
          <a:endParaRPr lang="zh-CN" altLang="en-US"/>
        </a:p>
      </dgm:t>
    </dgm:pt>
    <dgm:pt modelId="{9CB955FA-EBB1-4D44-A75A-E981E601BF54}" type="pres">
      <dgm:prSet presAssocID="{D53B33D9-9E83-4AA9-8318-BF88E870E45D}" presName="root2" presStyleCnt="0"/>
      <dgm:spPr/>
    </dgm:pt>
    <dgm:pt modelId="{C3ED1EB0-ECDE-4E56-8BB7-51EAA9B0A75A}" type="pres">
      <dgm:prSet presAssocID="{D53B33D9-9E83-4AA9-8318-BF88E870E45D}" presName="LevelTwoTextNode" presStyleLbl="node2" presStyleIdx="1" presStyleCnt="5">
        <dgm:presLayoutVars>
          <dgm:chPref val="3"/>
        </dgm:presLayoutVars>
      </dgm:prSet>
      <dgm:spPr/>
      <dgm:t>
        <a:bodyPr/>
        <a:lstStyle/>
        <a:p>
          <a:endParaRPr lang="zh-CN" altLang="en-US"/>
        </a:p>
      </dgm:t>
    </dgm:pt>
    <dgm:pt modelId="{C5093260-A9CE-4F13-944F-291E083A0B85}" type="pres">
      <dgm:prSet presAssocID="{D53B33D9-9E83-4AA9-8318-BF88E870E45D}" presName="level3hierChild" presStyleCnt="0"/>
      <dgm:spPr/>
    </dgm:pt>
    <dgm:pt modelId="{CA37549E-E08A-416F-AB85-992295028F4C}" type="pres">
      <dgm:prSet presAssocID="{B21BE60E-2D21-41CD-8F74-1170B69A6437}" presName="conn2-1" presStyleLbl="parChTrans1D2" presStyleIdx="2" presStyleCnt="5"/>
      <dgm:spPr/>
      <dgm:t>
        <a:bodyPr/>
        <a:lstStyle/>
        <a:p>
          <a:endParaRPr lang="zh-CN" altLang="en-US"/>
        </a:p>
      </dgm:t>
    </dgm:pt>
    <dgm:pt modelId="{6ED75FDB-DC64-48E6-BF38-6A87BF465B5E}" type="pres">
      <dgm:prSet presAssocID="{B21BE60E-2D21-41CD-8F74-1170B69A6437}" presName="connTx" presStyleLbl="parChTrans1D2" presStyleIdx="2" presStyleCnt="5"/>
      <dgm:spPr/>
      <dgm:t>
        <a:bodyPr/>
        <a:lstStyle/>
        <a:p>
          <a:endParaRPr lang="zh-CN" altLang="en-US"/>
        </a:p>
      </dgm:t>
    </dgm:pt>
    <dgm:pt modelId="{9C8866C9-D27B-42F1-8EB4-53C7FD88F827}" type="pres">
      <dgm:prSet presAssocID="{D20E476F-1F9C-4055-942A-0043355A1CE0}" presName="root2" presStyleCnt="0"/>
      <dgm:spPr/>
    </dgm:pt>
    <dgm:pt modelId="{9422E2E3-DFAF-4B71-8CAB-16F49BB8CCCB}" type="pres">
      <dgm:prSet presAssocID="{D20E476F-1F9C-4055-942A-0043355A1CE0}" presName="LevelTwoTextNode" presStyleLbl="node2" presStyleIdx="2" presStyleCnt="5">
        <dgm:presLayoutVars>
          <dgm:chPref val="3"/>
        </dgm:presLayoutVars>
      </dgm:prSet>
      <dgm:spPr/>
      <dgm:t>
        <a:bodyPr/>
        <a:lstStyle/>
        <a:p>
          <a:endParaRPr lang="zh-CN" altLang="en-US"/>
        </a:p>
      </dgm:t>
    </dgm:pt>
    <dgm:pt modelId="{2B0A67ED-99C4-43C2-9E98-407FE5554A59}" type="pres">
      <dgm:prSet presAssocID="{D20E476F-1F9C-4055-942A-0043355A1CE0}" presName="level3hierChild" presStyleCnt="0"/>
      <dgm:spPr/>
    </dgm:pt>
    <dgm:pt modelId="{7A25F087-7DC5-4E2A-BCB3-9452268A1FAF}" type="pres">
      <dgm:prSet presAssocID="{97284F1F-27EE-4A0B-8556-D433F9B862F6}" presName="conn2-1" presStyleLbl="parChTrans1D2" presStyleIdx="3" presStyleCnt="5"/>
      <dgm:spPr/>
      <dgm:t>
        <a:bodyPr/>
        <a:lstStyle/>
        <a:p>
          <a:endParaRPr lang="zh-CN" altLang="en-US"/>
        </a:p>
      </dgm:t>
    </dgm:pt>
    <dgm:pt modelId="{318D5CE0-FF51-4CBD-AA95-B04500D5EA25}" type="pres">
      <dgm:prSet presAssocID="{97284F1F-27EE-4A0B-8556-D433F9B862F6}" presName="connTx" presStyleLbl="parChTrans1D2" presStyleIdx="3" presStyleCnt="5"/>
      <dgm:spPr/>
      <dgm:t>
        <a:bodyPr/>
        <a:lstStyle/>
        <a:p>
          <a:endParaRPr lang="zh-CN" altLang="en-US"/>
        </a:p>
      </dgm:t>
    </dgm:pt>
    <dgm:pt modelId="{3C9D9539-DBFD-4641-9DEB-3C308A18A0EA}" type="pres">
      <dgm:prSet presAssocID="{6111C4DB-9E70-4E28-A2EC-4E61B65C7F4C}" presName="root2" presStyleCnt="0"/>
      <dgm:spPr/>
    </dgm:pt>
    <dgm:pt modelId="{CF09A2A1-5B2A-4B6F-8B5F-369B8EC634A7}" type="pres">
      <dgm:prSet presAssocID="{6111C4DB-9E70-4E28-A2EC-4E61B65C7F4C}" presName="LevelTwoTextNode" presStyleLbl="node2" presStyleIdx="3" presStyleCnt="5">
        <dgm:presLayoutVars>
          <dgm:chPref val="3"/>
        </dgm:presLayoutVars>
      </dgm:prSet>
      <dgm:spPr/>
      <dgm:t>
        <a:bodyPr/>
        <a:lstStyle/>
        <a:p>
          <a:endParaRPr lang="zh-CN" altLang="en-US"/>
        </a:p>
      </dgm:t>
    </dgm:pt>
    <dgm:pt modelId="{3688CDFE-6EFE-497C-A4CF-A507B9DC27E5}" type="pres">
      <dgm:prSet presAssocID="{6111C4DB-9E70-4E28-A2EC-4E61B65C7F4C}" presName="level3hierChild" presStyleCnt="0"/>
      <dgm:spPr/>
    </dgm:pt>
    <dgm:pt modelId="{0D22A586-E5BD-4A5C-8403-667F03A7EEED}" type="pres">
      <dgm:prSet presAssocID="{4663A750-883C-4129-A655-F62C08991A90}" presName="conn2-1" presStyleLbl="parChTrans1D2" presStyleIdx="4" presStyleCnt="5"/>
      <dgm:spPr/>
      <dgm:t>
        <a:bodyPr/>
        <a:lstStyle/>
        <a:p>
          <a:endParaRPr lang="zh-CN" altLang="en-US"/>
        </a:p>
      </dgm:t>
    </dgm:pt>
    <dgm:pt modelId="{1D9BAE4C-542A-43FA-AD01-0D0970EFCC63}" type="pres">
      <dgm:prSet presAssocID="{4663A750-883C-4129-A655-F62C08991A90}" presName="connTx" presStyleLbl="parChTrans1D2" presStyleIdx="4" presStyleCnt="5"/>
      <dgm:spPr/>
      <dgm:t>
        <a:bodyPr/>
        <a:lstStyle/>
        <a:p>
          <a:endParaRPr lang="zh-CN" altLang="en-US"/>
        </a:p>
      </dgm:t>
    </dgm:pt>
    <dgm:pt modelId="{9ABD457F-55F5-4E34-801A-DFDA0145DAB1}" type="pres">
      <dgm:prSet presAssocID="{15AC92DC-E273-4B02-9FF9-5AF8B334C816}" presName="root2" presStyleCnt="0"/>
      <dgm:spPr/>
    </dgm:pt>
    <dgm:pt modelId="{69FAA027-30AA-4C75-AC42-2E2EE2B70F21}" type="pres">
      <dgm:prSet presAssocID="{15AC92DC-E273-4B02-9FF9-5AF8B334C816}" presName="LevelTwoTextNode" presStyleLbl="node2" presStyleIdx="4" presStyleCnt="5">
        <dgm:presLayoutVars>
          <dgm:chPref val="3"/>
        </dgm:presLayoutVars>
      </dgm:prSet>
      <dgm:spPr/>
      <dgm:t>
        <a:bodyPr/>
        <a:lstStyle/>
        <a:p>
          <a:endParaRPr lang="zh-CN" altLang="en-US"/>
        </a:p>
      </dgm:t>
    </dgm:pt>
    <dgm:pt modelId="{CD617FD0-0CD7-43AE-8A97-8D20354B48DD}" type="pres">
      <dgm:prSet presAssocID="{15AC92DC-E273-4B02-9FF9-5AF8B334C816}" presName="level3hierChild" presStyleCnt="0"/>
      <dgm:spPr/>
    </dgm:pt>
  </dgm:ptLst>
  <dgm:cxnLst>
    <dgm:cxn modelId="{07465086-FBB5-413F-A94B-D08B90F6FE1D}" srcId="{8FAF3140-E36B-492C-96CD-FF0E255C5B57}" destId="{D53B33D9-9E83-4AA9-8318-BF88E870E45D}" srcOrd="1" destOrd="0" parTransId="{C3659BCC-F980-4955-AF35-196D00D61F62}" sibTransId="{E81CC35E-3DFF-460F-976E-133CC7215780}"/>
    <dgm:cxn modelId="{CC9C8017-650E-4A25-A577-58D800873854}" type="presOf" srcId="{D4CBDDFB-327C-4FFA-910F-2005C2B0EC16}" destId="{A7B8F1DA-9FC1-4256-920A-B8426D3B66EE}" srcOrd="0" destOrd="0" presId="urn:microsoft.com/office/officeart/2008/layout/HorizontalMultiLevelHierarchy"/>
    <dgm:cxn modelId="{97B9A73A-C2A1-4475-AB1D-51C9260BD0F3}" type="presOf" srcId="{4663A750-883C-4129-A655-F62C08991A90}" destId="{0D22A586-E5BD-4A5C-8403-667F03A7EEED}" srcOrd="0" destOrd="0" presId="urn:microsoft.com/office/officeart/2008/layout/HorizontalMultiLevelHierarchy"/>
    <dgm:cxn modelId="{10EB20C3-72B7-4B8F-86E8-8FE3A0D59068}" srcId="{8FAF3140-E36B-492C-96CD-FF0E255C5B57}" destId="{D20E476F-1F9C-4055-942A-0043355A1CE0}" srcOrd="2" destOrd="0" parTransId="{B21BE60E-2D21-41CD-8F74-1170B69A6437}" sibTransId="{B3D7D0C2-814E-4A5C-AD4D-47344777700F}"/>
    <dgm:cxn modelId="{B526F209-95C6-4A7F-8881-C716F46BB054}" type="presOf" srcId="{6111C4DB-9E70-4E28-A2EC-4E61B65C7F4C}" destId="{CF09A2A1-5B2A-4B6F-8B5F-369B8EC634A7}" srcOrd="0" destOrd="0" presId="urn:microsoft.com/office/officeart/2008/layout/HorizontalMultiLevelHierarchy"/>
    <dgm:cxn modelId="{339417A6-19AB-4285-8A42-656690B39558}" type="presOf" srcId="{15AC92DC-E273-4B02-9FF9-5AF8B334C816}" destId="{69FAA027-30AA-4C75-AC42-2E2EE2B70F21}" srcOrd="0" destOrd="0" presId="urn:microsoft.com/office/officeart/2008/layout/HorizontalMultiLevelHierarchy"/>
    <dgm:cxn modelId="{D0A07FB8-3803-45C9-9B77-D271C14A56AE}" type="presOf" srcId="{4950A8EF-D9A3-43BE-A4EE-AAE4F17A6842}" destId="{84FDC37A-F81D-4045-974C-A590AEFB7918}" srcOrd="0" destOrd="0" presId="urn:microsoft.com/office/officeart/2008/layout/HorizontalMultiLevelHierarchy"/>
    <dgm:cxn modelId="{0308CB67-D944-4B4E-85E9-4451F25EA126}" type="presOf" srcId="{C3659BCC-F980-4955-AF35-196D00D61F62}" destId="{FE8C35D2-034F-4B8C-911A-7A371DDE7DB4}" srcOrd="1" destOrd="0" presId="urn:microsoft.com/office/officeart/2008/layout/HorizontalMultiLevelHierarchy"/>
    <dgm:cxn modelId="{79328E5A-2193-4C26-B9C0-35057D3F7051}" type="presOf" srcId="{B21BE60E-2D21-41CD-8F74-1170B69A6437}" destId="{CA37549E-E08A-416F-AB85-992295028F4C}" srcOrd="0" destOrd="0" presId="urn:microsoft.com/office/officeart/2008/layout/HorizontalMultiLevelHierarchy"/>
    <dgm:cxn modelId="{42430140-79B6-49AB-A574-A075D29E28C1}" type="presOf" srcId="{8FAF3140-E36B-492C-96CD-FF0E255C5B57}" destId="{10F1C1BC-0A28-4786-AB8C-658AB134BE46}" srcOrd="0" destOrd="0" presId="urn:microsoft.com/office/officeart/2008/layout/HorizontalMultiLevelHierarchy"/>
    <dgm:cxn modelId="{6B396D67-1701-41DC-9BD1-039682CE54EC}" type="presOf" srcId="{D53B33D9-9E83-4AA9-8318-BF88E870E45D}" destId="{C3ED1EB0-ECDE-4E56-8BB7-51EAA9B0A75A}" srcOrd="0" destOrd="0" presId="urn:microsoft.com/office/officeart/2008/layout/HorizontalMultiLevelHierarchy"/>
    <dgm:cxn modelId="{5FF72927-1EFB-42FF-8A5C-DBE01238E5AF}" type="presOf" srcId="{4663A750-883C-4129-A655-F62C08991A90}" destId="{1D9BAE4C-542A-43FA-AD01-0D0970EFCC63}" srcOrd="1" destOrd="0" presId="urn:microsoft.com/office/officeart/2008/layout/HorizontalMultiLevelHierarchy"/>
    <dgm:cxn modelId="{EEE61FB9-2973-49A0-A7F6-5061420BB94D}" type="presOf" srcId="{30EBF8E0-3513-4365-95C5-CD54F9FEF409}" destId="{F420AC6B-EAAF-490B-9FE8-A49183FEB56C}" srcOrd="0" destOrd="0" presId="urn:microsoft.com/office/officeart/2008/layout/HorizontalMultiLevelHierarchy"/>
    <dgm:cxn modelId="{DBD158B2-DFF0-4E96-B62D-295E49237754}" srcId="{8FAF3140-E36B-492C-96CD-FF0E255C5B57}" destId="{15AC92DC-E273-4B02-9FF9-5AF8B334C816}" srcOrd="4" destOrd="0" parTransId="{4663A750-883C-4129-A655-F62C08991A90}" sibTransId="{0BED861E-B883-4DA8-BF7F-127358B60536}"/>
    <dgm:cxn modelId="{92F8AD03-C35C-41A1-8BB6-0B1F501D5773}" srcId="{8FAF3140-E36B-492C-96CD-FF0E255C5B57}" destId="{30EBF8E0-3513-4365-95C5-CD54F9FEF409}" srcOrd="0" destOrd="0" parTransId="{4950A8EF-D9A3-43BE-A4EE-AAE4F17A6842}" sibTransId="{19C8E608-415F-4D61-A5BB-0C0A2A4EDEFD}"/>
    <dgm:cxn modelId="{D7B6DDAF-FFF7-409D-ADA0-7677E8F66CF8}" type="presOf" srcId="{D20E476F-1F9C-4055-942A-0043355A1CE0}" destId="{9422E2E3-DFAF-4B71-8CAB-16F49BB8CCCB}" srcOrd="0" destOrd="0" presId="urn:microsoft.com/office/officeart/2008/layout/HorizontalMultiLevelHierarchy"/>
    <dgm:cxn modelId="{0189E0AB-414C-409C-84E7-B2A99E73D4AC}" type="presOf" srcId="{B21BE60E-2D21-41CD-8F74-1170B69A6437}" destId="{6ED75FDB-DC64-48E6-BF38-6A87BF465B5E}" srcOrd="1" destOrd="0" presId="urn:microsoft.com/office/officeart/2008/layout/HorizontalMultiLevelHierarchy"/>
    <dgm:cxn modelId="{1A76D0B1-7FC0-4328-AE0F-431E3F914D85}" type="presOf" srcId="{C3659BCC-F980-4955-AF35-196D00D61F62}" destId="{8843B613-8BA6-423F-8BCE-9C6EACA467F8}" srcOrd="0" destOrd="0" presId="urn:microsoft.com/office/officeart/2008/layout/HorizontalMultiLevelHierarchy"/>
    <dgm:cxn modelId="{4301BFE7-377A-4EBF-BF8E-8D1EB04A693B}" srcId="{8FAF3140-E36B-492C-96CD-FF0E255C5B57}" destId="{6111C4DB-9E70-4E28-A2EC-4E61B65C7F4C}" srcOrd="3" destOrd="0" parTransId="{97284F1F-27EE-4A0B-8556-D433F9B862F6}" sibTransId="{6B82FB40-3149-45AB-A172-589CC4F32772}"/>
    <dgm:cxn modelId="{C0ED8063-BEED-425D-9CB2-5D9F265423C2}" type="presOf" srcId="{97284F1F-27EE-4A0B-8556-D433F9B862F6}" destId="{7A25F087-7DC5-4E2A-BCB3-9452268A1FAF}" srcOrd="0" destOrd="0" presId="urn:microsoft.com/office/officeart/2008/layout/HorizontalMultiLevelHierarchy"/>
    <dgm:cxn modelId="{771109F2-4787-4210-A2A2-CD977EFBAC25}" srcId="{D4CBDDFB-327C-4FFA-910F-2005C2B0EC16}" destId="{8FAF3140-E36B-492C-96CD-FF0E255C5B57}" srcOrd="0" destOrd="0" parTransId="{29DA777B-AE9C-447E-98F1-BB77525DACB4}" sibTransId="{AB8261A6-7478-4DA3-902C-0830428E81F9}"/>
    <dgm:cxn modelId="{D73161EE-02D7-41F6-B3E5-506C96B5C4CE}" type="presOf" srcId="{97284F1F-27EE-4A0B-8556-D433F9B862F6}" destId="{318D5CE0-FF51-4CBD-AA95-B04500D5EA25}" srcOrd="1" destOrd="0" presId="urn:microsoft.com/office/officeart/2008/layout/HorizontalMultiLevelHierarchy"/>
    <dgm:cxn modelId="{AF02360A-5EF1-47D6-B91E-BB696B221C15}" type="presOf" srcId="{4950A8EF-D9A3-43BE-A4EE-AAE4F17A6842}" destId="{1FF6F3A3-0F72-467C-B3C9-796339D82A1E}" srcOrd="1" destOrd="0" presId="urn:microsoft.com/office/officeart/2008/layout/HorizontalMultiLevelHierarchy"/>
    <dgm:cxn modelId="{C5472A15-9709-43A3-8BD5-A7F8B40EEDA4}" type="presParOf" srcId="{A7B8F1DA-9FC1-4256-920A-B8426D3B66EE}" destId="{9881860E-20A0-4A49-94AB-865A1215D797}" srcOrd="0" destOrd="0" presId="urn:microsoft.com/office/officeart/2008/layout/HorizontalMultiLevelHierarchy"/>
    <dgm:cxn modelId="{2A655763-9251-42AB-8958-AA52544CD197}" type="presParOf" srcId="{9881860E-20A0-4A49-94AB-865A1215D797}" destId="{10F1C1BC-0A28-4786-AB8C-658AB134BE46}" srcOrd="0" destOrd="0" presId="urn:microsoft.com/office/officeart/2008/layout/HorizontalMultiLevelHierarchy"/>
    <dgm:cxn modelId="{CA79A849-0FF7-4E45-A28E-B3D11A222A8C}" type="presParOf" srcId="{9881860E-20A0-4A49-94AB-865A1215D797}" destId="{B8AFA27C-ECD8-43EB-A475-6199D93D2609}" srcOrd="1" destOrd="0" presId="urn:microsoft.com/office/officeart/2008/layout/HorizontalMultiLevelHierarchy"/>
    <dgm:cxn modelId="{8FF5D97F-0E47-4ADB-9BCE-AB82FAFBB82E}" type="presParOf" srcId="{B8AFA27C-ECD8-43EB-A475-6199D93D2609}" destId="{84FDC37A-F81D-4045-974C-A590AEFB7918}" srcOrd="0" destOrd="0" presId="urn:microsoft.com/office/officeart/2008/layout/HorizontalMultiLevelHierarchy"/>
    <dgm:cxn modelId="{887C8871-DFBF-4541-9B94-F7325FA4D6FB}" type="presParOf" srcId="{84FDC37A-F81D-4045-974C-A590AEFB7918}" destId="{1FF6F3A3-0F72-467C-B3C9-796339D82A1E}" srcOrd="0" destOrd="0" presId="urn:microsoft.com/office/officeart/2008/layout/HorizontalMultiLevelHierarchy"/>
    <dgm:cxn modelId="{45220394-5313-42A1-A5F8-43B90246E78C}" type="presParOf" srcId="{B8AFA27C-ECD8-43EB-A475-6199D93D2609}" destId="{FC4A37E9-70C7-4B16-9A0F-62A03D1996DF}" srcOrd="1" destOrd="0" presId="urn:microsoft.com/office/officeart/2008/layout/HorizontalMultiLevelHierarchy"/>
    <dgm:cxn modelId="{2577DF06-9955-45BA-88E0-E57EBA3B05D4}" type="presParOf" srcId="{FC4A37E9-70C7-4B16-9A0F-62A03D1996DF}" destId="{F420AC6B-EAAF-490B-9FE8-A49183FEB56C}" srcOrd="0" destOrd="0" presId="urn:microsoft.com/office/officeart/2008/layout/HorizontalMultiLevelHierarchy"/>
    <dgm:cxn modelId="{5ECDB7B7-FD85-4196-B38E-8BA7D5B29B2C}" type="presParOf" srcId="{FC4A37E9-70C7-4B16-9A0F-62A03D1996DF}" destId="{6DD1DA8B-B437-44BB-A533-60378C815E07}" srcOrd="1" destOrd="0" presId="urn:microsoft.com/office/officeart/2008/layout/HorizontalMultiLevelHierarchy"/>
    <dgm:cxn modelId="{47EEC0AE-B159-4D7D-BB20-0A34E1D41E1F}" type="presParOf" srcId="{B8AFA27C-ECD8-43EB-A475-6199D93D2609}" destId="{8843B613-8BA6-423F-8BCE-9C6EACA467F8}" srcOrd="2" destOrd="0" presId="urn:microsoft.com/office/officeart/2008/layout/HorizontalMultiLevelHierarchy"/>
    <dgm:cxn modelId="{411DB82F-4386-4DFC-BFDB-A41977E793CF}" type="presParOf" srcId="{8843B613-8BA6-423F-8BCE-9C6EACA467F8}" destId="{FE8C35D2-034F-4B8C-911A-7A371DDE7DB4}" srcOrd="0" destOrd="0" presId="urn:microsoft.com/office/officeart/2008/layout/HorizontalMultiLevelHierarchy"/>
    <dgm:cxn modelId="{0A0BEC5B-CF56-4415-96E1-8E833F004EE2}" type="presParOf" srcId="{B8AFA27C-ECD8-43EB-A475-6199D93D2609}" destId="{9CB955FA-EBB1-4D44-A75A-E981E601BF54}" srcOrd="3" destOrd="0" presId="urn:microsoft.com/office/officeart/2008/layout/HorizontalMultiLevelHierarchy"/>
    <dgm:cxn modelId="{B997D43A-E42F-4EC0-A519-EC5CA83BA9A7}" type="presParOf" srcId="{9CB955FA-EBB1-4D44-A75A-E981E601BF54}" destId="{C3ED1EB0-ECDE-4E56-8BB7-51EAA9B0A75A}" srcOrd="0" destOrd="0" presId="urn:microsoft.com/office/officeart/2008/layout/HorizontalMultiLevelHierarchy"/>
    <dgm:cxn modelId="{086CF94E-815A-4B17-93E1-6C2797C3EC69}" type="presParOf" srcId="{9CB955FA-EBB1-4D44-A75A-E981E601BF54}" destId="{C5093260-A9CE-4F13-944F-291E083A0B85}" srcOrd="1" destOrd="0" presId="urn:microsoft.com/office/officeart/2008/layout/HorizontalMultiLevelHierarchy"/>
    <dgm:cxn modelId="{0ACF5191-A5D0-4101-BB68-C239A3E5E5AF}" type="presParOf" srcId="{B8AFA27C-ECD8-43EB-A475-6199D93D2609}" destId="{CA37549E-E08A-416F-AB85-992295028F4C}" srcOrd="4" destOrd="0" presId="urn:microsoft.com/office/officeart/2008/layout/HorizontalMultiLevelHierarchy"/>
    <dgm:cxn modelId="{BCA317E0-C4BF-47C7-B55B-A3319BF46619}" type="presParOf" srcId="{CA37549E-E08A-416F-AB85-992295028F4C}" destId="{6ED75FDB-DC64-48E6-BF38-6A87BF465B5E}" srcOrd="0" destOrd="0" presId="urn:microsoft.com/office/officeart/2008/layout/HorizontalMultiLevelHierarchy"/>
    <dgm:cxn modelId="{A8FCEB03-9D14-4CAF-91F1-F9D65EF700D6}" type="presParOf" srcId="{B8AFA27C-ECD8-43EB-A475-6199D93D2609}" destId="{9C8866C9-D27B-42F1-8EB4-53C7FD88F827}" srcOrd="5" destOrd="0" presId="urn:microsoft.com/office/officeart/2008/layout/HorizontalMultiLevelHierarchy"/>
    <dgm:cxn modelId="{85CD66BC-F257-49D8-B211-8E20AEA5995D}" type="presParOf" srcId="{9C8866C9-D27B-42F1-8EB4-53C7FD88F827}" destId="{9422E2E3-DFAF-4B71-8CAB-16F49BB8CCCB}" srcOrd="0" destOrd="0" presId="urn:microsoft.com/office/officeart/2008/layout/HorizontalMultiLevelHierarchy"/>
    <dgm:cxn modelId="{38AA2C70-045D-4617-BF2C-CF237417917F}" type="presParOf" srcId="{9C8866C9-D27B-42F1-8EB4-53C7FD88F827}" destId="{2B0A67ED-99C4-43C2-9E98-407FE5554A59}" srcOrd="1" destOrd="0" presId="urn:microsoft.com/office/officeart/2008/layout/HorizontalMultiLevelHierarchy"/>
    <dgm:cxn modelId="{C0039E75-F60F-4EB1-A67E-F081609A77A5}" type="presParOf" srcId="{B8AFA27C-ECD8-43EB-A475-6199D93D2609}" destId="{7A25F087-7DC5-4E2A-BCB3-9452268A1FAF}" srcOrd="6" destOrd="0" presId="urn:microsoft.com/office/officeart/2008/layout/HorizontalMultiLevelHierarchy"/>
    <dgm:cxn modelId="{C9A61E00-E0E4-4C2D-AFF0-385602573EE2}" type="presParOf" srcId="{7A25F087-7DC5-4E2A-BCB3-9452268A1FAF}" destId="{318D5CE0-FF51-4CBD-AA95-B04500D5EA25}" srcOrd="0" destOrd="0" presId="urn:microsoft.com/office/officeart/2008/layout/HorizontalMultiLevelHierarchy"/>
    <dgm:cxn modelId="{2BAEC739-B137-41BA-9FAE-9C3BFCC307E9}" type="presParOf" srcId="{B8AFA27C-ECD8-43EB-A475-6199D93D2609}" destId="{3C9D9539-DBFD-4641-9DEB-3C308A18A0EA}" srcOrd="7" destOrd="0" presId="urn:microsoft.com/office/officeart/2008/layout/HorizontalMultiLevelHierarchy"/>
    <dgm:cxn modelId="{AC39BB42-698F-41DF-9D0A-9D6FEC4FA124}" type="presParOf" srcId="{3C9D9539-DBFD-4641-9DEB-3C308A18A0EA}" destId="{CF09A2A1-5B2A-4B6F-8B5F-369B8EC634A7}" srcOrd="0" destOrd="0" presId="urn:microsoft.com/office/officeart/2008/layout/HorizontalMultiLevelHierarchy"/>
    <dgm:cxn modelId="{F85DD265-C3F7-4672-B484-C2635ABEF0B6}" type="presParOf" srcId="{3C9D9539-DBFD-4641-9DEB-3C308A18A0EA}" destId="{3688CDFE-6EFE-497C-A4CF-A507B9DC27E5}" srcOrd="1" destOrd="0" presId="urn:microsoft.com/office/officeart/2008/layout/HorizontalMultiLevelHierarchy"/>
    <dgm:cxn modelId="{B54A8414-D8FA-4894-A503-EAD6B48DC767}" type="presParOf" srcId="{B8AFA27C-ECD8-43EB-A475-6199D93D2609}" destId="{0D22A586-E5BD-4A5C-8403-667F03A7EEED}" srcOrd="8" destOrd="0" presId="urn:microsoft.com/office/officeart/2008/layout/HorizontalMultiLevelHierarchy"/>
    <dgm:cxn modelId="{15B1B652-CBEC-4263-9C9C-44C35FA66550}" type="presParOf" srcId="{0D22A586-E5BD-4A5C-8403-667F03A7EEED}" destId="{1D9BAE4C-542A-43FA-AD01-0D0970EFCC63}" srcOrd="0" destOrd="0" presId="urn:microsoft.com/office/officeart/2008/layout/HorizontalMultiLevelHierarchy"/>
    <dgm:cxn modelId="{9D17C0E4-96AF-45DB-9A9D-079E0778AF70}" type="presParOf" srcId="{B8AFA27C-ECD8-43EB-A475-6199D93D2609}" destId="{9ABD457F-55F5-4E34-801A-DFDA0145DAB1}" srcOrd="9" destOrd="0" presId="urn:microsoft.com/office/officeart/2008/layout/HorizontalMultiLevelHierarchy"/>
    <dgm:cxn modelId="{C63181D7-2DB8-4641-B026-BEA53B7A777B}" type="presParOf" srcId="{9ABD457F-55F5-4E34-801A-DFDA0145DAB1}" destId="{69FAA027-30AA-4C75-AC42-2E2EE2B70F21}" srcOrd="0" destOrd="0" presId="urn:microsoft.com/office/officeart/2008/layout/HorizontalMultiLevelHierarchy"/>
    <dgm:cxn modelId="{FB554916-47EF-4463-A692-294FD9C9E74B}" type="presParOf" srcId="{9ABD457F-55F5-4E34-801A-DFDA0145DAB1}" destId="{CD617FD0-0CD7-43AE-8A97-8D20354B48DD}"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56DB211-FB3F-034D-90FE-ADD41CA5F942}" type="doc">
      <dgm:prSet loTypeId="urn:microsoft.com/office/officeart/2005/8/layout/hProcess9" loCatId="" qsTypeId="urn:microsoft.com/office/officeart/2005/8/quickstyle/simple4" qsCatId="simple" csTypeId="urn:microsoft.com/office/officeart/2005/8/colors/accent6_2" csCatId="accent6" phldr="1"/>
      <dgm:spPr/>
      <dgm:t>
        <a:bodyPr/>
        <a:lstStyle/>
        <a:p>
          <a:endParaRPr lang="en-US"/>
        </a:p>
      </dgm:t>
    </dgm:pt>
    <dgm:pt modelId="{A6525B9A-01C3-A949-86F3-24B4B0A131AD}">
      <dgm:prSet custT="1"/>
      <dgm:spPr/>
      <dgm:t>
        <a:bodyPr/>
        <a:lstStyle/>
        <a:p>
          <a:pPr rtl="0"/>
          <a:r>
            <a:rPr kumimoji="0" lang="zh-CN" altLang="en-US" sz="2400" dirty="0" smtClean="0">
              <a:solidFill>
                <a:schemeClr val="bg1"/>
              </a:solidFill>
              <a:latin typeface="Heiti SC Light"/>
              <a:ea typeface="Heiti SC Light"/>
              <a:cs typeface="Heiti SC Light"/>
            </a:rPr>
            <a:t>初尝甜头，提高兴趣</a:t>
          </a:r>
          <a:endParaRPr lang="zh-CN" altLang="en-US" sz="2400" dirty="0">
            <a:solidFill>
              <a:schemeClr val="bg1"/>
            </a:solidFill>
          </a:endParaRPr>
        </a:p>
      </dgm:t>
    </dgm:pt>
    <dgm:pt modelId="{41DF5940-75BF-2742-B68D-A9920D009613}" type="parTrans" cxnId="{F76DFC26-1A2D-7C45-AAC0-27B030C7F8E3}">
      <dgm:prSet/>
      <dgm:spPr/>
      <dgm:t>
        <a:bodyPr/>
        <a:lstStyle/>
        <a:p>
          <a:endParaRPr lang="en-US" sz="1400">
            <a:solidFill>
              <a:schemeClr val="bg1"/>
            </a:solidFill>
          </a:endParaRPr>
        </a:p>
      </dgm:t>
    </dgm:pt>
    <dgm:pt modelId="{ABA50AAA-5577-7740-BE50-18EEC601A361}" type="sibTrans" cxnId="{F76DFC26-1A2D-7C45-AAC0-27B030C7F8E3}">
      <dgm:prSet/>
      <dgm:spPr/>
      <dgm:t>
        <a:bodyPr/>
        <a:lstStyle/>
        <a:p>
          <a:endParaRPr lang="en-US" sz="1400">
            <a:solidFill>
              <a:schemeClr val="bg1"/>
            </a:solidFill>
          </a:endParaRPr>
        </a:p>
      </dgm:t>
    </dgm:pt>
    <dgm:pt modelId="{EB93098A-A854-B448-9D04-0F66793C2AB4}">
      <dgm:prSet custT="1"/>
      <dgm:spPr/>
      <dgm:t>
        <a:bodyPr/>
        <a:lstStyle/>
        <a:p>
          <a:pPr rtl="0"/>
          <a:r>
            <a:rPr kumimoji="1" lang="zh-CN" altLang="en-US" sz="2400" dirty="0" smtClean="0">
              <a:solidFill>
                <a:schemeClr val="bg1"/>
              </a:solidFill>
              <a:latin typeface="Heiti SC Light"/>
              <a:ea typeface="Heiti SC Light"/>
              <a:cs typeface="Heiti SC Light"/>
              <a:sym typeface="宋体" charset="0"/>
            </a:rPr>
            <a:t>面对挫折，尽早矫正</a:t>
          </a:r>
          <a:endParaRPr lang="zh-CN" altLang="en-US" sz="2400" dirty="0">
            <a:solidFill>
              <a:schemeClr val="bg1"/>
            </a:solidFill>
          </a:endParaRPr>
        </a:p>
      </dgm:t>
    </dgm:pt>
    <dgm:pt modelId="{D2C81CFB-83F1-5D44-B511-EBE8A6C447D0}" type="parTrans" cxnId="{F3F81A47-8654-B746-BB55-12ABF5B22504}">
      <dgm:prSet/>
      <dgm:spPr/>
      <dgm:t>
        <a:bodyPr/>
        <a:lstStyle/>
        <a:p>
          <a:endParaRPr lang="en-US" sz="1400">
            <a:solidFill>
              <a:schemeClr val="bg1"/>
            </a:solidFill>
          </a:endParaRPr>
        </a:p>
      </dgm:t>
    </dgm:pt>
    <dgm:pt modelId="{D3006581-69D7-1C4B-90F4-67E554DC6F5D}" type="sibTrans" cxnId="{F3F81A47-8654-B746-BB55-12ABF5B22504}">
      <dgm:prSet/>
      <dgm:spPr/>
      <dgm:t>
        <a:bodyPr/>
        <a:lstStyle/>
        <a:p>
          <a:endParaRPr lang="en-US" sz="1400">
            <a:solidFill>
              <a:schemeClr val="bg1"/>
            </a:solidFill>
          </a:endParaRPr>
        </a:p>
      </dgm:t>
    </dgm:pt>
    <dgm:pt modelId="{00E60CF9-F123-DC43-9B6D-443F907D2F75}">
      <dgm:prSet custT="1"/>
      <dgm:spPr/>
      <dgm:t>
        <a:bodyPr/>
        <a:lstStyle/>
        <a:p>
          <a:pPr rtl="0"/>
          <a:r>
            <a:rPr kumimoji="1" lang="zh-CN" altLang="en-US" sz="2400" dirty="0" smtClean="0">
              <a:solidFill>
                <a:schemeClr val="bg1"/>
              </a:solidFill>
              <a:latin typeface="Heiti SC Light"/>
              <a:ea typeface="Heiti SC Light"/>
              <a:cs typeface="Heiti SC Light"/>
              <a:sym typeface="宋体" charset="0"/>
            </a:rPr>
            <a:t>系统整合，跨界协作</a:t>
          </a:r>
          <a:endParaRPr lang="zh-CN" altLang="en-US" sz="2400" dirty="0">
            <a:solidFill>
              <a:schemeClr val="bg1"/>
            </a:solidFill>
          </a:endParaRPr>
        </a:p>
      </dgm:t>
    </dgm:pt>
    <dgm:pt modelId="{ABD4A857-6DB2-5E4B-8A81-FB22B93FDF0B}" type="parTrans" cxnId="{6387785F-F6BF-264B-B2EF-D94813EA9F73}">
      <dgm:prSet/>
      <dgm:spPr/>
      <dgm:t>
        <a:bodyPr/>
        <a:lstStyle/>
        <a:p>
          <a:endParaRPr lang="en-US" sz="1400">
            <a:solidFill>
              <a:schemeClr val="bg1"/>
            </a:solidFill>
          </a:endParaRPr>
        </a:p>
      </dgm:t>
    </dgm:pt>
    <dgm:pt modelId="{9CED6A5A-CBBA-2F46-B609-02C1FAAF203A}" type="sibTrans" cxnId="{6387785F-F6BF-264B-B2EF-D94813EA9F73}">
      <dgm:prSet/>
      <dgm:spPr/>
      <dgm:t>
        <a:bodyPr/>
        <a:lstStyle/>
        <a:p>
          <a:endParaRPr lang="en-US" sz="1400">
            <a:solidFill>
              <a:schemeClr val="bg1"/>
            </a:solidFill>
          </a:endParaRPr>
        </a:p>
      </dgm:t>
    </dgm:pt>
    <dgm:pt modelId="{3C0FFD2A-0D7D-614F-97E2-C091E6BB84D0}">
      <dgm:prSet custT="1"/>
      <dgm:spPr/>
      <dgm:t>
        <a:bodyPr/>
        <a:lstStyle/>
        <a:p>
          <a:pPr rtl="0"/>
          <a:r>
            <a:rPr kumimoji="1" lang="zh-CN" altLang="en-US" sz="2400" dirty="0" smtClean="0">
              <a:solidFill>
                <a:schemeClr val="bg1"/>
              </a:solidFill>
              <a:latin typeface="Heiti SC Light"/>
              <a:ea typeface="Heiti SC Light"/>
              <a:cs typeface="Heiti SC Light"/>
              <a:sym typeface="宋体" charset="0"/>
            </a:rPr>
            <a:t>发表内容，回馈心得。</a:t>
          </a:r>
          <a:endParaRPr lang="zh-CN" altLang="en-US" sz="2400" dirty="0">
            <a:solidFill>
              <a:schemeClr val="bg1"/>
            </a:solidFill>
          </a:endParaRPr>
        </a:p>
      </dgm:t>
    </dgm:pt>
    <dgm:pt modelId="{1D31B895-3195-DA49-BECA-D73CF71BF0BB}" type="parTrans" cxnId="{D0D7D1C9-76F2-E74A-A767-15B78B5A6F56}">
      <dgm:prSet/>
      <dgm:spPr/>
      <dgm:t>
        <a:bodyPr/>
        <a:lstStyle/>
        <a:p>
          <a:endParaRPr lang="en-US" sz="1400">
            <a:solidFill>
              <a:schemeClr val="bg1"/>
            </a:solidFill>
          </a:endParaRPr>
        </a:p>
      </dgm:t>
    </dgm:pt>
    <dgm:pt modelId="{33BB6B82-D6DF-4441-A88F-DAEDBC857A19}" type="sibTrans" cxnId="{D0D7D1C9-76F2-E74A-A767-15B78B5A6F56}">
      <dgm:prSet/>
      <dgm:spPr/>
      <dgm:t>
        <a:bodyPr/>
        <a:lstStyle/>
        <a:p>
          <a:endParaRPr lang="en-US" sz="1400">
            <a:solidFill>
              <a:schemeClr val="bg1"/>
            </a:solidFill>
          </a:endParaRPr>
        </a:p>
      </dgm:t>
    </dgm:pt>
    <dgm:pt modelId="{31CBB526-12DD-1C40-8208-F9613FC890F1}" type="pres">
      <dgm:prSet presAssocID="{A56DB211-FB3F-034D-90FE-ADD41CA5F942}" presName="CompostProcess" presStyleCnt="0">
        <dgm:presLayoutVars>
          <dgm:dir/>
          <dgm:resizeHandles val="exact"/>
        </dgm:presLayoutVars>
      </dgm:prSet>
      <dgm:spPr/>
      <dgm:t>
        <a:bodyPr/>
        <a:lstStyle/>
        <a:p>
          <a:endParaRPr lang="en-US"/>
        </a:p>
      </dgm:t>
    </dgm:pt>
    <dgm:pt modelId="{6807EF33-AFDB-214A-A295-C33DAE4FFFB6}" type="pres">
      <dgm:prSet presAssocID="{A56DB211-FB3F-034D-90FE-ADD41CA5F942}" presName="arrow" presStyleLbl="bgShp" presStyleIdx="0" presStyleCnt="1"/>
      <dgm:spPr/>
    </dgm:pt>
    <dgm:pt modelId="{905B2EA3-8A29-4845-901C-4CA91E36353D}" type="pres">
      <dgm:prSet presAssocID="{A56DB211-FB3F-034D-90FE-ADD41CA5F942}" presName="linearProcess" presStyleCnt="0"/>
      <dgm:spPr/>
    </dgm:pt>
    <dgm:pt modelId="{CF2ED254-D9D3-254A-8720-51B5E4D2E3B1}" type="pres">
      <dgm:prSet presAssocID="{A6525B9A-01C3-A949-86F3-24B4B0A131AD}" presName="textNode" presStyleLbl="node1" presStyleIdx="0" presStyleCnt="4">
        <dgm:presLayoutVars>
          <dgm:bulletEnabled val="1"/>
        </dgm:presLayoutVars>
      </dgm:prSet>
      <dgm:spPr/>
      <dgm:t>
        <a:bodyPr/>
        <a:lstStyle/>
        <a:p>
          <a:endParaRPr lang="en-US"/>
        </a:p>
      </dgm:t>
    </dgm:pt>
    <dgm:pt modelId="{DC0AC258-691E-8F4E-968C-7014775367DB}" type="pres">
      <dgm:prSet presAssocID="{ABA50AAA-5577-7740-BE50-18EEC601A361}" presName="sibTrans" presStyleCnt="0"/>
      <dgm:spPr/>
    </dgm:pt>
    <dgm:pt modelId="{C06A0810-611A-BE4A-9D5D-157AA6858EEC}" type="pres">
      <dgm:prSet presAssocID="{EB93098A-A854-B448-9D04-0F66793C2AB4}" presName="textNode" presStyleLbl="node1" presStyleIdx="1" presStyleCnt="4">
        <dgm:presLayoutVars>
          <dgm:bulletEnabled val="1"/>
        </dgm:presLayoutVars>
      </dgm:prSet>
      <dgm:spPr/>
      <dgm:t>
        <a:bodyPr/>
        <a:lstStyle/>
        <a:p>
          <a:endParaRPr lang="en-US"/>
        </a:p>
      </dgm:t>
    </dgm:pt>
    <dgm:pt modelId="{5E05E491-D76C-ED4F-9DC6-FC512247538F}" type="pres">
      <dgm:prSet presAssocID="{D3006581-69D7-1C4B-90F4-67E554DC6F5D}" presName="sibTrans" presStyleCnt="0"/>
      <dgm:spPr/>
    </dgm:pt>
    <dgm:pt modelId="{C91AA96E-73E3-324C-8E99-024B0CF213A8}" type="pres">
      <dgm:prSet presAssocID="{00E60CF9-F123-DC43-9B6D-443F907D2F75}" presName="textNode" presStyleLbl="node1" presStyleIdx="2" presStyleCnt="4">
        <dgm:presLayoutVars>
          <dgm:bulletEnabled val="1"/>
        </dgm:presLayoutVars>
      </dgm:prSet>
      <dgm:spPr/>
      <dgm:t>
        <a:bodyPr/>
        <a:lstStyle/>
        <a:p>
          <a:endParaRPr lang="en-US"/>
        </a:p>
      </dgm:t>
    </dgm:pt>
    <dgm:pt modelId="{54B8DB6A-DA6A-F044-AD7A-69136E3A6036}" type="pres">
      <dgm:prSet presAssocID="{9CED6A5A-CBBA-2F46-B609-02C1FAAF203A}" presName="sibTrans" presStyleCnt="0"/>
      <dgm:spPr/>
    </dgm:pt>
    <dgm:pt modelId="{7114FBE6-4C26-9D46-A499-334516469392}" type="pres">
      <dgm:prSet presAssocID="{3C0FFD2A-0D7D-614F-97E2-C091E6BB84D0}" presName="textNode" presStyleLbl="node1" presStyleIdx="3" presStyleCnt="4">
        <dgm:presLayoutVars>
          <dgm:bulletEnabled val="1"/>
        </dgm:presLayoutVars>
      </dgm:prSet>
      <dgm:spPr/>
      <dgm:t>
        <a:bodyPr/>
        <a:lstStyle/>
        <a:p>
          <a:endParaRPr lang="en-US"/>
        </a:p>
      </dgm:t>
    </dgm:pt>
  </dgm:ptLst>
  <dgm:cxnLst>
    <dgm:cxn modelId="{F76DFC26-1A2D-7C45-AAC0-27B030C7F8E3}" srcId="{A56DB211-FB3F-034D-90FE-ADD41CA5F942}" destId="{A6525B9A-01C3-A949-86F3-24B4B0A131AD}" srcOrd="0" destOrd="0" parTransId="{41DF5940-75BF-2742-B68D-A9920D009613}" sibTransId="{ABA50AAA-5577-7740-BE50-18EEC601A361}"/>
    <dgm:cxn modelId="{6387785F-F6BF-264B-B2EF-D94813EA9F73}" srcId="{A56DB211-FB3F-034D-90FE-ADD41CA5F942}" destId="{00E60CF9-F123-DC43-9B6D-443F907D2F75}" srcOrd="2" destOrd="0" parTransId="{ABD4A857-6DB2-5E4B-8A81-FB22B93FDF0B}" sibTransId="{9CED6A5A-CBBA-2F46-B609-02C1FAAF203A}"/>
    <dgm:cxn modelId="{F3F81A47-8654-B746-BB55-12ABF5B22504}" srcId="{A56DB211-FB3F-034D-90FE-ADD41CA5F942}" destId="{EB93098A-A854-B448-9D04-0F66793C2AB4}" srcOrd="1" destOrd="0" parTransId="{D2C81CFB-83F1-5D44-B511-EBE8A6C447D0}" sibTransId="{D3006581-69D7-1C4B-90F4-67E554DC6F5D}"/>
    <dgm:cxn modelId="{E168205E-6028-E54B-8B32-B73E231651FA}" type="presOf" srcId="{3C0FFD2A-0D7D-614F-97E2-C091E6BB84D0}" destId="{7114FBE6-4C26-9D46-A499-334516469392}" srcOrd="0" destOrd="0" presId="urn:microsoft.com/office/officeart/2005/8/layout/hProcess9"/>
    <dgm:cxn modelId="{E5A408A5-BEC7-7949-8B49-3D7952661966}" type="presOf" srcId="{A56DB211-FB3F-034D-90FE-ADD41CA5F942}" destId="{31CBB526-12DD-1C40-8208-F9613FC890F1}" srcOrd="0" destOrd="0" presId="urn:microsoft.com/office/officeart/2005/8/layout/hProcess9"/>
    <dgm:cxn modelId="{D0D7D1C9-76F2-E74A-A767-15B78B5A6F56}" srcId="{A56DB211-FB3F-034D-90FE-ADD41CA5F942}" destId="{3C0FFD2A-0D7D-614F-97E2-C091E6BB84D0}" srcOrd="3" destOrd="0" parTransId="{1D31B895-3195-DA49-BECA-D73CF71BF0BB}" sibTransId="{33BB6B82-D6DF-4441-A88F-DAEDBC857A19}"/>
    <dgm:cxn modelId="{6621E02D-5641-9043-91C4-D3F6C07165BE}" type="presOf" srcId="{00E60CF9-F123-DC43-9B6D-443F907D2F75}" destId="{C91AA96E-73E3-324C-8E99-024B0CF213A8}" srcOrd="0" destOrd="0" presId="urn:microsoft.com/office/officeart/2005/8/layout/hProcess9"/>
    <dgm:cxn modelId="{D246C5DC-A936-0940-AC8D-2A8AF2C09335}" type="presOf" srcId="{A6525B9A-01C3-A949-86F3-24B4B0A131AD}" destId="{CF2ED254-D9D3-254A-8720-51B5E4D2E3B1}" srcOrd="0" destOrd="0" presId="urn:microsoft.com/office/officeart/2005/8/layout/hProcess9"/>
    <dgm:cxn modelId="{275703D8-A625-8947-925B-88D558B6A86D}" type="presOf" srcId="{EB93098A-A854-B448-9D04-0F66793C2AB4}" destId="{C06A0810-611A-BE4A-9D5D-157AA6858EEC}" srcOrd="0" destOrd="0" presId="urn:microsoft.com/office/officeart/2005/8/layout/hProcess9"/>
    <dgm:cxn modelId="{8202BC29-6746-F14B-86A2-F80D3F79C235}" type="presParOf" srcId="{31CBB526-12DD-1C40-8208-F9613FC890F1}" destId="{6807EF33-AFDB-214A-A295-C33DAE4FFFB6}" srcOrd="0" destOrd="0" presId="urn:microsoft.com/office/officeart/2005/8/layout/hProcess9"/>
    <dgm:cxn modelId="{172597A2-7FC7-3A4D-971E-B1A9ABA45683}" type="presParOf" srcId="{31CBB526-12DD-1C40-8208-F9613FC890F1}" destId="{905B2EA3-8A29-4845-901C-4CA91E36353D}" srcOrd="1" destOrd="0" presId="urn:microsoft.com/office/officeart/2005/8/layout/hProcess9"/>
    <dgm:cxn modelId="{51DE5782-4D46-DF4D-9E54-466DB2A693A9}" type="presParOf" srcId="{905B2EA3-8A29-4845-901C-4CA91E36353D}" destId="{CF2ED254-D9D3-254A-8720-51B5E4D2E3B1}" srcOrd="0" destOrd="0" presId="urn:microsoft.com/office/officeart/2005/8/layout/hProcess9"/>
    <dgm:cxn modelId="{ADCD93EE-F095-654E-83F9-7AA8EAB7F600}" type="presParOf" srcId="{905B2EA3-8A29-4845-901C-4CA91E36353D}" destId="{DC0AC258-691E-8F4E-968C-7014775367DB}" srcOrd="1" destOrd="0" presId="urn:microsoft.com/office/officeart/2005/8/layout/hProcess9"/>
    <dgm:cxn modelId="{B9E67080-9038-934E-8FFC-78E2441C2410}" type="presParOf" srcId="{905B2EA3-8A29-4845-901C-4CA91E36353D}" destId="{C06A0810-611A-BE4A-9D5D-157AA6858EEC}" srcOrd="2" destOrd="0" presId="urn:microsoft.com/office/officeart/2005/8/layout/hProcess9"/>
    <dgm:cxn modelId="{4B94D6C0-D1A2-6D43-A478-772F400D95AD}" type="presParOf" srcId="{905B2EA3-8A29-4845-901C-4CA91E36353D}" destId="{5E05E491-D76C-ED4F-9DC6-FC512247538F}" srcOrd="3" destOrd="0" presId="urn:microsoft.com/office/officeart/2005/8/layout/hProcess9"/>
    <dgm:cxn modelId="{DF4C7CCF-1E21-CB4C-9C03-F21C08D9C0E2}" type="presParOf" srcId="{905B2EA3-8A29-4845-901C-4CA91E36353D}" destId="{C91AA96E-73E3-324C-8E99-024B0CF213A8}" srcOrd="4" destOrd="0" presId="urn:microsoft.com/office/officeart/2005/8/layout/hProcess9"/>
    <dgm:cxn modelId="{9C0F36EA-3968-ED4B-BD74-89152F1EAACE}" type="presParOf" srcId="{905B2EA3-8A29-4845-901C-4CA91E36353D}" destId="{54B8DB6A-DA6A-F044-AD7A-69136E3A6036}" srcOrd="5" destOrd="0" presId="urn:microsoft.com/office/officeart/2005/8/layout/hProcess9"/>
    <dgm:cxn modelId="{550159F6-AAEF-D242-8244-C89A31841235}" type="presParOf" srcId="{905B2EA3-8A29-4845-901C-4CA91E36353D}" destId="{7114FBE6-4C26-9D46-A499-334516469392}"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57808DA-F267-426A-A5ED-FBAB9EEA6A98}" type="doc">
      <dgm:prSet loTypeId="urn:microsoft.com/office/officeart/2005/8/layout/hierarchy2" loCatId="hierarchy" qsTypeId="urn:microsoft.com/office/officeart/2005/8/quickstyle/3d2" qsCatId="3D" csTypeId="urn:microsoft.com/office/officeart/2005/8/colors/accent6_2" csCatId="accent6" phldr="1"/>
      <dgm:spPr/>
      <dgm:t>
        <a:bodyPr/>
        <a:lstStyle/>
        <a:p>
          <a:endParaRPr lang="zh-CN" altLang="en-US"/>
        </a:p>
      </dgm:t>
    </dgm:pt>
    <dgm:pt modelId="{11AA6CAB-84B6-4901-920E-9C9A0AF24675}">
      <dgm:prSet phldrT="[文本]"/>
      <dgm:spPr/>
      <dgm:t>
        <a:bodyPr/>
        <a:lstStyle/>
        <a:p>
          <a:r>
            <a:rPr lang="zh-CN" altLang="en-US" dirty="0" smtClean="0"/>
            <a:t>挑战方部门介绍</a:t>
          </a:r>
          <a:endParaRPr lang="zh-CN" altLang="en-US" dirty="0"/>
        </a:p>
      </dgm:t>
    </dgm:pt>
    <dgm:pt modelId="{E03393D8-5D55-40DD-8F30-AF536642A419}" type="parTrans" cxnId="{DA494423-5EE7-48D6-A1DF-E69A30D04EC6}">
      <dgm:prSet/>
      <dgm:spPr/>
      <dgm:t>
        <a:bodyPr/>
        <a:lstStyle/>
        <a:p>
          <a:endParaRPr lang="zh-CN" altLang="en-US"/>
        </a:p>
      </dgm:t>
    </dgm:pt>
    <dgm:pt modelId="{47C8DBF3-7A60-460C-8B04-5C6BDEBBF080}" type="sibTrans" cxnId="{DA494423-5EE7-48D6-A1DF-E69A30D04EC6}">
      <dgm:prSet/>
      <dgm:spPr/>
      <dgm:t>
        <a:bodyPr/>
        <a:lstStyle/>
        <a:p>
          <a:endParaRPr lang="zh-CN" altLang="en-US"/>
        </a:p>
      </dgm:t>
    </dgm:pt>
    <dgm:pt modelId="{CD7EEAE4-9B06-48CC-99CF-75DC849B632D}">
      <dgm:prSet phldrT="[文本]"/>
      <dgm:spPr/>
      <dgm:t>
        <a:bodyPr/>
        <a:lstStyle/>
        <a:p>
          <a:r>
            <a:rPr lang="zh-CN" altLang="en-US" dirty="0" smtClean="0"/>
            <a:t>市场</a:t>
          </a:r>
          <a:endParaRPr lang="zh-CN" altLang="en-US" dirty="0"/>
        </a:p>
      </dgm:t>
    </dgm:pt>
    <dgm:pt modelId="{4F17F479-D534-4CB2-99F3-E5F58662D6AF}" type="parTrans" cxnId="{AC9F7931-1F0F-4138-A0B3-51A3FF692497}">
      <dgm:prSet/>
      <dgm:spPr/>
      <dgm:t>
        <a:bodyPr/>
        <a:lstStyle/>
        <a:p>
          <a:endParaRPr lang="zh-CN" altLang="en-US"/>
        </a:p>
      </dgm:t>
    </dgm:pt>
    <dgm:pt modelId="{75B8D17A-DBCE-40DA-A521-26D3812EEBF7}" type="sibTrans" cxnId="{AC9F7931-1F0F-4138-A0B3-51A3FF692497}">
      <dgm:prSet/>
      <dgm:spPr/>
      <dgm:t>
        <a:bodyPr/>
        <a:lstStyle/>
        <a:p>
          <a:endParaRPr lang="zh-CN" altLang="en-US"/>
        </a:p>
      </dgm:t>
    </dgm:pt>
    <dgm:pt modelId="{AC43CC6B-E283-4E90-A5F9-6F94DA67965D}">
      <dgm:prSet phldrT="[文本]"/>
      <dgm:spPr/>
      <dgm:t>
        <a:bodyPr/>
        <a:lstStyle/>
        <a:p>
          <a:r>
            <a:rPr lang="zh-CN" altLang="en-US" dirty="0" smtClean="0"/>
            <a:t>技术市场</a:t>
          </a:r>
          <a:endParaRPr lang="zh-CN" altLang="en-US" dirty="0"/>
        </a:p>
      </dgm:t>
    </dgm:pt>
    <dgm:pt modelId="{69BF2E9D-0464-472F-908E-D25FCB7657EC}" type="parTrans" cxnId="{0B85B6DD-C028-4607-98C6-C33C7524FEE1}">
      <dgm:prSet/>
      <dgm:spPr/>
      <dgm:t>
        <a:bodyPr/>
        <a:lstStyle/>
        <a:p>
          <a:endParaRPr lang="zh-CN" altLang="en-US"/>
        </a:p>
      </dgm:t>
    </dgm:pt>
    <dgm:pt modelId="{804D9B8B-BF88-4338-A1D1-CE5815F3BCF5}" type="sibTrans" cxnId="{0B85B6DD-C028-4607-98C6-C33C7524FEE1}">
      <dgm:prSet/>
      <dgm:spPr/>
      <dgm:t>
        <a:bodyPr/>
        <a:lstStyle/>
        <a:p>
          <a:endParaRPr lang="zh-CN" altLang="en-US"/>
        </a:p>
      </dgm:t>
    </dgm:pt>
    <dgm:pt modelId="{25076A39-632D-4E15-A002-59AD9C1E17A3}">
      <dgm:prSet phldrT="[文本]"/>
      <dgm:spPr/>
      <dgm:t>
        <a:bodyPr/>
        <a:lstStyle/>
        <a:p>
          <a:r>
            <a:rPr lang="zh-CN" altLang="en-US" dirty="0" smtClean="0"/>
            <a:t>材料市场</a:t>
          </a:r>
          <a:endParaRPr lang="zh-CN" altLang="en-US" dirty="0"/>
        </a:p>
      </dgm:t>
    </dgm:pt>
    <dgm:pt modelId="{18909A84-80AD-458F-A585-1AE574482079}" type="parTrans" cxnId="{760BBCE2-8D83-4F75-9880-A02AA204CB33}">
      <dgm:prSet/>
      <dgm:spPr/>
      <dgm:t>
        <a:bodyPr/>
        <a:lstStyle/>
        <a:p>
          <a:endParaRPr lang="zh-CN" altLang="en-US"/>
        </a:p>
      </dgm:t>
    </dgm:pt>
    <dgm:pt modelId="{CB35B117-D27F-4D54-975A-81A90A9E0053}" type="sibTrans" cxnId="{760BBCE2-8D83-4F75-9880-A02AA204CB33}">
      <dgm:prSet/>
      <dgm:spPr/>
      <dgm:t>
        <a:bodyPr/>
        <a:lstStyle/>
        <a:p>
          <a:endParaRPr lang="zh-CN" altLang="en-US"/>
        </a:p>
      </dgm:t>
    </dgm:pt>
    <dgm:pt modelId="{4770FF2C-0C86-47EC-A616-CF8796AA83A1}">
      <dgm:prSet phldrT="[文本]"/>
      <dgm:spPr/>
      <dgm:t>
        <a:bodyPr/>
        <a:lstStyle/>
        <a:p>
          <a:r>
            <a:rPr lang="zh-CN" altLang="en-US" dirty="0" smtClean="0"/>
            <a:t>银行</a:t>
          </a:r>
          <a:endParaRPr lang="zh-CN" altLang="en-US" dirty="0"/>
        </a:p>
      </dgm:t>
    </dgm:pt>
    <dgm:pt modelId="{ECE52B6F-5BE9-4A65-94FA-DDE205240B3A}" type="parTrans" cxnId="{204F458C-99D2-4781-BDF4-79D76B37A792}">
      <dgm:prSet/>
      <dgm:spPr/>
      <dgm:t>
        <a:bodyPr/>
        <a:lstStyle/>
        <a:p>
          <a:endParaRPr lang="zh-CN" altLang="en-US"/>
        </a:p>
      </dgm:t>
    </dgm:pt>
    <dgm:pt modelId="{C72587F3-E8F2-45F1-BDAC-1D02000BA4D9}" type="sibTrans" cxnId="{204F458C-99D2-4781-BDF4-79D76B37A792}">
      <dgm:prSet/>
      <dgm:spPr/>
      <dgm:t>
        <a:bodyPr/>
        <a:lstStyle/>
        <a:p>
          <a:endParaRPr lang="zh-CN" altLang="en-US"/>
        </a:p>
      </dgm:t>
    </dgm:pt>
    <dgm:pt modelId="{5C9EAB8E-577A-4851-98FA-EF73D6D86C9B}">
      <dgm:prSet phldrT="[文本]"/>
      <dgm:spPr/>
      <dgm:t>
        <a:bodyPr/>
        <a:lstStyle/>
        <a:p>
          <a:r>
            <a:rPr lang="zh-CN" altLang="en-US" dirty="0" smtClean="0"/>
            <a:t>法院</a:t>
          </a:r>
          <a:endParaRPr lang="zh-CN" altLang="en-US" dirty="0"/>
        </a:p>
      </dgm:t>
    </dgm:pt>
    <dgm:pt modelId="{7191AACC-635E-4D58-94BC-DADFCB3D7EA4}" type="parTrans" cxnId="{4090B192-C0DC-43D9-A3D5-CF75F47FE30D}">
      <dgm:prSet/>
      <dgm:spPr/>
      <dgm:t>
        <a:bodyPr/>
        <a:lstStyle/>
        <a:p>
          <a:endParaRPr lang="zh-CN" altLang="en-US"/>
        </a:p>
      </dgm:t>
    </dgm:pt>
    <dgm:pt modelId="{948AA505-4AD8-4B59-B01D-82141153D5CA}" type="sibTrans" cxnId="{4090B192-C0DC-43D9-A3D5-CF75F47FE30D}">
      <dgm:prSet/>
      <dgm:spPr/>
      <dgm:t>
        <a:bodyPr/>
        <a:lstStyle/>
        <a:p>
          <a:endParaRPr lang="zh-CN" altLang="en-US"/>
        </a:p>
      </dgm:t>
    </dgm:pt>
    <dgm:pt modelId="{E9EAE929-E405-4059-B9FD-0DAECE4FD780}">
      <dgm:prSet phldrT="[文本]"/>
      <dgm:spPr/>
      <dgm:t>
        <a:bodyPr/>
        <a:lstStyle/>
        <a:p>
          <a:r>
            <a:rPr lang="zh-CN" altLang="en-US" dirty="0" smtClean="0"/>
            <a:t>专利</a:t>
          </a:r>
          <a:endParaRPr lang="zh-CN" altLang="en-US" dirty="0"/>
        </a:p>
      </dgm:t>
    </dgm:pt>
    <dgm:pt modelId="{267C0467-6C7B-48F6-95E3-C1ED61BE5C4D}" type="parTrans" cxnId="{3EA6133B-362C-4BF9-A047-E2FD29D014C4}">
      <dgm:prSet/>
      <dgm:spPr/>
      <dgm:t>
        <a:bodyPr/>
        <a:lstStyle/>
        <a:p>
          <a:endParaRPr lang="zh-CN" altLang="en-US"/>
        </a:p>
      </dgm:t>
    </dgm:pt>
    <dgm:pt modelId="{AE8FB181-0E28-4755-BCA6-A2C941D884D3}" type="sibTrans" cxnId="{3EA6133B-362C-4BF9-A047-E2FD29D014C4}">
      <dgm:prSet/>
      <dgm:spPr/>
      <dgm:t>
        <a:bodyPr/>
        <a:lstStyle/>
        <a:p>
          <a:endParaRPr lang="zh-CN" altLang="en-US"/>
        </a:p>
      </dgm:t>
    </dgm:pt>
    <dgm:pt modelId="{5613B6B4-6AFF-42A1-A1F2-769D98D57199}">
      <dgm:prSet phldrT="[文本]"/>
      <dgm:spPr/>
      <dgm:t>
        <a:bodyPr/>
        <a:lstStyle/>
        <a:p>
          <a:r>
            <a:rPr lang="zh-CN" altLang="en-US" dirty="0" smtClean="0"/>
            <a:t>黑市</a:t>
          </a:r>
          <a:endParaRPr lang="zh-CN" altLang="en-US" dirty="0"/>
        </a:p>
      </dgm:t>
    </dgm:pt>
    <dgm:pt modelId="{C3E5B512-F112-475E-BCD1-E255C4F8DD17}" type="parTrans" cxnId="{3C70A139-6EB7-44ED-911A-73F1261277FA}">
      <dgm:prSet/>
      <dgm:spPr/>
      <dgm:t>
        <a:bodyPr/>
        <a:lstStyle/>
        <a:p>
          <a:endParaRPr lang="zh-CN" altLang="en-US"/>
        </a:p>
      </dgm:t>
    </dgm:pt>
    <dgm:pt modelId="{6F16EDFE-40B0-4C1D-AF83-59DC0DDA02A0}" type="sibTrans" cxnId="{3C70A139-6EB7-44ED-911A-73F1261277FA}">
      <dgm:prSet/>
      <dgm:spPr/>
      <dgm:t>
        <a:bodyPr/>
        <a:lstStyle/>
        <a:p>
          <a:endParaRPr lang="zh-CN" altLang="en-US"/>
        </a:p>
      </dgm:t>
    </dgm:pt>
    <dgm:pt modelId="{E0543588-1CEF-4CFC-BEC9-E23C90A6C598}" type="pres">
      <dgm:prSet presAssocID="{E57808DA-F267-426A-A5ED-FBAB9EEA6A98}" presName="diagram" presStyleCnt="0">
        <dgm:presLayoutVars>
          <dgm:chPref val="1"/>
          <dgm:dir/>
          <dgm:animOne val="branch"/>
          <dgm:animLvl val="lvl"/>
          <dgm:resizeHandles val="exact"/>
        </dgm:presLayoutVars>
      </dgm:prSet>
      <dgm:spPr/>
      <dgm:t>
        <a:bodyPr/>
        <a:lstStyle/>
        <a:p>
          <a:endParaRPr lang="en-US"/>
        </a:p>
      </dgm:t>
    </dgm:pt>
    <dgm:pt modelId="{3D22FF8B-3F3E-461E-88FB-F50D9855AE4F}" type="pres">
      <dgm:prSet presAssocID="{11AA6CAB-84B6-4901-920E-9C9A0AF24675}" presName="root1" presStyleCnt="0"/>
      <dgm:spPr/>
      <dgm:t>
        <a:bodyPr/>
        <a:lstStyle/>
        <a:p>
          <a:endParaRPr lang="zh-CN" altLang="en-US"/>
        </a:p>
      </dgm:t>
    </dgm:pt>
    <dgm:pt modelId="{B6719088-4D92-46A8-80E4-B67F18BC636E}" type="pres">
      <dgm:prSet presAssocID="{11AA6CAB-84B6-4901-920E-9C9A0AF24675}" presName="LevelOneTextNode" presStyleLbl="node0" presStyleIdx="0" presStyleCnt="1">
        <dgm:presLayoutVars>
          <dgm:chPref val="3"/>
        </dgm:presLayoutVars>
      </dgm:prSet>
      <dgm:spPr/>
      <dgm:t>
        <a:bodyPr/>
        <a:lstStyle/>
        <a:p>
          <a:endParaRPr lang="zh-CN" altLang="en-US"/>
        </a:p>
      </dgm:t>
    </dgm:pt>
    <dgm:pt modelId="{93DD3A9B-13EC-4024-B009-4F5C662D5745}" type="pres">
      <dgm:prSet presAssocID="{11AA6CAB-84B6-4901-920E-9C9A0AF24675}" presName="level2hierChild" presStyleCnt="0"/>
      <dgm:spPr/>
      <dgm:t>
        <a:bodyPr/>
        <a:lstStyle/>
        <a:p>
          <a:endParaRPr lang="zh-CN" altLang="en-US"/>
        </a:p>
      </dgm:t>
    </dgm:pt>
    <dgm:pt modelId="{4CC0DF16-A433-4A96-AE20-3DB028D1241F}" type="pres">
      <dgm:prSet presAssocID="{4F17F479-D534-4CB2-99F3-E5F58662D6AF}" presName="conn2-1" presStyleLbl="parChTrans1D2" presStyleIdx="0" presStyleCnt="4"/>
      <dgm:spPr/>
      <dgm:t>
        <a:bodyPr/>
        <a:lstStyle/>
        <a:p>
          <a:endParaRPr lang="en-US"/>
        </a:p>
      </dgm:t>
    </dgm:pt>
    <dgm:pt modelId="{733EE733-8574-4137-A665-708A0EEA84DF}" type="pres">
      <dgm:prSet presAssocID="{4F17F479-D534-4CB2-99F3-E5F58662D6AF}" presName="connTx" presStyleLbl="parChTrans1D2" presStyleIdx="0" presStyleCnt="4"/>
      <dgm:spPr/>
      <dgm:t>
        <a:bodyPr/>
        <a:lstStyle/>
        <a:p>
          <a:endParaRPr lang="en-US"/>
        </a:p>
      </dgm:t>
    </dgm:pt>
    <dgm:pt modelId="{BF028348-68A5-4AA6-A0DF-A6C87503A313}" type="pres">
      <dgm:prSet presAssocID="{CD7EEAE4-9B06-48CC-99CF-75DC849B632D}" presName="root2" presStyleCnt="0"/>
      <dgm:spPr/>
      <dgm:t>
        <a:bodyPr/>
        <a:lstStyle/>
        <a:p>
          <a:endParaRPr lang="zh-CN" altLang="en-US"/>
        </a:p>
      </dgm:t>
    </dgm:pt>
    <dgm:pt modelId="{86DE1779-5B82-40D2-9FED-28A5E680CC3D}" type="pres">
      <dgm:prSet presAssocID="{CD7EEAE4-9B06-48CC-99CF-75DC849B632D}" presName="LevelTwoTextNode" presStyleLbl="node2" presStyleIdx="0" presStyleCnt="4">
        <dgm:presLayoutVars>
          <dgm:chPref val="3"/>
        </dgm:presLayoutVars>
      </dgm:prSet>
      <dgm:spPr/>
      <dgm:t>
        <a:bodyPr/>
        <a:lstStyle/>
        <a:p>
          <a:endParaRPr lang="en-US"/>
        </a:p>
      </dgm:t>
    </dgm:pt>
    <dgm:pt modelId="{7D425731-A96C-4D8E-9469-21D4159B7803}" type="pres">
      <dgm:prSet presAssocID="{CD7EEAE4-9B06-48CC-99CF-75DC849B632D}" presName="level3hierChild" presStyleCnt="0"/>
      <dgm:spPr/>
      <dgm:t>
        <a:bodyPr/>
        <a:lstStyle/>
        <a:p>
          <a:endParaRPr lang="zh-CN" altLang="en-US"/>
        </a:p>
      </dgm:t>
    </dgm:pt>
    <dgm:pt modelId="{EFC85E5B-087B-4AED-8F0E-1CC557A7DCEF}" type="pres">
      <dgm:prSet presAssocID="{69BF2E9D-0464-472F-908E-D25FCB7657EC}" presName="conn2-1" presStyleLbl="parChTrans1D3" presStyleIdx="0" presStyleCnt="3"/>
      <dgm:spPr/>
      <dgm:t>
        <a:bodyPr/>
        <a:lstStyle/>
        <a:p>
          <a:endParaRPr lang="en-US"/>
        </a:p>
      </dgm:t>
    </dgm:pt>
    <dgm:pt modelId="{5A002561-6996-485E-B499-EE41B4FE6449}" type="pres">
      <dgm:prSet presAssocID="{69BF2E9D-0464-472F-908E-D25FCB7657EC}" presName="connTx" presStyleLbl="parChTrans1D3" presStyleIdx="0" presStyleCnt="3"/>
      <dgm:spPr/>
      <dgm:t>
        <a:bodyPr/>
        <a:lstStyle/>
        <a:p>
          <a:endParaRPr lang="en-US"/>
        </a:p>
      </dgm:t>
    </dgm:pt>
    <dgm:pt modelId="{7A44E9F6-C32B-4A1D-9F20-318590EE5779}" type="pres">
      <dgm:prSet presAssocID="{AC43CC6B-E283-4E90-A5F9-6F94DA67965D}" presName="root2" presStyleCnt="0"/>
      <dgm:spPr/>
      <dgm:t>
        <a:bodyPr/>
        <a:lstStyle/>
        <a:p>
          <a:endParaRPr lang="zh-CN" altLang="en-US"/>
        </a:p>
      </dgm:t>
    </dgm:pt>
    <dgm:pt modelId="{86814D1A-7AC1-426A-B7A5-E7852CBF286B}" type="pres">
      <dgm:prSet presAssocID="{AC43CC6B-E283-4E90-A5F9-6F94DA67965D}" presName="LevelTwoTextNode" presStyleLbl="node3" presStyleIdx="0" presStyleCnt="3">
        <dgm:presLayoutVars>
          <dgm:chPref val="3"/>
        </dgm:presLayoutVars>
      </dgm:prSet>
      <dgm:spPr/>
      <dgm:t>
        <a:bodyPr/>
        <a:lstStyle/>
        <a:p>
          <a:endParaRPr lang="en-US"/>
        </a:p>
      </dgm:t>
    </dgm:pt>
    <dgm:pt modelId="{C0473F4E-8EA5-4C31-8F9F-CFB4362F5B57}" type="pres">
      <dgm:prSet presAssocID="{AC43CC6B-E283-4E90-A5F9-6F94DA67965D}" presName="level3hierChild" presStyleCnt="0"/>
      <dgm:spPr/>
      <dgm:t>
        <a:bodyPr/>
        <a:lstStyle/>
        <a:p>
          <a:endParaRPr lang="zh-CN" altLang="en-US"/>
        </a:p>
      </dgm:t>
    </dgm:pt>
    <dgm:pt modelId="{DFC5BE44-BF14-45C2-B14D-BFE97C9A6CD8}" type="pres">
      <dgm:prSet presAssocID="{18909A84-80AD-458F-A585-1AE574482079}" presName="conn2-1" presStyleLbl="parChTrans1D3" presStyleIdx="1" presStyleCnt="3"/>
      <dgm:spPr/>
      <dgm:t>
        <a:bodyPr/>
        <a:lstStyle/>
        <a:p>
          <a:endParaRPr lang="en-US"/>
        </a:p>
      </dgm:t>
    </dgm:pt>
    <dgm:pt modelId="{4279DBB9-4C54-4C4A-93E6-CDA2FE950889}" type="pres">
      <dgm:prSet presAssocID="{18909A84-80AD-458F-A585-1AE574482079}" presName="connTx" presStyleLbl="parChTrans1D3" presStyleIdx="1" presStyleCnt="3"/>
      <dgm:spPr/>
      <dgm:t>
        <a:bodyPr/>
        <a:lstStyle/>
        <a:p>
          <a:endParaRPr lang="en-US"/>
        </a:p>
      </dgm:t>
    </dgm:pt>
    <dgm:pt modelId="{FD47DDD3-6218-44D5-A013-9B987C269F87}" type="pres">
      <dgm:prSet presAssocID="{25076A39-632D-4E15-A002-59AD9C1E17A3}" presName="root2" presStyleCnt="0"/>
      <dgm:spPr/>
      <dgm:t>
        <a:bodyPr/>
        <a:lstStyle/>
        <a:p>
          <a:endParaRPr lang="zh-CN" altLang="en-US"/>
        </a:p>
      </dgm:t>
    </dgm:pt>
    <dgm:pt modelId="{8D2999CE-AD00-4D05-9A0B-372A1699ED17}" type="pres">
      <dgm:prSet presAssocID="{25076A39-632D-4E15-A002-59AD9C1E17A3}" presName="LevelTwoTextNode" presStyleLbl="node3" presStyleIdx="1" presStyleCnt="3">
        <dgm:presLayoutVars>
          <dgm:chPref val="3"/>
        </dgm:presLayoutVars>
      </dgm:prSet>
      <dgm:spPr/>
      <dgm:t>
        <a:bodyPr/>
        <a:lstStyle/>
        <a:p>
          <a:endParaRPr lang="en-US"/>
        </a:p>
      </dgm:t>
    </dgm:pt>
    <dgm:pt modelId="{7644501B-614D-4BD9-B9B8-1D4459B948CF}" type="pres">
      <dgm:prSet presAssocID="{25076A39-632D-4E15-A002-59AD9C1E17A3}" presName="level3hierChild" presStyleCnt="0"/>
      <dgm:spPr/>
      <dgm:t>
        <a:bodyPr/>
        <a:lstStyle/>
        <a:p>
          <a:endParaRPr lang="zh-CN" altLang="en-US"/>
        </a:p>
      </dgm:t>
    </dgm:pt>
    <dgm:pt modelId="{AC9A07C8-6815-49F4-9BE2-CA6962E5AF60}" type="pres">
      <dgm:prSet presAssocID="{C3E5B512-F112-475E-BCD1-E255C4F8DD17}" presName="conn2-1" presStyleLbl="parChTrans1D3" presStyleIdx="2" presStyleCnt="3"/>
      <dgm:spPr/>
      <dgm:t>
        <a:bodyPr/>
        <a:lstStyle/>
        <a:p>
          <a:endParaRPr lang="en-US"/>
        </a:p>
      </dgm:t>
    </dgm:pt>
    <dgm:pt modelId="{5C2AD253-A1AF-4CC0-B916-4080CCAE5689}" type="pres">
      <dgm:prSet presAssocID="{C3E5B512-F112-475E-BCD1-E255C4F8DD17}" presName="connTx" presStyleLbl="parChTrans1D3" presStyleIdx="2" presStyleCnt="3"/>
      <dgm:spPr/>
      <dgm:t>
        <a:bodyPr/>
        <a:lstStyle/>
        <a:p>
          <a:endParaRPr lang="en-US"/>
        </a:p>
      </dgm:t>
    </dgm:pt>
    <dgm:pt modelId="{77970E53-1CBC-447D-84AB-377B48BA063F}" type="pres">
      <dgm:prSet presAssocID="{5613B6B4-6AFF-42A1-A1F2-769D98D57199}" presName="root2" presStyleCnt="0"/>
      <dgm:spPr/>
      <dgm:t>
        <a:bodyPr/>
        <a:lstStyle/>
        <a:p>
          <a:endParaRPr lang="zh-CN" altLang="en-US"/>
        </a:p>
      </dgm:t>
    </dgm:pt>
    <dgm:pt modelId="{A0A4596C-0C9E-4925-B628-B350C430F2D7}" type="pres">
      <dgm:prSet presAssocID="{5613B6B4-6AFF-42A1-A1F2-769D98D57199}" presName="LevelTwoTextNode" presStyleLbl="node3" presStyleIdx="2" presStyleCnt="3">
        <dgm:presLayoutVars>
          <dgm:chPref val="3"/>
        </dgm:presLayoutVars>
      </dgm:prSet>
      <dgm:spPr/>
      <dgm:t>
        <a:bodyPr/>
        <a:lstStyle/>
        <a:p>
          <a:endParaRPr lang="en-US"/>
        </a:p>
      </dgm:t>
    </dgm:pt>
    <dgm:pt modelId="{833C29ED-B2E0-4EDE-ABB6-057132763821}" type="pres">
      <dgm:prSet presAssocID="{5613B6B4-6AFF-42A1-A1F2-769D98D57199}" presName="level3hierChild" presStyleCnt="0"/>
      <dgm:spPr/>
      <dgm:t>
        <a:bodyPr/>
        <a:lstStyle/>
        <a:p>
          <a:endParaRPr lang="zh-CN" altLang="en-US"/>
        </a:p>
      </dgm:t>
    </dgm:pt>
    <dgm:pt modelId="{516ECA9E-9C8B-4B9E-9762-BAF51E87B4C9}" type="pres">
      <dgm:prSet presAssocID="{ECE52B6F-5BE9-4A65-94FA-DDE205240B3A}" presName="conn2-1" presStyleLbl="parChTrans1D2" presStyleIdx="1" presStyleCnt="4"/>
      <dgm:spPr/>
      <dgm:t>
        <a:bodyPr/>
        <a:lstStyle/>
        <a:p>
          <a:endParaRPr lang="en-US"/>
        </a:p>
      </dgm:t>
    </dgm:pt>
    <dgm:pt modelId="{7BBAF4CC-1F7E-4496-A889-20A2D69A5132}" type="pres">
      <dgm:prSet presAssocID="{ECE52B6F-5BE9-4A65-94FA-DDE205240B3A}" presName="connTx" presStyleLbl="parChTrans1D2" presStyleIdx="1" presStyleCnt="4"/>
      <dgm:spPr/>
      <dgm:t>
        <a:bodyPr/>
        <a:lstStyle/>
        <a:p>
          <a:endParaRPr lang="en-US"/>
        </a:p>
      </dgm:t>
    </dgm:pt>
    <dgm:pt modelId="{1BBA9FA9-4B3D-4F68-B778-79890A15ECAD}" type="pres">
      <dgm:prSet presAssocID="{4770FF2C-0C86-47EC-A616-CF8796AA83A1}" presName="root2" presStyleCnt="0"/>
      <dgm:spPr/>
      <dgm:t>
        <a:bodyPr/>
        <a:lstStyle/>
        <a:p>
          <a:endParaRPr lang="zh-CN" altLang="en-US"/>
        </a:p>
      </dgm:t>
    </dgm:pt>
    <dgm:pt modelId="{D00EFCA9-6245-459D-A535-ECDD84FA3688}" type="pres">
      <dgm:prSet presAssocID="{4770FF2C-0C86-47EC-A616-CF8796AA83A1}" presName="LevelTwoTextNode" presStyleLbl="node2" presStyleIdx="1" presStyleCnt="4">
        <dgm:presLayoutVars>
          <dgm:chPref val="3"/>
        </dgm:presLayoutVars>
      </dgm:prSet>
      <dgm:spPr/>
      <dgm:t>
        <a:bodyPr/>
        <a:lstStyle/>
        <a:p>
          <a:endParaRPr lang="en-US"/>
        </a:p>
      </dgm:t>
    </dgm:pt>
    <dgm:pt modelId="{6374BE7B-7FF8-4607-93B8-9CD8CB361553}" type="pres">
      <dgm:prSet presAssocID="{4770FF2C-0C86-47EC-A616-CF8796AA83A1}" presName="level3hierChild" presStyleCnt="0"/>
      <dgm:spPr/>
      <dgm:t>
        <a:bodyPr/>
        <a:lstStyle/>
        <a:p>
          <a:endParaRPr lang="zh-CN" altLang="en-US"/>
        </a:p>
      </dgm:t>
    </dgm:pt>
    <dgm:pt modelId="{38B7E7CB-B8F6-457E-804A-47F5511E1E20}" type="pres">
      <dgm:prSet presAssocID="{7191AACC-635E-4D58-94BC-DADFCB3D7EA4}" presName="conn2-1" presStyleLbl="parChTrans1D2" presStyleIdx="2" presStyleCnt="4"/>
      <dgm:spPr/>
      <dgm:t>
        <a:bodyPr/>
        <a:lstStyle/>
        <a:p>
          <a:endParaRPr lang="en-US"/>
        </a:p>
      </dgm:t>
    </dgm:pt>
    <dgm:pt modelId="{889BB9EE-B6AB-45DD-8106-9B961591C53F}" type="pres">
      <dgm:prSet presAssocID="{7191AACC-635E-4D58-94BC-DADFCB3D7EA4}" presName="connTx" presStyleLbl="parChTrans1D2" presStyleIdx="2" presStyleCnt="4"/>
      <dgm:spPr/>
      <dgm:t>
        <a:bodyPr/>
        <a:lstStyle/>
        <a:p>
          <a:endParaRPr lang="en-US"/>
        </a:p>
      </dgm:t>
    </dgm:pt>
    <dgm:pt modelId="{1280798C-E05E-4E01-876F-DC64C9350673}" type="pres">
      <dgm:prSet presAssocID="{5C9EAB8E-577A-4851-98FA-EF73D6D86C9B}" presName="root2" presStyleCnt="0"/>
      <dgm:spPr/>
      <dgm:t>
        <a:bodyPr/>
        <a:lstStyle/>
        <a:p>
          <a:endParaRPr lang="zh-CN" altLang="en-US"/>
        </a:p>
      </dgm:t>
    </dgm:pt>
    <dgm:pt modelId="{847CD4A2-72D3-4B87-A433-E41584A93F56}" type="pres">
      <dgm:prSet presAssocID="{5C9EAB8E-577A-4851-98FA-EF73D6D86C9B}" presName="LevelTwoTextNode" presStyleLbl="node2" presStyleIdx="2" presStyleCnt="4">
        <dgm:presLayoutVars>
          <dgm:chPref val="3"/>
        </dgm:presLayoutVars>
      </dgm:prSet>
      <dgm:spPr/>
      <dgm:t>
        <a:bodyPr/>
        <a:lstStyle/>
        <a:p>
          <a:endParaRPr lang="zh-CN" altLang="en-US"/>
        </a:p>
      </dgm:t>
    </dgm:pt>
    <dgm:pt modelId="{C6CD4C56-7C15-410E-A7D2-F1E01720E833}" type="pres">
      <dgm:prSet presAssocID="{5C9EAB8E-577A-4851-98FA-EF73D6D86C9B}" presName="level3hierChild" presStyleCnt="0"/>
      <dgm:spPr/>
      <dgm:t>
        <a:bodyPr/>
        <a:lstStyle/>
        <a:p>
          <a:endParaRPr lang="zh-CN" altLang="en-US"/>
        </a:p>
      </dgm:t>
    </dgm:pt>
    <dgm:pt modelId="{F0A52A0A-547C-4F3A-91C2-9A29741FE591}" type="pres">
      <dgm:prSet presAssocID="{267C0467-6C7B-48F6-95E3-C1ED61BE5C4D}" presName="conn2-1" presStyleLbl="parChTrans1D2" presStyleIdx="3" presStyleCnt="4"/>
      <dgm:spPr/>
      <dgm:t>
        <a:bodyPr/>
        <a:lstStyle/>
        <a:p>
          <a:endParaRPr lang="en-US"/>
        </a:p>
      </dgm:t>
    </dgm:pt>
    <dgm:pt modelId="{A3C8609C-2FEB-4FE6-881C-D80B5EC77150}" type="pres">
      <dgm:prSet presAssocID="{267C0467-6C7B-48F6-95E3-C1ED61BE5C4D}" presName="connTx" presStyleLbl="parChTrans1D2" presStyleIdx="3" presStyleCnt="4"/>
      <dgm:spPr/>
      <dgm:t>
        <a:bodyPr/>
        <a:lstStyle/>
        <a:p>
          <a:endParaRPr lang="en-US"/>
        </a:p>
      </dgm:t>
    </dgm:pt>
    <dgm:pt modelId="{41C09FF3-5D78-4691-8396-4A209058C598}" type="pres">
      <dgm:prSet presAssocID="{E9EAE929-E405-4059-B9FD-0DAECE4FD780}" presName="root2" presStyleCnt="0"/>
      <dgm:spPr/>
      <dgm:t>
        <a:bodyPr/>
        <a:lstStyle/>
        <a:p>
          <a:endParaRPr lang="zh-CN" altLang="en-US"/>
        </a:p>
      </dgm:t>
    </dgm:pt>
    <dgm:pt modelId="{59F3E997-4587-47C3-A935-DE9044DCD5D2}" type="pres">
      <dgm:prSet presAssocID="{E9EAE929-E405-4059-B9FD-0DAECE4FD780}" presName="LevelTwoTextNode" presStyleLbl="node2" presStyleIdx="3" presStyleCnt="4">
        <dgm:presLayoutVars>
          <dgm:chPref val="3"/>
        </dgm:presLayoutVars>
      </dgm:prSet>
      <dgm:spPr/>
      <dgm:t>
        <a:bodyPr/>
        <a:lstStyle/>
        <a:p>
          <a:endParaRPr lang="zh-CN" altLang="en-US"/>
        </a:p>
      </dgm:t>
    </dgm:pt>
    <dgm:pt modelId="{88F2C152-1A2E-4CC1-9D10-6D219132C384}" type="pres">
      <dgm:prSet presAssocID="{E9EAE929-E405-4059-B9FD-0DAECE4FD780}" presName="level3hierChild" presStyleCnt="0"/>
      <dgm:spPr/>
      <dgm:t>
        <a:bodyPr/>
        <a:lstStyle/>
        <a:p>
          <a:endParaRPr lang="zh-CN" altLang="en-US"/>
        </a:p>
      </dgm:t>
    </dgm:pt>
  </dgm:ptLst>
  <dgm:cxnLst>
    <dgm:cxn modelId="{FE70E080-C874-6C44-AAE4-BC78BE6AB33D}" type="presOf" srcId="{E57808DA-F267-426A-A5ED-FBAB9EEA6A98}" destId="{E0543588-1CEF-4CFC-BEC9-E23C90A6C598}" srcOrd="0" destOrd="0" presId="urn:microsoft.com/office/officeart/2005/8/layout/hierarchy2"/>
    <dgm:cxn modelId="{E7EFD660-3CF7-3D40-9BA9-73AE445353DC}" type="presOf" srcId="{C3E5B512-F112-475E-BCD1-E255C4F8DD17}" destId="{5C2AD253-A1AF-4CC0-B916-4080CCAE5689}" srcOrd="1" destOrd="0" presId="urn:microsoft.com/office/officeart/2005/8/layout/hierarchy2"/>
    <dgm:cxn modelId="{6C962BCE-E77A-6444-B2C4-9C2E9278ABF4}" type="presOf" srcId="{4F17F479-D534-4CB2-99F3-E5F58662D6AF}" destId="{4CC0DF16-A433-4A96-AE20-3DB028D1241F}" srcOrd="0" destOrd="0" presId="urn:microsoft.com/office/officeart/2005/8/layout/hierarchy2"/>
    <dgm:cxn modelId="{6B6500DA-06E4-5540-A9E7-65A592145884}" type="presOf" srcId="{18909A84-80AD-458F-A585-1AE574482079}" destId="{4279DBB9-4C54-4C4A-93E6-CDA2FE950889}" srcOrd="1" destOrd="0" presId="urn:microsoft.com/office/officeart/2005/8/layout/hierarchy2"/>
    <dgm:cxn modelId="{35005E2E-76F8-794E-A380-9AA54FE9BA36}" type="presOf" srcId="{7191AACC-635E-4D58-94BC-DADFCB3D7EA4}" destId="{38B7E7CB-B8F6-457E-804A-47F5511E1E20}" srcOrd="0" destOrd="0" presId="urn:microsoft.com/office/officeart/2005/8/layout/hierarchy2"/>
    <dgm:cxn modelId="{DA494423-5EE7-48D6-A1DF-E69A30D04EC6}" srcId="{E57808DA-F267-426A-A5ED-FBAB9EEA6A98}" destId="{11AA6CAB-84B6-4901-920E-9C9A0AF24675}" srcOrd="0" destOrd="0" parTransId="{E03393D8-5D55-40DD-8F30-AF536642A419}" sibTransId="{47C8DBF3-7A60-460C-8B04-5C6BDEBBF080}"/>
    <dgm:cxn modelId="{4090B192-C0DC-43D9-A3D5-CF75F47FE30D}" srcId="{11AA6CAB-84B6-4901-920E-9C9A0AF24675}" destId="{5C9EAB8E-577A-4851-98FA-EF73D6D86C9B}" srcOrd="2" destOrd="0" parTransId="{7191AACC-635E-4D58-94BC-DADFCB3D7EA4}" sibTransId="{948AA505-4AD8-4B59-B01D-82141153D5CA}"/>
    <dgm:cxn modelId="{BD17708B-D877-DC45-A7E0-3873001B97FA}" type="presOf" srcId="{25076A39-632D-4E15-A002-59AD9C1E17A3}" destId="{8D2999CE-AD00-4D05-9A0B-372A1699ED17}" srcOrd="0" destOrd="0" presId="urn:microsoft.com/office/officeart/2005/8/layout/hierarchy2"/>
    <dgm:cxn modelId="{3EA6133B-362C-4BF9-A047-E2FD29D014C4}" srcId="{11AA6CAB-84B6-4901-920E-9C9A0AF24675}" destId="{E9EAE929-E405-4059-B9FD-0DAECE4FD780}" srcOrd="3" destOrd="0" parTransId="{267C0467-6C7B-48F6-95E3-C1ED61BE5C4D}" sibTransId="{AE8FB181-0E28-4755-BCA6-A2C941D884D3}"/>
    <dgm:cxn modelId="{34A1AF5C-01BF-9747-86EC-D2510C428324}" type="presOf" srcId="{18909A84-80AD-458F-A585-1AE574482079}" destId="{DFC5BE44-BF14-45C2-B14D-BFE97C9A6CD8}" srcOrd="0" destOrd="0" presId="urn:microsoft.com/office/officeart/2005/8/layout/hierarchy2"/>
    <dgm:cxn modelId="{A9F104DA-9655-C34F-96C8-93FB67752057}" type="presOf" srcId="{11AA6CAB-84B6-4901-920E-9C9A0AF24675}" destId="{B6719088-4D92-46A8-80E4-B67F18BC636E}" srcOrd="0" destOrd="0" presId="urn:microsoft.com/office/officeart/2005/8/layout/hierarchy2"/>
    <dgm:cxn modelId="{773E1C15-B708-494E-859D-16C6E1F0FCC7}" type="presOf" srcId="{CD7EEAE4-9B06-48CC-99CF-75DC849B632D}" destId="{86DE1779-5B82-40D2-9FED-28A5E680CC3D}" srcOrd="0" destOrd="0" presId="urn:microsoft.com/office/officeart/2005/8/layout/hierarchy2"/>
    <dgm:cxn modelId="{9AD78B63-8EA1-DA44-9CA9-2B1B9DF6B34F}" type="presOf" srcId="{5C9EAB8E-577A-4851-98FA-EF73D6D86C9B}" destId="{847CD4A2-72D3-4B87-A433-E41584A93F56}" srcOrd="0" destOrd="0" presId="urn:microsoft.com/office/officeart/2005/8/layout/hierarchy2"/>
    <dgm:cxn modelId="{0931607A-A917-DF4D-AEF7-6677652ABEAB}" type="presOf" srcId="{4770FF2C-0C86-47EC-A616-CF8796AA83A1}" destId="{D00EFCA9-6245-459D-A535-ECDD84FA3688}" srcOrd="0" destOrd="0" presId="urn:microsoft.com/office/officeart/2005/8/layout/hierarchy2"/>
    <dgm:cxn modelId="{CA675E94-CFFA-8A41-A9EA-619D994BD2B9}" type="presOf" srcId="{5613B6B4-6AFF-42A1-A1F2-769D98D57199}" destId="{A0A4596C-0C9E-4925-B628-B350C430F2D7}" srcOrd="0" destOrd="0" presId="urn:microsoft.com/office/officeart/2005/8/layout/hierarchy2"/>
    <dgm:cxn modelId="{6CC28F49-A435-794B-BDF6-DFCDAB703A7F}" type="presOf" srcId="{E9EAE929-E405-4059-B9FD-0DAECE4FD780}" destId="{59F3E997-4587-47C3-A935-DE9044DCD5D2}" srcOrd="0" destOrd="0" presId="urn:microsoft.com/office/officeart/2005/8/layout/hierarchy2"/>
    <dgm:cxn modelId="{EAD4646E-4E4C-5249-8862-D9500ED676DF}" type="presOf" srcId="{4F17F479-D534-4CB2-99F3-E5F58662D6AF}" destId="{733EE733-8574-4137-A665-708A0EEA84DF}" srcOrd="1" destOrd="0" presId="urn:microsoft.com/office/officeart/2005/8/layout/hierarchy2"/>
    <dgm:cxn modelId="{451415ED-96E0-544F-9105-5423F0BD2EDE}" type="presOf" srcId="{267C0467-6C7B-48F6-95E3-C1ED61BE5C4D}" destId="{A3C8609C-2FEB-4FE6-881C-D80B5EC77150}" srcOrd="1" destOrd="0" presId="urn:microsoft.com/office/officeart/2005/8/layout/hierarchy2"/>
    <dgm:cxn modelId="{3A5AAC9D-4883-ED48-9ED8-1DE8E039098E}" type="presOf" srcId="{AC43CC6B-E283-4E90-A5F9-6F94DA67965D}" destId="{86814D1A-7AC1-426A-B7A5-E7852CBF286B}" srcOrd="0" destOrd="0" presId="urn:microsoft.com/office/officeart/2005/8/layout/hierarchy2"/>
    <dgm:cxn modelId="{0B85B6DD-C028-4607-98C6-C33C7524FEE1}" srcId="{CD7EEAE4-9B06-48CC-99CF-75DC849B632D}" destId="{AC43CC6B-E283-4E90-A5F9-6F94DA67965D}" srcOrd="0" destOrd="0" parTransId="{69BF2E9D-0464-472F-908E-D25FCB7657EC}" sibTransId="{804D9B8B-BF88-4338-A1D1-CE5815F3BCF5}"/>
    <dgm:cxn modelId="{ABA0F31B-83A9-C645-8786-257CFDDB5EC9}" type="presOf" srcId="{69BF2E9D-0464-472F-908E-D25FCB7657EC}" destId="{5A002561-6996-485E-B499-EE41B4FE6449}" srcOrd="1" destOrd="0" presId="urn:microsoft.com/office/officeart/2005/8/layout/hierarchy2"/>
    <dgm:cxn modelId="{760BBCE2-8D83-4F75-9880-A02AA204CB33}" srcId="{CD7EEAE4-9B06-48CC-99CF-75DC849B632D}" destId="{25076A39-632D-4E15-A002-59AD9C1E17A3}" srcOrd="1" destOrd="0" parTransId="{18909A84-80AD-458F-A585-1AE574482079}" sibTransId="{CB35B117-D27F-4D54-975A-81A90A9E0053}"/>
    <dgm:cxn modelId="{8E7B4250-0E65-2142-AA5B-3DDEC9E640C8}" type="presOf" srcId="{ECE52B6F-5BE9-4A65-94FA-DDE205240B3A}" destId="{7BBAF4CC-1F7E-4496-A889-20A2D69A5132}" srcOrd="1" destOrd="0" presId="urn:microsoft.com/office/officeart/2005/8/layout/hierarchy2"/>
    <dgm:cxn modelId="{3C70A139-6EB7-44ED-911A-73F1261277FA}" srcId="{CD7EEAE4-9B06-48CC-99CF-75DC849B632D}" destId="{5613B6B4-6AFF-42A1-A1F2-769D98D57199}" srcOrd="2" destOrd="0" parTransId="{C3E5B512-F112-475E-BCD1-E255C4F8DD17}" sibTransId="{6F16EDFE-40B0-4C1D-AF83-59DC0DDA02A0}"/>
    <dgm:cxn modelId="{4400DA24-439C-7F42-969B-2CDBD251A72D}" type="presOf" srcId="{C3E5B512-F112-475E-BCD1-E255C4F8DD17}" destId="{AC9A07C8-6815-49F4-9BE2-CA6962E5AF60}" srcOrd="0" destOrd="0" presId="urn:microsoft.com/office/officeart/2005/8/layout/hierarchy2"/>
    <dgm:cxn modelId="{6C0D36D2-21F8-D843-A112-D6CE04F8B071}" type="presOf" srcId="{69BF2E9D-0464-472F-908E-D25FCB7657EC}" destId="{EFC85E5B-087B-4AED-8F0E-1CC557A7DCEF}" srcOrd="0" destOrd="0" presId="urn:microsoft.com/office/officeart/2005/8/layout/hierarchy2"/>
    <dgm:cxn modelId="{7E5C0884-03A5-B245-8736-A6782D9A98DE}" type="presOf" srcId="{267C0467-6C7B-48F6-95E3-C1ED61BE5C4D}" destId="{F0A52A0A-547C-4F3A-91C2-9A29741FE591}" srcOrd="0" destOrd="0" presId="urn:microsoft.com/office/officeart/2005/8/layout/hierarchy2"/>
    <dgm:cxn modelId="{204F458C-99D2-4781-BDF4-79D76B37A792}" srcId="{11AA6CAB-84B6-4901-920E-9C9A0AF24675}" destId="{4770FF2C-0C86-47EC-A616-CF8796AA83A1}" srcOrd="1" destOrd="0" parTransId="{ECE52B6F-5BE9-4A65-94FA-DDE205240B3A}" sibTransId="{C72587F3-E8F2-45F1-BDAC-1D02000BA4D9}"/>
    <dgm:cxn modelId="{AC9F7931-1F0F-4138-A0B3-51A3FF692497}" srcId="{11AA6CAB-84B6-4901-920E-9C9A0AF24675}" destId="{CD7EEAE4-9B06-48CC-99CF-75DC849B632D}" srcOrd="0" destOrd="0" parTransId="{4F17F479-D534-4CB2-99F3-E5F58662D6AF}" sibTransId="{75B8D17A-DBCE-40DA-A521-26D3812EEBF7}"/>
    <dgm:cxn modelId="{64478578-1B17-5E49-BF1C-5BE094362E88}" type="presOf" srcId="{ECE52B6F-5BE9-4A65-94FA-DDE205240B3A}" destId="{516ECA9E-9C8B-4B9E-9762-BAF51E87B4C9}" srcOrd="0" destOrd="0" presId="urn:microsoft.com/office/officeart/2005/8/layout/hierarchy2"/>
    <dgm:cxn modelId="{1153A921-64A1-D24F-94EB-EE7F05EBF8AA}" type="presOf" srcId="{7191AACC-635E-4D58-94BC-DADFCB3D7EA4}" destId="{889BB9EE-B6AB-45DD-8106-9B961591C53F}" srcOrd="1" destOrd="0" presId="urn:microsoft.com/office/officeart/2005/8/layout/hierarchy2"/>
    <dgm:cxn modelId="{58D7B05D-5013-2843-B74B-8C7D4F224D3A}" type="presParOf" srcId="{E0543588-1CEF-4CFC-BEC9-E23C90A6C598}" destId="{3D22FF8B-3F3E-461E-88FB-F50D9855AE4F}" srcOrd="0" destOrd="0" presId="urn:microsoft.com/office/officeart/2005/8/layout/hierarchy2"/>
    <dgm:cxn modelId="{775876E0-8F77-1E43-BDBC-7BC550C70775}" type="presParOf" srcId="{3D22FF8B-3F3E-461E-88FB-F50D9855AE4F}" destId="{B6719088-4D92-46A8-80E4-B67F18BC636E}" srcOrd="0" destOrd="0" presId="urn:microsoft.com/office/officeart/2005/8/layout/hierarchy2"/>
    <dgm:cxn modelId="{FC2FC2D4-94F2-3541-AF52-5E92D246B577}" type="presParOf" srcId="{3D22FF8B-3F3E-461E-88FB-F50D9855AE4F}" destId="{93DD3A9B-13EC-4024-B009-4F5C662D5745}" srcOrd="1" destOrd="0" presId="urn:microsoft.com/office/officeart/2005/8/layout/hierarchy2"/>
    <dgm:cxn modelId="{266FDABE-F965-BE48-9947-838857C911CB}" type="presParOf" srcId="{93DD3A9B-13EC-4024-B009-4F5C662D5745}" destId="{4CC0DF16-A433-4A96-AE20-3DB028D1241F}" srcOrd="0" destOrd="0" presId="urn:microsoft.com/office/officeart/2005/8/layout/hierarchy2"/>
    <dgm:cxn modelId="{DA82B6DA-42FE-7644-8FFA-FD167589DE8E}" type="presParOf" srcId="{4CC0DF16-A433-4A96-AE20-3DB028D1241F}" destId="{733EE733-8574-4137-A665-708A0EEA84DF}" srcOrd="0" destOrd="0" presId="urn:microsoft.com/office/officeart/2005/8/layout/hierarchy2"/>
    <dgm:cxn modelId="{E8F19D74-AF39-174E-84BB-DC1739104241}" type="presParOf" srcId="{93DD3A9B-13EC-4024-B009-4F5C662D5745}" destId="{BF028348-68A5-4AA6-A0DF-A6C87503A313}" srcOrd="1" destOrd="0" presId="urn:microsoft.com/office/officeart/2005/8/layout/hierarchy2"/>
    <dgm:cxn modelId="{5CE4E6E1-2732-044E-8A0A-A2715C3370BE}" type="presParOf" srcId="{BF028348-68A5-4AA6-A0DF-A6C87503A313}" destId="{86DE1779-5B82-40D2-9FED-28A5E680CC3D}" srcOrd="0" destOrd="0" presId="urn:microsoft.com/office/officeart/2005/8/layout/hierarchy2"/>
    <dgm:cxn modelId="{6D3EC5AD-2366-F642-B015-5C610CB88686}" type="presParOf" srcId="{BF028348-68A5-4AA6-A0DF-A6C87503A313}" destId="{7D425731-A96C-4D8E-9469-21D4159B7803}" srcOrd="1" destOrd="0" presId="urn:microsoft.com/office/officeart/2005/8/layout/hierarchy2"/>
    <dgm:cxn modelId="{1B5E7A25-85C1-0747-B3BD-09446BB62B70}" type="presParOf" srcId="{7D425731-A96C-4D8E-9469-21D4159B7803}" destId="{EFC85E5B-087B-4AED-8F0E-1CC557A7DCEF}" srcOrd="0" destOrd="0" presId="urn:microsoft.com/office/officeart/2005/8/layout/hierarchy2"/>
    <dgm:cxn modelId="{8ED011C7-EC91-C84F-A02D-5B926AAE2A75}" type="presParOf" srcId="{EFC85E5B-087B-4AED-8F0E-1CC557A7DCEF}" destId="{5A002561-6996-485E-B499-EE41B4FE6449}" srcOrd="0" destOrd="0" presId="urn:microsoft.com/office/officeart/2005/8/layout/hierarchy2"/>
    <dgm:cxn modelId="{87C15D00-7390-4648-91E4-E8CF0655F8BF}" type="presParOf" srcId="{7D425731-A96C-4D8E-9469-21D4159B7803}" destId="{7A44E9F6-C32B-4A1D-9F20-318590EE5779}" srcOrd="1" destOrd="0" presId="urn:microsoft.com/office/officeart/2005/8/layout/hierarchy2"/>
    <dgm:cxn modelId="{60A81EC6-333D-AE46-BF90-F58F429C96F9}" type="presParOf" srcId="{7A44E9F6-C32B-4A1D-9F20-318590EE5779}" destId="{86814D1A-7AC1-426A-B7A5-E7852CBF286B}" srcOrd="0" destOrd="0" presId="urn:microsoft.com/office/officeart/2005/8/layout/hierarchy2"/>
    <dgm:cxn modelId="{8046CF0E-9E3D-0843-8894-372F4C0AF79A}" type="presParOf" srcId="{7A44E9F6-C32B-4A1D-9F20-318590EE5779}" destId="{C0473F4E-8EA5-4C31-8F9F-CFB4362F5B57}" srcOrd="1" destOrd="0" presId="urn:microsoft.com/office/officeart/2005/8/layout/hierarchy2"/>
    <dgm:cxn modelId="{79D79431-9A1D-414E-9494-C3A6296C1824}" type="presParOf" srcId="{7D425731-A96C-4D8E-9469-21D4159B7803}" destId="{DFC5BE44-BF14-45C2-B14D-BFE97C9A6CD8}" srcOrd="2" destOrd="0" presId="urn:microsoft.com/office/officeart/2005/8/layout/hierarchy2"/>
    <dgm:cxn modelId="{33C84D13-1623-3B4E-8218-6591298BEDDE}" type="presParOf" srcId="{DFC5BE44-BF14-45C2-B14D-BFE97C9A6CD8}" destId="{4279DBB9-4C54-4C4A-93E6-CDA2FE950889}" srcOrd="0" destOrd="0" presId="urn:microsoft.com/office/officeart/2005/8/layout/hierarchy2"/>
    <dgm:cxn modelId="{A920E84D-2059-A344-885B-9216A6DCD6B1}" type="presParOf" srcId="{7D425731-A96C-4D8E-9469-21D4159B7803}" destId="{FD47DDD3-6218-44D5-A013-9B987C269F87}" srcOrd="3" destOrd="0" presId="urn:microsoft.com/office/officeart/2005/8/layout/hierarchy2"/>
    <dgm:cxn modelId="{047C62BD-5C91-C442-B689-5DA855330BD9}" type="presParOf" srcId="{FD47DDD3-6218-44D5-A013-9B987C269F87}" destId="{8D2999CE-AD00-4D05-9A0B-372A1699ED17}" srcOrd="0" destOrd="0" presId="urn:microsoft.com/office/officeart/2005/8/layout/hierarchy2"/>
    <dgm:cxn modelId="{BB532F85-802E-7346-AEF4-F4FE7DCF6AC8}" type="presParOf" srcId="{FD47DDD3-6218-44D5-A013-9B987C269F87}" destId="{7644501B-614D-4BD9-B9B8-1D4459B948CF}" srcOrd="1" destOrd="0" presId="urn:microsoft.com/office/officeart/2005/8/layout/hierarchy2"/>
    <dgm:cxn modelId="{30DE6778-E89D-784B-BE12-44EFD3107939}" type="presParOf" srcId="{7D425731-A96C-4D8E-9469-21D4159B7803}" destId="{AC9A07C8-6815-49F4-9BE2-CA6962E5AF60}" srcOrd="4" destOrd="0" presId="urn:microsoft.com/office/officeart/2005/8/layout/hierarchy2"/>
    <dgm:cxn modelId="{F7A21F5D-9F6E-094C-B49A-801623CAB177}" type="presParOf" srcId="{AC9A07C8-6815-49F4-9BE2-CA6962E5AF60}" destId="{5C2AD253-A1AF-4CC0-B916-4080CCAE5689}" srcOrd="0" destOrd="0" presId="urn:microsoft.com/office/officeart/2005/8/layout/hierarchy2"/>
    <dgm:cxn modelId="{F840C077-B996-ED41-B831-C0C3A3165EF6}" type="presParOf" srcId="{7D425731-A96C-4D8E-9469-21D4159B7803}" destId="{77970E53-1CBC-447D-84AB-377B48BA063F}" srcOrd="5" destOrd="0" presId="urn:microsoft.com/office/officeart/2005/8/layout/hierarchy2"/>
    <dgm:cxn modelId="{073A29AA-5386-5643-ADA8-F6EAD71A918B}" type="presParOf" srcId="{77970E53-1CBC-447D-84AB-377B48BA063F}" destId="{A0A4596C-0C9E-4925-B628-B350C430F2D7}" srcOrd="0" destOrd="0" presId="urn:microsoft.com/office/officeart/2005/8/layout/hierarchy2"/>
    <dgm:cxn modelId="{F91F5F99-D338-3243-88BE-A7F256C935BD}" type="presParOf" srcId="{77970E53-1CBC-447D-84AB-377B48BA063F}" destId="{833C29ED-B2E0-4EDE-ABB6-057132763821}" srcOrd="1" destOrd="0" presId="urn:microsoft.com/office/officeart/2005/8/layout/hierarchy2"/>
    <dgm:cxn modelId="{F359CDCC-7FB6-F947-8C36-89C5AF4B4206}" type="presParOf" srcId="{93DD3A9B-13EC-4024-B009-4F5C662D5745}" destId="{516ECA9E-9C8B-4B9E-9762-BAF51E87B4C9}" srcOrd="2" destOrd="0" presId="urn:microsoft.com/office/officeart/2005/8/layout/hierarchy2"/>
    <dgm:cxn modelId="{E3961F4D-BC04-F24A-A310-B06D3F9A830D}" type="presParOf" srcId="{516ECA9E-9C8B-4B9E-9762-BAF51E87B4C9}" destId="{7BBAF4CC-1F7E-4496-A889-20A2D69A5132}" srcOrd="0" destOrd="0" presId="urn:microsoft.com/office/officeart/2005/8/layout/hierarchy2"/>
    <dgm:cxn modelId="{51BAD21F-D184-4840-94F3-7ABB048ED9F3}" type="presParOf" srcId="{93DD3A9B-13EC-4024-B009-4F5C662D5745}" destId="{1BBA9FA9-4B3D-4F68-B778-79890A15ECAD}" srcOrd="3" destOrd="0" presId="urn:microsoft.com/office/officeart/2005/8/layout/hierarchy2"/>
    <dgm:cxn modelId="{96E308A7-ACE1-3941-8546-725775F62502}" type="presParOf" srcId="{1BBA9FA9-4B3D-4F68-B778-79890A15ECAD}" destId="{D00EFCA9-6245-459D-A535-ECDD84FA3688}" srcOrd="0" destOrd="0" presId="urn:microsoft.com/office/officeart/2005/8/layout/hierarchy2"/>
    <dgm:cxn modelId="{4B610931-C973-D547-8B7D-54A160BCF1D5}" type="presParOf" srcId="{1BBA9FA9-4B3D-4F68-B778-79890A15ECAD}" destId="{6374BE7B-7FF8-4607-93B8-9CD8CB361553}" srcOrd="1" destOrd="0" presId="urn:microsoft.com/office/officeart/2005/8/layout/hierarchy2"/>
    <dgm:cxn modelId="{2DDAC2F7-D069-FC43-9491-F8E6A43C4A31}" type="presParOf" srcId="{93DD3A9B-13EC-4024-B009-4F5C662D5745}" destId="{38B7E7CB-B8F6-457E-804A-47F5511E1E20}" srcOrd="4" destOrd="0" presId="urn:microsoft.com/office/officeart/2005/8/layout/hierarchy2"/>
    <dgm:cxn modelId="{1D52E225-5C7D-2147-BD0B-D5635FD73733}" type="presParOf" srcId="{38B7E7CB-B8F6-457E-804A-47F5511E1E20}" destId="{889BB9EE-B6AB-45DD-8106-9B961591C53F}" srcOrd="0" destOrd="0" presId="urn:microsoft.com/office/officeart/2005/8/layout/hierarchy2"/>
    <dgm:cxn modelId="{5D9014E2-B4D6-C44B-A72E-E4D1F01B8607}" type="presParOf" srcId="{93DD3A9B-13EC-4024-B009-4F5C662D5745}" destId="{1280798C-E05E-4E01-876F-DC64C9350673}" srcOrd="5" destOrd="0" presId="urn:microsoft.com/office/officeart/2005/8/layout/hierarchy2"/>
    <dgm:cxn modelId="{6F4C440F-E73A-764D-B9D0-D994138D15A5}" type="presParOf" srcId="{1280798C-E05E-4E01-876F-DC64C9350673}" destId="{847CD4A2-72D3-4B87-A433-E41584A93F56}" srcOrd="0" destOrd="0" presId="urn:microsoft.com/office/officeart/2005/8/layout/hierarchy2"/>
    <dgm:cxn modelId="{574095B2-4C2C-5646-965A-99AA4CF64B13}" type="presParOf" srcId="{1280798C-E05E-4E01-876F-DC64C9350673}" destId="{C6CD4C56-7C15-410E-A7D2-F1E01720E833}" srcOrd="1" destOrd="0" presId="urn:microsoft.com/office/officeart/2005/8/layout/hierarchy2"/>
    <dgm:cxn modelId="{C48818E3-D995-A14B-8718-F5F3AA6FFA05}" type="presParOf" srcId="{93DD3A9B-13EC-4024-B009-4F5C662D5745}" destId="{F0A52A0A-547C-4F3A-91C2-9A29741FE591}" srcOrd="6" destOrd="0" presId="urn:microsoft.com/office/officeart/2005/8/layout/hierarchy2"/>
    <dgm:cxn modelId="{051D271D-51F6-2B4E-A385-1774EEABBA88}" type="presParOf" srcId="{F0A52A0A-547C-4F3A-91C2-9A29741FE591}" destId="{A3C8609C-2FEB-4FE6-881C-D80B5EC77150}" srcOrd="0" destOrd="0" presId="urn:microsoft.com/office/officeart/2005/8/layout/hierarchy2"/>
    <dgm:cxn modelId="{55CFA83A-1F21-F94B-8AB8-3E0C309ED84C}" type="presParOf" srcId="{93DD3A9B-13EC-4024-B009-4F5C662D5745}" destId="{41C09FF3-5D78-4691-8396-4A209058C598}" srcOrd="7" destOrd="0" presId="urn:microsoft.com/office/officeart/2005/8/layout/hierarchy2"/>
    <dgm:cxn modelId="{32E5C9D5-04C7-3D43-A74B-A53F61D69CBA}" type="presParOf" srcId="{41C09FF3-5D78-4691-8396-4A209058C598}" destId="{59F3E997-4587-47C3-A935-DE9044DCD5D2}" srcOrd="0" destOrd="0" presId="urn:microsoft.com/office/officeart/2005/8/layout/hierarchy2"/>
    <dgm:cxn modelId="{C3EEFD14-19C1-BE4A-9552-1FBA381B8E40}" type="presParOf" srcId="{41C09FF3-5D78-4691-8396-4A209058C598}" destId="{88F2C152-1A2E-4CC1-9D10-6D219132C38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6957D7-8559-49D1-8507-AC068E14F476}">
      <dsp:nvSpPr>
        <dsp:cNvPr id="0" name=""/>
        <dsp:cNvSpPr/>
      </dsp:nvSpPr>
      <dsp:spPr>
        <a:xfrm>
          <a:off x="0" y="1024579"/>
          <a:ext cx="7280729" cy="1059964"/>
        </a:xfrm>
        <a:prstGeom prst="rightArrow">
          <a:avLst>
            <a:gd name="adj1" fmla="val 50000"/>
            <a:gd name="adj2" fmla="val 5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254000" bIns="168269" numCol="1" spcCol="1270" anchor="ctr" anchorCtr="0">
          <a:noAutofit/>
        </a:bodyPr>
        <a:lstStyle/>
        <a:p>
          <a:pPr lvl="0" algn="l" defTabSz="622300">
            <a:lnSpc>
              <a:spcPct val="90000"/>
            </a:lnSpc>
            <a:spcBef>
              <a:spcPct val="0"/>
            </a:spcBef>
            <a:spcAft>
              <a:spcPct val="35000"/>
            </a:spcAft>
          </a:pPr>
          <a:r>
            <a:rPr lang="zh-CN" altLang="en-US" sz="1400" kern="1200" dirty="0" smtClean="0">
              <a:solidFill>
                <a:schemeClr val="tx1"/>
              </a:solidFill>
              <a:latin typeface="+mn-ea"/>
              <a:ea typeface="+mn-ea"/>
            </a:rPr>
            <a:t>任务规划、项目管理</a:t>
          </a:r>
          <a:endParaRPr lang="zh-CN" altLang="en-US" sz="1400" kern="1200" dirty="0">
            <a:solidFill>
              <a:schemeClr val="tx1"/>
            </a:solidFill>
            <a:latin typeface="+mn-ea"/>
            <a:ea typeface="+mn-ea"/>
          </a:endParaRPr>
        </a:p>
      </dsp:txBody>
      <dsp:txXfrm>
        <a:off x="0" y="1289570"/>
        <a:ext cx="7015738" cy="529982"/>
      </dsp:txXfrm>
    </dsp:sp>
    <dsp:sp modelId="{04F6400E-E3A4-41BE-97B1-CD0817BBB8E9}">
      <dsp:nvSpPr>
        <dsp:cNvPr id="0" name=""/>
        <dsp:cNvSpPr/>
      </dsp:nvSpPr>
      <dsp:spPr>
        <a:xfrm>
          <a:off x="0" y="1843694"/>
          <a:ext cx="1678208" cy="1960615"/>
        </a:xfrm>
        <a:prstGeom prst="rect">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altLang="zh-CN" sz="1400" kern="1200" dirty="0" err="1" smtClean="0">
              <a:solidFill>
                <a:schemeClr val="tx1"/>
              </a:solidFill>
              <a:latin typeface="+mn-ea"/>
              <a:ea typeface="+mn-ea"/>
            </a:rPr>
            <a:t>Teambition</a:t>
          </a:r>
          <a:endParaRPr lang="zh-CN" altLang="en-US" sz="1400" kern="1200" dirty="0">
            <a:solidFill>
              <a:schemeClr val="tx1"/>
            </a:solidFill>
            <a:latin typeface="+mn-ea"/>
            <a:ea typeface="+mn-ea"/>
          </a:endParaRPr>
        </a:p>
        <a:p>
          <a:pPr lvl="0" algn="l" defTabSz="622300">
            <a:lnSpc>
              <a:spcPct val="90000"/>
            </a:lnSpc>
            <a:spcBef>
              <a:spcPct val="0"/>
            </a:spcBef>
            <a:spcAft>
              <a:spcPct val="35000"/>
            </a:spcAft>
          </a:pPr>
          <a:r>
            <a:rPr lang="en-US" altLang="zh-CN" sz="1400" kern="1200" dirty="0" err="1" smtClean="0">
              <a:solidFill>
                <a:schemeClr val="tx1"/>
              </a:solidFill>
              <a:latin typeface="+mn-ea"/>
              <a:ea typeface="+mn-ea"/>
            </a:rPr>
            <a:t>Smartsheet</a:t>
          </a:r>
          <a:endParaRPr lang="zh-CN" altLang="en-US" sz="1400" kern="1200" dirty="0">
            <a:solidFill>
              <a:schemeClr val="tx1"/>
            </a:solidFill>
            <a:latin typeface="+mn-ea"/>
            <a:ea typeface="+mn-ea"/>
          </a:endParaRPr>
        </a:p>
        <a:p>
          <a:pPr lvl="0" algn="l" defTabSz="622300">
            <a:lnSpc>
              <a:spcPct val="90000"/>
            </a:lnSpc>
            <a:spcBef>
              <a:spcPct val="0"/>
            </a:spcBef>
            <a:spcAft>
              <a:spcPct val="35000"/>
            </a:spcAft>
          </a:pPr>
          <a:r>
            <a:rPr lang="en-US" altLang="zh-CN" sz="1400" kern="1200" dirty="0" smtClean="0">
              <a:solidFill>
                <a:schemeClr val="tx1"/>
              </a:solidFill>
              <a:latin typeface="+mn-ea"/>
              <a:ea typeface="+mn-ea"/>
            </a:rPr>
            <a:t>DPC</a:t>
          </a:r>
          <a:endParaRPr lang="zh-CN" altLang="en-US" sz="1400" kern="1200" dirty="0">
            <a:solidFill>
              <a:schemeClr val="tx1"/>
            </a:solidFill>
            <a:latin typeface="+mn-ea"/>
            <a:ea typeface="+mn-ea"/>
          </a:endParaRPr>
        </a:p>
      </dsp:txBody>
      <dsp:txXfrm>
        <a:off x="0" y="1843694"/>
        <a:ext cx="1678208" cy="1960615"/>
      </dsp:txXfrm>
    </dsp:sp>
    <dsp:sp modelId="{8D0692C8-D4AD-401C-A3A7-2560489E9FBD}">
      <dsp:nvSpPr>
        <dsp:cNvPr id="0" name=""/>
        <dsp:cNvSpPr/>
      </dsp:nvSpPr>
      <dsp:spPr>
        <a:xfrm>
          <a:off x="1678208" y="1377776"/>
          <a:ext cx="5602520" cy="1059964"/>
        </a:xfrm>
        <a:prstGeom prst="rightArrow">
          <a:avLst>
            <a:gd name="adj1" fmla="val 50000"/>
            <a:gd name="adj2" fmla="val 5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254000" bIns="168269" numCol="1" spcCol="1270" anchor="ctr" anchorCtr="0">
          <a:noAutofit/>
        </a:bodyPr>
        <a:lstStyle/>
        <a:p>
          <a:pPr lvl="0" algn="l" defTabSz="622300">
            <a:lnSpc>
              <a:spcPct val="90000"/>
            </a:lnSpc>
            <a:spcBef>
              <a:spcPct val="0"/>
            </a:spcBef>
            <a:spcAft>
              <a:spcPct val="35000"/>
            </a:spcAft>
          </a:pPr>
          <a:r>
            <a:rPr lang="zh-CN" altLang="en-US" sz="1400" kern="1200" dirty="0" smtClean="0">
              <a:solidFill>
                <a:schemeClr val="tx1"/>
              </a:solidFill>
              <a:latin typeface="+mn-ea"/>
              <a:ea typeface="+mn-ea"/>
            </a:rPr>
            <a:t>文件管理</a:t>
          </a:r>
          <a:endParaRPr lang="zh-CN" altLang="en-US" sz="1400" kern="1200" dirty="0">
            <a:solidFill>
              <a:schemeClr val="tx1"/>
            </a:solidFill>
            <a:latin typeface="+mn-ea"/>
            <a:ea typeface="+mn-ea"/>
          </a:endParaRPr>
        </a:p>
      </dsp:txBody>
      <dsp:txXfrm>
        <a:off x="1678208" y="1642767"/>
        <a:ext cx="5337529" cy="529982"/>
      </dsp:txXfrm>
    </dsp:sp>
    <dsp:sp modelId="{4477557E-41C7-4CB4-8B19-AAD138F261D4}">
      <dsp:nvSpPr>
        <dsp:cNvPr id="0" name=""/>
        <dsp:cNvSpPr/>
      </dsp:nvSpPr>
      <dsp:spPr>
        <a:xfrm>
          <a:off x="1678208" y="2196891"/>
          <a:ext cx="1678208" cy="1910641"/>
        </a:xfrm>
        <a:prstGeom prst="rect">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altLang="zh-CN" sz="1400" kern="1200" dirty="0" smtClean="0">
              <a:solidFill>
                <a:schemeClr val="tx1"/>
              </a:solidFill>
              <a:latin typeface="+mn-ea"/>
              <a:ea typeface="+mn-ea"/>
            </a:rPr>
            <a:t>GIT</a:t>
          </a:r>
          <a:endParaRPr lang="zh-CN" altLang="en-US" sz="1400" kern="1200" dirty="0">
            <a:solidFill>
              <a:schemeClr val="tx1"/>
            </a:solidFill>
            <a:latin typeface="+mn-ea"/>
            <a:ea typeface="+mn-ea"/>
          </a:endParaRPr>
        </a:p>
        <a:p>
          <a:pPr lvl="0" algn="l" defTabSz="622300">
            <a:lnSpc>
              <a:spcPct val="90000"/>
            </a:lnSpc>
            <a:spcBef>
              <a:spcPct val="0"/>
            </a:spcBef>
            <a:spcAft>
              <a:spcPct val="35000"/>
            </a:spcAft>
          </a:pPr>
          <a:r>
            <a:rPr lang="zh-CN" altLang="en-US" sz="1400" kern="1200" dirty="0" smtClean="0">
              <a:solidFill>
                <a:schemeClr val="tx1"/>
              </a:solidFill>
              <a:latin typeface="+mn-ea"/>
              <a:ea typeface="+mn-ea"/>
            </a:rPr>
            <a:t>网盘</a:t>
          </a:r>
          <a:endParaRPr lang="zh-CN" altLang="en-US" sz="1400" kern="1200" dirty="0">
            <a:solidFill>
              <a:schemeClr val="tx1"/>
            </a:solidFill>
            <a:latin typeface="+mn-ea"/>
            <a:ea typeface="+mn-ea"/>
          </a:endParaRPr>
        </a:p>
      </dsp:txBody>
      <dsp:txXfrm>
        <a:off x="1678208" y="2196891"/>
        <a:ext cx="1678208" cy="1910641"/>
      </dsp:txXfrm>
    </dsp:sp>
    <dsp:sp modelId="{075C77C5-600A-4F50-AD81-C6573DBC58D6}">
      <dsp:nvSpPr>
        <dsp:cNvPr id="0" name=""/>
        <dsp:cNvSpPr/>
      </dsp:nvSpPr>
      <dsp:spPr>
        <a:xfrm>
          <a:off x="3356416" y="1730972"/>
          <a:ext cx="3924312" cy="1059964"/>
        </a:xfrm>
        <a:prstGeom prst="rightArrow">
          <a:avLst>
            <a:gd name="adj1" fmla="val 50000"/>
            <a:gd name="adj2" fmla="val 5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254000" bIns="168269" numCol="1" spcCol="1270" anchor="ctr" anchorCtr="0">
          <a:noAutofit/>
        </a:bodyPr>
        <a:lstStyle/>
        <a:p>
          <a:pPr lvl="0" algn="l" defTabSz="622300">
            <a:lnSpc>
              <a:spcPct val="90000"/>
            </a:lnSpc>
            <a:spcBef>
              <a:spcPct val="0"/>
            </a:spcBef>
            <a:spcAft>
              <a:spcPct val="35000"/>
            </a:spcAft>
          </a:pPr>
          <a:r>
            <a:rPr lang="zh-CN" altLang="en-US" sz="1400" kern="1200" dirty="0" smtClean="0">
              <a:solidFill>
                <a:schemeClr val="tx1"/>
              </a:solidFill>
              <a:latin typeface="+mn-ea"/>
              <a:ea typeface="+mn-ea"/>
            </a:rPr>
            <a:t>任务执行</a:t>
          </a:r>
          <a:endParaRPr lang="zh-CN" altLang="en-US" sz="1400" kern="1200" dirty="0">
            <a:solidFill>
              <a:schemeClr val="tx1"/>
            </a:solidFill>
            <a:latin typeface="+mn-ea"/>
            <a:ea typeface="+mn-ea"/>
          </a:endParaRPr>
        </a:p>
      </dsp:txBody>
      <dsp:txXfrm>
        <a:off x="3356416" y="1995963"/>
        <a:ext cx="3659321" cy="529982"/>
      </dsp:txXfrm>
    </dsp:sp>
    <dsp:sp modelId="{6F9F21B0-A8B6-4D81-AAF2-00D5CA1CB536}">
      <dsp:nvSpPr>
        <dsp:cNvPr id="0" name=""/>
        <dsp:cNvSpPr/>
      </dsp:nvSpPr>
      <dsp:spPr>
        <a:xfrm>
          <a:off x="3356416" y="2550087"/>
          <a:ext cx="1678208" cy="1923417"/>
        </a:xfrm>
        <a:prstGeom prst="rect">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altLang="zh-CN" sz="1400" kern="1200" dirty="0" smtClean="0">
              <a:solidFill>
                <a:schemeClr val="tx1"/>
              </a:solidFill>
              <a:latin typeface="+mn-ea"/>
              <a:ea typeface="+mn-ea"/>
            </a:rPr>
            <a:t>Processing</a:t>
          </a:r>
          <a:endParaRPr lang="zh-CN" altLang="en-US" sz="1400" kern="1200" dirty="0">
            <a:solidFill>
              <a:schemeClr val="tx1"/>
            </a:solidFill>
            <a:latin typeface="+mn-ea"/>
            <a:ea typeface="+mn-ea"/>
          </a:endParaRPr>
        </a:p>
        <a:p>
          <a:pPr lvl="0" algn="l" defTabSz="622300">
            <a:lnSpc>
              <a:spcPct val="90000"/>
            </a:lnSpc>
            <a:spcBef>
              <a:spcPct val="0"/>
            </a:spcBef>
            <a:spcAft>
              <a:spcPct val="35000"/>
            </a:spcAft>
          </a:pPr>
          <a:r>
            <a:rPr lang="en-US" altLang="zh-CN" sz="1400" kern="1200" dirty="0" err="1" smtClean="0">
              <a:solidFill>
                <a:schemeClr val="tx1"/>
              </a:solidFill>
              <a:latin typeface="+mn-ea"/>
              <a:ea typeface="+mn-ea"/>
            </a:rPr>
            <a:t>Mathematica</a:t>
          </a:r>
          <a:endParaRPr lang="zh-CN" altLang="en-US" sz="1400" kern="1200" dirty="0">
            <a:solidFill>
              <a:schemeClr val="tx1"/>
            </a:solidFill>
            <a:latin typeface="+mn-ea"/>
            <a:ea typeface="+mn-ea"/>
          </a:endParaRPr>
        </a:p>
        <a:p>
          <a:pPr lvl="0" algn="l" defTabSz="622300">
            <a:lnSpc>
              <a:spcPct val="90000"/>
            </a:lnSpc>
            <a:spcBef>
              <a:spcPct val="0"/>
            </a:spcBef>
            <a:spcAft>
              <a:spcPct val="35000"/>
            </a:spcAft>
          </a:pPr>
          <a:r>
            <a:rPr lang="en-US" altLang="zh-CN" sz="1400" kern="1200" dirty="0" err="1" smtClean="0">
              <a:solidFill>
                <a:schemeClr val="tx1"/>
              </a:solidFill>
              <a:latin typeface="+mn-ea"/>
              <a:ea typeface="+mn-ea"/>
            </a:rPr>
            <a:t>Xmind</a:t>
          </a:r>
          <a:endParaRPr lang="en-US" altLang="zh-CN" sz="1400" kern="1200" dirty="0" smtClean="0">
            <a:solidFill>
              <a:schemeClr val="tx1"/>
            </a:solidFill>
            <a:latin typeface="+mn-ea"/>
            <a:ea typeface="+mn-ea"/>
          </a:endParaRPr>
        </a:p>
        <a:p>
          <a:pPr lvl="0" algn="l" defTabSz="622300">
            <a:lnSpc>
              <a:spcPct val="90000"/>
            </a:lnSpc>
            <a:spcBef>
              <a:spcPct val="0"/>
            </a:spcBef>
            <a:spcAft>
              <a:spcPct val="35000"/>
            </a:spcAft>
          </a:pPr>
          <a:r>
            <a:rPr lang="zh-CN" altLang="en-US" sz="1400" kern="1200" dirty="0" smtClean="0">
              <a:solidFill>
                <a:schemeClr val="tx1"/>
              </a:solidFill>
              <a:latin typeface="+mn-ea"/>
              <a:ea typeface="+mn-ea"/>
            </a:rPr>
            <a:t>摄像机</a:t>
          </a:r>
          <a:endParaRPr lang="en-US" altLang="zh-CN" sz="1400" kern="1200" dirty="0" smtClean="0">
            <a:solidFill>
              <a:schemeClr val="tx1"/>
            </a:solidFill>
            <a:latin typeface="+mn-ea"/>
            <a:ea typeface="+mn-ea"/>
          </a:endParaRPr>
        </a:p>
        <a:p>
          <a:pPr lvl="0" algn="l" defTabSz="622300">
            <a:lnSpc>
              <a:spcPct val="90000"/>
            </a:lnSpc>
            <a:spcBef>
              <a:spcPct val="0"/>
            </a:spcBef>
            <a:spcAft>
              <a:spcPct val="35000"/>
            </a:spcAft>
          </a:pPr>
          <a:r>
            <a:rPr lang="en-US" altLang="zh-CN" sz="1400" kern="1200" dirty="0" smtClean="0">
              <a:solidFill>
                <a:schemeClr val="tx1"/>
              </a:solidFill>
              <a:latin typeface="+mn-ea"/>
              <a:ea typeface="+mn-ea"/>
            </a:rPr>
            <a:t>Google</a:t>
          </a:r>
        </a:p>
        <a:p>
          <a:pPr lvl="0" algn="l" defTabSz="622300">
            <a:lnSpc>
              <a:spcPct val="90000"/>
            </a:lnSpc>
            <a:spcBef>
              <a:spcPct val="0"/>
            </a:spcBef>
            <a:spcAft>
              <a:spcPct val="35000"/>
            </a:spcAft>
          </a:pPr>
          <a:r>
            <a:rPr lang="en-US" altLang="zh-CN" sz="1400" kern="1200" dirty="0" smtClean="0">
              <a:solidFill>
                <a:schemeClr val="tx1"/>
              </a:solidFill>
              <a:latin typeface="+mn-ea"/>
              <a:ea typeface="+mn-ea"/>
            </a:rPr>
            <a:t>Wikipedia</a:t>
          </a:r>
          <a:endParaRPr lang="zh-CN" altLang="en-US" sz="1400" kern="1200" dirty="0">
            <a:solidFill>
              <a:schemeClr val="tx1"/>
            </a:solidFill>
            <a:latin typeface="+mn-ea"/>
            <a:ea typeface="+mn-ea"/>
          </a:endParaRPr>
        </a:p>
      </dsp:txBody>
      <dsp:txXfrm>
        <a:off x="3356416" y="2550087"/>
        <a:ext cx="1678208" cy="1923417"/>
      </dsp:txXfrm>
    </dsp:sp>
    <dsp:sp modelId="{FA80B706-FD63-44B6-987C-3374F0D3D11F}">
      <dsp:nvSpPr>
        <dsp:cNvPr id="0" name=""/>
        <dsp:cNvSpPr/>
      </dsp:nvSpPr>
      <dsp:spPr>
        <a:xfrm>
          <a:off x="5034624" y="2084168"/>
          <a:ext cx="2246104" cy="1059964"/>
        </a:xfrm>
        <a:prstGeom prst="rightArrow">
          <a:avLst>
            <a:gd name="adj1" fmla="val 50000"/>
            <a:gd name="adj2" fmla="val 5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254000" bIns="168269" numCol="1" spcCol="1270" anchor="ctr" anchorCtr="0">
          <a:noAutofit/>
        </a:bodyPr>
        <a:lstStyle/>
        <a:p>
          <a:pPr lvl="0" algn="l" defTabSz="622300">
            <a:lnSpc>
              <a:spcPct val="90000"/>
            </a:lnSpc>
            <a:spcBef>
              <a:spcPct val="0"/>
            </a:spcBef>
            <a:spcAft>
              <a:spcPct val="35000"/>
            </a:spcAft>
          </a:pPr>
          <a:r>
            <a:rPr lang="zh-CN" altLang="en-US" sz="1400" kern="1200" dirty="0" smtClean="0">
              <a:solidFill>
                <a:schemeClr val="tx1"/>
              </a:solidFill>
              <a:latin typeface="+mn-ea"/>
              <a:ea typeface="+mn-ea"/>
            </a:rPr>
            <a:t>数字化出版</a:t>
          </a:r>
          <a:endParaRPr lang="zh-CN" altLang="en-US" sz="1400" kern="1200" dirty="0">
            <a:solidFill>
              <a:schemeClr val="tx1"/>
            </a:solidFill>
            <a:latin typeface="+mn-ea"/>
            <a:ea typeface="+mn-ea"/>
          </a:endParaRPr>
        </a:p>
      </dsp:txBody>
      <dsp:txXfrm>
        <a:off x="5034624" y="2349159"/>
        <a:ext cx="1981113" cy="529982"/>
      </dsp:txXfrm>
    </dsp:sp>
    <dsp:sp modelId="{DD2CFA92-059B-407B-A41B-12FF4A0ECBD3}">
      <dsp:nvSpPr>
        <dsp:cNvPr id="0" name=""/>
        <dsp:cNvSpPr/>
      </dsp:nvSpPr>
      <dsp:spPr>
        <a:xfrm>
          <a:off x="5034624" y="2903283"/>
          <a:ext cx="1693497" cy="1945961"/>
        </a:xfrm>
        <a:prstGeom prst="rect">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altLang="zh-CN" sz="1400" kern="1200" dirty="0" smtClean="0">
              <a:solidFill>
                <a:schemeClr val="tx1"/>
              </a:solidFill>
              <a:latin typeface="+mn-ea"/>
              <a:ea typeface="+mn-ea"/>
            </a:rPr>
            <a:t>Sony Vegas</a:t>
          </a:r>
        </a:p>
        <a:p>
          <a:pPr lvl="0" algn="l" defTabSz="622300">
            <a:lnSpc>
              <a:spcPct val="90000"/>
            </a:lnSpc>
            <a:spcBef>
              <a:spcPct val="0"/>
            </a:spcBef>
            <a:spcAft>
              <a:spcPct val="35000"/>
            </a:spcAft>
          </a:pPr>
          <a:r>
            <a:rPr lang="en-US" altLang="zh-CN" sz="1400" kern="1200" dirty="0" smtClean="0">
              <a:solidFill>
                <a:schemeClr val="tx1"/>
              </a:solidFill>
              <a:latin typeface="+mn-ea"/>
              <a:ea typeface="+mn-ea"/>
            </a:rPr>
            <a:t>Premiere</a:t>
          </a:r>
        </a:p>
        <a:p>
          <a:pPr lvl="0" algn="l" defTabSz="622300">
            <a:lnSpc>
              <a:spcPct val="90000"/>
            </a:lnSpc>
            <a:spcBef>
              <a:spcPct val="0"/>
            </a:spcBef>
            <a:spcAft>
              <a:spcPct val="35000"/>
            </a:spcAft>
          </a:pPr>
          <a:r>
            <a:rPr lang="en-US" altLang="zh-CN" sz="1400" kern="1200" dirty="0" smtClean="0">
              <a:solidFill>
                <a:schemeClr val="tx1"/>
              </a:solidFill>
              <a:latin typeface="+mn-ea"/>
              <a:ea typeface="+mn-ea"/>
            </a:rPr>
            <a:t>Photoshop</a:t>
          </a:r>
        </a:p>
        <a:p>
          <a:pPr lvl="0" algn="l" defTabSz="622300">
            <a:lnSpc>
              <a:spcPct val="90000"/>
            </a:lnSpc>
            <a:spcBef>
              <a:spcPct val="0"/>
            </a:spcBef>
            <a:spcAft>
              <a:spcPct val="35000"/>
            </a:spcAft>
          </a:pPr>
          <a:r>
            <a:rPr lang="en-US" altLang="zh-CN" sz="1400" kern="1200" dirty="0" err="1" smtClean="0">
              <a:solidFill>
                <a:schemeClr val="tx1"/>
              </a:solidFill>
              <a:latin typeface="+mn-ea"/>
              <a:ea typeface="+mn-ea"/>
            </a:rPr>
            <a:t>Powerpoint</a:t>
          </a:r>
          <a:endParaRPr lang="en-US" altLang="zh-CN" sz="1400" kern="1200" dirty="0" smtClean="0">
            <a:solidFill>
              <a:schemeClr val="tx1"/>
            </a:solidFill>
            <a:latin typeface="+mn-ea"/>
            <a:ea typeface="+mn-ea"/>
          </a:endParaRPr>
        </a:p>
        <a:p>
          <a:pPr lvl="0" algn="l" defTabSz="622300">
            <a:lnSpc>
              <a:spcPct val="90000"/>
            </a:lnSpc>
            <a:spcBef>
              <a:spcPct val="0"/>
            </a:spcBef>
            <a:spcAft>
              <a:spcPct val="35000"/>
            </a:spcAft>
          </a:pPr>
          <a:r>
            <a:rPr lang="en-US" altLang="zh-CN" sz="1400" kern="1200" dirty="0" err="1" smtClean="0">
              <a:solidFill>
                <a:schemeClr val="tx1"/>
              </a:solidFill>
              <a:latin typeface="+mn-ea"/>
              <a:ea typeface="+mn-ea"/>
            </a:rPr>
            <a:t>Anylogic</a:t>
          </a:r>
          <a:endParaRPr lang="en-US" altLang="zh-CN" sz="1400" kern="1200" dirty="0" smtClean="0">
            <a:solidFill>
              <a:schemeClr val="tx1"/>
            </a:solidFill>
            <a:latin typeface="+mn-ea"/>
            <a:ea typeface="+mn-ea"/>
          </a:endParaRPr>
        </a:p>
        <a:p>
          <a:pPr lvl="0" algn="l" defTabSz="622300">
            <a:lnSpc>
              <a:spcPct val="90000"/>
            </a:lnSpc>
            <a:spcBef>
              <a:spcPct val="0"/>
            </a:spcBef>
            <a:spcAft>
              <a:spcPct val="35000"/>
            </a:spcAft>
          </a:pPr>
          <a:r>
            <a:rPr lang="en-US" altLang="zh-CN" sz="1400" kern="1200" dirty="0" smtClean="0">
              <a:solidFill>
                <a:schemeClr val="tx1"/>
              </a:solidFill>
              <a:latin typeface="+mn-ea"/>
              <a:ea typeface="+mn-ea"/>
            </a:rPr>
            <a:t>AutoCAD</a:t>
          </a:r>
          <a:endParaRPr lang="zh-CN" altLang="en-US" sz="1400" kern="1200" dirty="0">
            <a:solidFill>
              <a:schemeClr val="tx1"/>
            </a:solidFill>
            <a:latin typeface="+mn-ea"/>
            <a:ea typeface="+mn-ea"/>
          </a:endParaRPr>
        </a:p>
      </dsp:txBody>
      <dsp:txXfrm>
        <a:off x="5034624" y="2903283"/>
        <a:ext cx="1693497" cy="1945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135510-5D8E-4F0E-9F23-3D191BC524AF}">
      <dsp:nvSpPr>
        <dsp:cNvPr id="0" name=""/>
        <dsp:cNvSpPr/>
      </dsp:nvSpPr>
      <dsp:spPr>
        <a:xfrm>
          <a:off x="1243" y="1947336"/>
          <a:ext cx="2126595" cy="1063297"/>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100000"/>
            </a:lnSpc>
            <a:spcBef>
              <a:spcPct val="0"/>
            </a:spcBef>
            <a:spcAft>
              <a:spcPct val="35000"/>
            </a:spcAft>
          </a:pPr>
          <a:r>
            <a:rPr lang="en-US" altLang="zh-CN" sz="3000" kern="1200" dirty="0" smtClean="0"/>
            <a:t>XLP</a:t>
          </a:r>
          <a:r>
            <a:rPr lang="zh-CN" altLang="en-US" sz="3000" kern="1200" dirty="0" smtClean="0"/>
            <a:t>活动参与人员</a:t>
          </a:r>
          <a:endParaRPr lang="zh-CN" altLang="en-US" sz="3000" kern="1200" dirty="0"/>
        </a:p>
      </dsp:txBody>
      <dsp:txXfrm>
        <a:off x="32386" y="1978479"/>
        <a:ext cx="2064309" cy="1001011"/>
      </dsp:txXfrm>
    </dsp:sp>
    <dsp:sp modelId="{4967BFC6-BE18-44B8-B832-A860F1B37B39}">
      <dsp:nvSpPr>
        <dsp:cNvPr id="0" name=""/>
        <dsp:cNvSpPr/>
      </dsp:nvSpPr>
      <dsp:spPr>
        <a:xfrm rot="18770822">
          <a:off x="1927728" y="1998421"/>
          <a:ext cx="1250858" cy="44033"/>
        </a:xfrm>
        <a:custGeom>
          <a:avLst/>
          <a:gdLst/>
          <a:ahLst/>
          <a:cxnLst/>
          <a:rect l="0" t="0" r="0" b="0"/>
          <a:pathLst>
            <a:path>
              <a:moveTo>
                <a:pt x="0" y="22016"/>
              </a:moveTo>
              <a:lnTo>
                <a:pt x="1250858" y="22016"/>
              </a:lnTo>
            </a:path>
          </a:pathLst>
        </a:custGeom>
        <a:noFill/>
        <a:ln w="12700" cap="flat" cmpd="sng" algn="ctr">
          <a:solidFill>
            <a:schemeClr val="accent6">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333500">
            <a:lnSpc>
              <a:spcPct val="100000"/>
            </a:lnSpc>
            <a:spcBef>
              <a:spcPct val="0"/>
            </a:spcBef>
            <a:spcAft>
              <a:spcPct val="35000"/>
            </a:spcAft>
          </a:pPr>
          <a:endParaRPr lang="zh-CN" altLang="en-US" sz="3000" kern="1200"/>
        </a:p>
      </dsp:txBody>
      <dsp:txXfrm>
        <a:off x="2521886" y="1989166"/>
        <a:ext cx="62542" cy="62542"/>
      </dsp:txXfrm>
    </dsp:sp>
    <dsp:sp modelId="{5B99793A-1BC1-4982-A491-5FCFD762FB1C}">
      <dsp:nvSpPr>
        <dsp:cNvPr id="0" name=""/>
        <dsp:cNvSpPr/>
      </dsp:nvSpPr>
      <dsp:spPr>
        <a:xfrm>
          <a:off x="2978476" y="1030242"/>
          <a:ext cx="2126595" cy="1063297"/>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100000"/>
            </a:lnSpc>
            <a:spcBef>
              <a:spcPct val="0"/>
            </a:spcBef>
            <a:spcAft>
              <a:spcPct val="35000"/>
            </a:spcAft>
          </a:pPr>
          <a:r>
            <a:rPr lang="zh-CN" altLang="en-US" sz="3000" kern="1200" dirty="0" smtClean="0"/>
            <a:t>参与者</a:t>
          </a:r>
          <a:endParaRPr lang="zh-CN" altLang="en-US" sz="3000" kern="1200" dirty="0"/>
        </a:p>
      </dsp:txBody>
      <dsp:txXfrm>
        <a:off x="3009619" y="1061385"/>
        <a:ext cx="2064309" cy="1001011"/>
      </dsp:txXfrm>
    </dsp:sp>
    <dsp:sp modelId="{69057434-83A1-4184-AC71-3D0B8D0210BA}">
      <dsp:nvSpPr>
        <dsp:cNvPr id="0" name=""/>
        <dsp:cNvSpPr/>
      </dsp:nvSpPr>
      <dsp:spPr>
        <a:xfrm rot="19457599">
          <a:off x="5006609" y="1234176"/>
          <a:ext cx="1047564" cy="44033"/>
        </a:xfrm>
        <a:custGeom>
          <a:avLst/>
          <a:gdLst/>
          <a:ahLst/>
          <a:cxnLst/>
          <a:rect l="0" t="0" r="0" b="0"/>
          <a:pathLst>
            <a:path>
              <a:moveTo>
                <a:pt x="0" y="22016"/>
              </a:moveTo>
              <a:lnTo>
                <a:pt x="1047564" y="22016"/>
              </a:lnTo>
            </a:path>
          </a:pathLst>
        </a:custGeom>
        <a:noFill/>
        <a:ln w="12700" cap="flat" cmpd="sng" algn="ctr">
          <a:solidFill>
            <a:schemeClr val="accent6">
              <a:shade val="8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333500">
            <a:lnSpc>
              <a:spcPct val="100000"/>
            </a:lnSpc>
            <a:spcBef>
              <a:spcPct val="0"/>
            </a:spcBef>
            <a:spcAft>
              <a:spcPct val="35000"/>
            </a:spcAft>
          </a:pPr>
          <a:endParaRPr lang="zh-CN" altLang="en-US" sz="3000" kern="1200"/>
        </a:p>
      </dsp:txBody>
      <dsp:txXfrm>
        <a:off x="5504202" y="1230003"/>
        <a:ext cx="52378" cy="52378"/>
      </dsp:txXfrm>
    </dsp:sp>
    <dsp:sp modelId="{224D7672-B0F1-4802-BE50-40E901B92D84}">
      <dsp:nvSpPr>
        <dsp:cNvPr id="0" name=""/>
        <dsp:cNvSpPr/>
      </dsp:nvSpPr>
      <dsp:spPr>
        <a:xfrm>
          <a:off x="5955710" y="418845"/>
          <a:ext cx="2126595" cy="1063297"/>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100000"/>
            </a:lnSpc>
            <a:spcBef>
              <a:spcPct val="0"/>
            </a:spcBef>
            <a:spcAft>
              <a:spcPct val="35000"/>
            </a:spcAft>
          </a:pPr>
          <a:r>
            <a:rPr lang="zh-CN" altLang="en-US" sz="3000" kern="1200" dirty="0" smtClean="0"/>
            <a:t>挑战设计方</a:t>
          </a:r>
          <a:endParaRPr lang="zh-CN" altLang="en-US" sz="3000" kern="1200" dirty="0"/>
        </a:p>
      </dsp:txBody>
      <dsp:txXfrm>
        <a:off x="5986853" y="449988"/>
        <a:ext cx="2064309" cy="1001011"/>
      </dsp:txXfrm>
    </dsp:sp>
    <dsp:sp modelId="{04FCDE11-BD16-4DF8-AA1B-06A49ACB6D53}">
      <dsp:nvSpPr>
        <dsp:cNvPr id="0" name=""/>
        <dsp:cNvSpPr/>
      </dsp:nvSpPr>
      <dsp:spPr>
        <a:xfrm rot="2142401">
          <a:off x="5006609" y="1845572"/>
          <a:ext cx="1047564" cy="44033"/>
        </a:xfrm>
        <a:custGeom>
          <a:avLst/>
          <a:gdLst/>
          <a:ahLst/>
          <a:cxnLst/>
          <a:rect l="0" t="0" r="0" b="0"/>
          <a:pathLst>
            <a:path>
              <a:moveTo>
                <a:pt x="0" y="22016"/>
              </a:moveTo>
              <a:lnTo>
                <a:pt x="1047564" y="22016"/>
              </a:lnTo>
            </a:path>
          </a:pathLst>
        </a:custGeom>
        <a:noFill/>
        <a:ln w="12700" cap="flat" cmpd="sng" algn="ctr">
          <a:solidFill>
            <a:schemeClr val="accent6">
              <a:shade val="8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333500">
            <a:lnSpc>
              <a:spcPct val="100000"/>
            </a:lnSpc>
            <a:spcBef>
              <a:spcPct val="0"/>
            </a:spcBef>
            <a:spcAft>
              <a:spcPct val="35000"/>
            </a:spcAft>
          </a:pPr>
          <a:endParaRPr lang="zh-CN" altLang="en-US" sz="3000" kern="1200"/>
        </a:p>
      </dsp:txBody>
      <dsp:txXfrm>
        <a:off x="5504202" y="1841399"/>
        <a:ext cx="52378" cy="52378"/>
      </dsp:txXfrm>
    </dsp:sp>
    <dsp:sp modelId="{85E69F91-6920-4166-897F-CE49A294B412}">
      <dsp:nvSpPr>
        <dsp:cNvPr id="0" name=""/>
        <dsp:cNvSpPr/>
      </dsp:nvSpPr>
      <dsp:spPr>
        <a:xfrm>
          <a:off x="5955710" y="1641638"/>
          <a:ext cx="2126595" cy="1063297"/>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100000"/>
            </a:lnSpc>
            <a:spcBef>
              <a:spcPct val="0"/>
            </a:spcBef>
            <a:spcAft>
              <a:spcPct val="35000"/>
            </a:spcAft>
          </a:pPr>
          <a:r>
            <a:rPr lang="zh-CN" altLang="en-US" sz="3000" kern="1200" dirty="0" smtClean="0"/>
            <a:t>任务执行方</a:t>
          </a:r>
          <a:endParaRPr lang="zh-CN" altLang="en-US" sz="3000" kern="1200" dirty="0"/>
        </a:p>
      </dsp:txBody>
      <dsp:txXfrm>
        <a:off x="5986853" y="1672781"/>
        <a:ext cx="2064309" cy="1001011"/>
      </dsp:txXfrm>
    </dsp:sp>
    <dsp:sp modelId="{620E5F45-8E3A-40D5-A8DB-9DF6B7362793}">
      <dsp:nvSpPr>
        <dsp:cNvPr id="0" name=""/>
        <dsp:cNvSpPr/>
      </dsp:nvSpPr>
      <dsp:spPr>
        <a:xfrm rot="2829178">
          <a:off x="1927728" y="2915515"/>
          <a:ext cx="1250858" cy="44033"/>
        </a:xfrm>
        <a:custGeom>
          <a:avLst/>
          <a:gdLst/>
          <a:ahLst/>
          <a:cxnLst/>
          <a:rect l="0" t="0" r="0" b="0"/>
          <a:pathLst>
            <a:path>
              <a:moveTo>
                <a:pt x="0" y="22016"/>
              </a:moveTo>
              <a:lnTo>
                <a:pt x="1250858" y="22016"/>
              </a:lnTo>
            </a:path>
          </a:pathLst>
        </a:custGeom>
        <a:noFill/>
        <a:ln w="12700" cap="flat" cmpd="sng" algn="ctr">
          <a:solidFill>
            <a:schemeClr val="accent6">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333500">
            <a:lnSpc>
              <a:spcPct val="100000"/>
            </a:lnSpc>
            <a:spcBef>
              <a:spcPct val="0"/>
            </a:spcBef>
            <a:spcAft>
              <a:spcPct val="35000"/>
            </a:spcAft>
          </a:pPr>
          <a:endParaRPr lang="zh-CN" altLang="en-US" sz="3000" kern="1200"/>
        </a:p>
      </dsp:txBody>
      <dsp:txXfrm>
        <a:off x="2521886" y="2906260"/>
        <a:ext cx="62542" cy="62542"/>
      </dsp:txXfrm>
    </dsp:sp>
    <dsp:sp modelId="{22452456-8E5C-4394-A63C-4E4552122230}">
      <dsp:nvSpPr>
        <dsp:cNvPr id="0" name=""/>
        <dsp:cNvSpPr/>
      </dsp:nvSpPr>
      <dsp:spPr>
        <a:xfrm>
          <a:off x="2978476" y="2864430"/>
          <a:ext cx="2126595" cy="1063297"/>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100000"/>
            </a:lnSpc>
            <a:spcBef>
              <a:spcPct val="0"/>
            </a:spcBef>
            <a:spcAft>
              <a:spcPct val="35000"/>
            </a:spcAft>
          </a:pPr>
          <a:r>
            <a:rPr lang="zh-CN" altLang="en-US" sz="3000" kern="1200" dirty="0" smtClean="0"/>
            <a:t>主办者</a:t>
          </a:r>
          <a:endParaRPr lang="zh-CN" altLang="en-US" sz="3000" kern="1200" dirty="0"/>
        </a:p>
      </dsp:txBody>
      <dsp:txXfrm>
        <a:off x="3009619" y="2895573"/>
        <a:ext cx="2064309" cy="1001011"/>
      </dsp:txXfrm>
    </dsp:sp>
    <dsp:sp modelId="{C11B35CE-410D-4FA1-9505-B19705F1747E}">
      <dsp:nvSpPr>
        <dsp:cNvPr id="0" name=""/>
        <dsp:cNvSpPr/>
      </dsp:nvSpPr>
      <dsp:spPr>
        <a:xfrm>
          <a:off x="5105072" y="3374062"/>
          <a:ext cx="850638" cy="44033"/>
        </a:xfrm>
        <a:custGeom>
          <a:avLst/>
          <a:gdLst/>
          <a:ahLst/>
          <a:cxnLst/>
          <a:rect l="0" t="0" r="0" b="0"/>
          <a:pathLst>
            <a:path>
              <a:moveTo>
                <a:pt x="0" y="22016"/>
              </a:moveTo>
              <a:lnTo>
                <a:pt x="850638" y="22016"/>
              </a:lnTo>
            </a:path>
          </a:pathLst>
        </a:custGeom>
        <a:noFill/>
        <a:ln w="12700" cap="flat" cmpd="sng" algn="ctr">
          <a:solidFill>
            <a:schemeClr val="accent6">
              <a:shade val="8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333500">
            <a:lnSpc>
              <a:spcPct val="100000"/>
            </a:lnSpc>
            <a:spcBef>
              <a:spcPct val="0"/>
            </a:spcBef>
            <a:spcAft>
              <a:spcPct val="35000"/>
            </a:spcAft>
          </a:pPr>
          <a:endParaRPr lang="zh-CN" altLang="en-US" sz="3000" kern="1200"/>
        </a:p>
      </dsp:txBody>
      <dsp:txXfrm>
        <a:off x="5509125" y="3374813"/>
        <a:ext cx="42531" cy="42531"/>
      </dsp:txXfrm>
    </dsp:sp>
    <dsp:sp modelId="{F7CAA6C2-BC3E-41F2-9004-2D6369804CDC}">
      <dsp:nvSpPr>
        <dsp:cNvPr id="0" name=""/>
        <dsp:cNvSpPr/>
      </dsp:nvSpPr>
      <dsp:spPr>
        <a:xfrm>
          <a:off x="5955710" y="2864430"/>
          <a:ext cx="2126595" cy="1063297"/>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100000"/>
            </a:lnSpc>
            <a:spcBef>
              <a:spcPct val="0"/>
            </a:spcBef>
            <a:spcAft>
              <a:spcPct val="35000"/>
            </a:spcAft>
          </a:pPr>
          <a:r>
            <a:rPr lang="zh-CN" altLang="en-US" sz="3000" kern="1200" dirty="0" smtClean="0"/>
            <a:t>学校负责人等</a:t>
          </a:r>
          <a:endParaRPr lang="zh-CN" altLang="en-US" sz="3000" kern="1200" dirty="0"/>
        </a:p>
      </dsp:txBody>
      <dsp:txXfrm>
        <a:off x="5986853" y="2895573"/>
        <a:ext cx="2064309" cy="10010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C49A61-8D58-F94D-9A12-EE5FBD610EEB}">
      <dsp:nvSpPr>
        <dsp:cNvPr id="0" name=""/>
        <dsp:cNvSpPr/>
      </dsp:nvSpPr>
      <dsp:spPr>
        <a:xfrm>
          <a:off x="2783" y="583274"/>
          <a:ext cx="1265445" cy="753090"/>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49530" numCol="1" spcCol="1270" anchor="t" anchorCtr="0">
          <a:noAutofit/>
        </a:bodyPr>
        <a:lstStyle/>
        <a:p>
          <a:pPr lvl="0" algn="l" defTabSz="577850" rtl="0">
            <a:lnSpc>
              <a:spcPct val="90000"/>
            </a:lnSpc>
            <a:spcBef>
              <a:spcPct val="0"/>
            </a:spcBef>
            <a:spcAft>
              <a:spcPct val="35000"/>
            </a:spcAft>
          </a:pPr>
          <a:r>
            <a:rPr lang="zh-CN" altLang="en-US" sz="1300" kern="1200" dirty="0" smtClean="0"/>
            <a:t>挑战方团队组建</a:t>
          </a:r>
          <a:endParaRPr lang="zh-CN" altLang="en-US" sz="1300" kern="1200" dirty="0"/>
        </a:p>
      </dsp:txBody>
      <dsp:txXfrm>
        <a:off x="2783" y="583274"/>
        <a:ext cx="1265445" cy="502060"/>
      </dsp:txXfrm>
    </dsp:sp>
    <dsp:sp modelId="{718F334B-F64B-344A-B8AB-56E2D73B2920}">
      <dsp:nvSpPr>
        <dsp:cNvPr id="0" name=""/>
        <dsp:cNvSpPr/>
      </dsp:nvSpPr>
      <dsp:spPr>
        <a:xfrm>
          <a:off x="261970" y="1085334"/>
          <a:ext cx="1265445" cy="1281698"/>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rtl="0">
            <a:lnSpc>
              <a:spcPct val="90000"/>
            </a:lnSpc>
            <a:spcBef>
              <a:spcPct val="0"/>
            </a:spcBef>
            <a:spcAft>
              <a:spcPct val="15000"/>
            </a:spcAft>
            <a:buChar char="••"/>
          </a:pPr>
          <a:r>
            <a:rPr lang="zh-CN" altLang="en-US" sz="1300" kern="1200" dirty="0" smtClean="0"/>
            <a:t>活动宣传</a:t>
          </a:r>
          <a:endParaRPr lang="zh-CN" altLang="en-US" sz="1300" kern="1200" dirty="0"/>
        </a:p>
        <a:p>
          <a:pPr marL="114300" lvl="1" indent="-114300" algn="l" defTabSz="577850" rtl="0">
            <a:lnSpc>
              <a:spcPct val="90000"/>
            </a:lnSpc>
            <a:spcBef>
              <a:spcPct val="0"/>
            </a:spcBef>
            <a:spcAft>
              <a:spcPct val="15000"/>
            </a:spcAft>
            <a:buChar char="••"/>
          </a:pPr>
          <a:r>
            <a:rPr lang="zh-CN" altLang="en-US" sz="1300" kern="1200" dirty="0" smtClean="0"/>
            <a:t>人员招募</a:t>
          </a:r>
          <a:endParaRPr lang="zh-CN" altLang="en-US" sz="1300" kern="1200" dirty="0"/>
        </a:p>
        <a:p>
          <a:pPr marL="114300" lvl="1" indent="-114300" algn="l" defTabSz="577850" rtl="0">
            <a:lnSpc>
              <a:spcPct val="90000"/>
            </a:lnSpc>
            <a:spcBef>
              <a:spcPct val="0"/>
            </a:spcBef>
            <a:spcAft>
              <a:spcPct val="15000"/>
            </a:spcAft>
            <a:buChar char="••"/>
          </a:pPr>
          <a:r>
            <a:rPr lang="zh-CN" altLang="en-US" sz="1300" kern="1200" dirty="0" smtClean="0"/>
            <a:t>人员筛选</a:t>
          </a:r>
          <a:endParaRPr lang="zh-CN" altLang="en-US" sz="1300" kern="1200" dirty="0"/>
        </a:p>
      </dsp:txBody>
      <dsp:txXfrm>
        <a:off x="299034" y="1122398"/>
        <a:ext cx="1191317" cy="1207570"/>
      </dsp:txXfrm>
    </dsp:sp>
    <dsp:sp modelId="{62B69FD4-B18E-144B-BAD9-E2AFAAC2DDC4}">
      <dsp:nvSpPr>
        <dsp:cNvPr id="0" name=""/>
        <dsp:cNvSpPr/>
      </dsp:nvSpPr>
      <dsp:spPr>
        <a:xfrm>
          <a:off x="1460065" y="676775"/>
          <a:ext cx="406694" cy="315059"/>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1460065" y="739787"/>
        <a:ext cx="312176" cy="189035"/>
      </dsp:txXfrm>
    </dsp:sp>
    <dsp:sp modelId="{FA3EE65D-A335-194E-8F8F-5C686FC65876}">
      <dsp:nvSpPr>
        <dsp:cNvPr id="0" name=""/>
        <dsp:cNvSpPr/>
      </dsp:nvSpPr>
      <dsp:spPr>
        <a:xfrm>
          <a:off x="2035576" y="583274"/>
          <a:ext cx="1265445" cy="753090"/>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49530" numCol="1" spcCol="1270" anchor="t" anchorCtr="0">
          <a:noAutofit/>
        </a:bodyPr>
        <a:lstStyle/>
        <a:p>
          <a:pPr lvl="0" algn="l" defTabSz="577850" rtl="0">
            <a:lnSpc>
              <a:spcPct val="90000"/>
            </a:lnSpc>
            <a:spcBef>
              <a:spcPct val="0"/>
            </a:spcBef>
            <a:spcAft>
              <a:spcPct val="35000"/>
            </a:spcAft>
          </a:pPr>
          <a:r>
            <a:rPr lang="zh-CN" altLang="en-US" sz="1300" kern="1200" dirty="0" smtClean="0"/>
            <a:t>挑战方工作计划制定</a:t>
          </a:r>
          <a:endParaRPr lang="zh-CN" altLang="en-US" sz="1300" kern="1200" dirty="0"/>
        </a:p>
      </dsp:txBody>
      <dsp:txXfrm>
        <a:off x="2035576" y="583274"/>
        <a:ext cx="1265445" cy="502060"/>
      </dsp:txXfrm>
    </dsp:sp>
    <dsp:sp modelId="{822656E2-02F8-F34E-BFFF-49F3720FC5F3}">
      <dsp:nvSpPr>
        <dsp:cNvPr id="0" name=""/>
        <dsp:cNvSpPr/>
      </dsp:nvSpPr>
      <dsp:spPr>
        <a:xfrm>
          <a:off x="2294764" y="1085334"/>
          <a:ext cx="1265445" cy="1281698"/>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rtl="0">
            <a:lnSpc>
              <a:spcPct val="90000"/>
            </a:lnSpc>
            <a:spcBef>
              <a:spcPct val="0"/>
            </a:spcBef>
            <a:spcAft>
              <a:spcPct val="15000"/>
            </a:spcAft>
            <a:buChar char="••"/>
          </a:pPr>
          <a:r>
            <a:rPr lang="zh-CN" altLang="en-US" sz="1300" kern="1200" dirty="0" smtClean="0"/>
            <a:t>工作目标制定</a:t>
          </a:r>
          <a:endParaRPr lang="zh-CN" altLang="en-US" sz="1300" kern="1200" dirty="0"/>
        </a:p>
        <a:p>
          <a:pPr marL="114300" lvl="1" indent="-114300" algn="l" defTabSz="577850" rtl="0">
            <a:lnSpc>
              <a:spcPct val="90000"/>
            </a:lnSpc>
            <a:spcBef>
              <a:spcPct val="0"/>
            </a:spcBef>
            <a:spcAft>
              <a:spcPct val="15000"/>
            </a:spcAft>
            <a:buChar char="••"/>
          </a:pPr>
          <a:r>
            <a:rPr lang="zh-CN" altLang="en-US" sz="1300" kern="1200" dirty="0" smtClean="0"/>
            <a:t>任务分工与派发</a:t>
          </a:r>
          <a:endParaRPr lang="zh-CN" altLang="en-US" sz="1300" kern="1200" dirty="0"/>
        </a:p>
      </dsp:txBody>
      <dsp:txXfrm>
        <a:off x="2331828" y="1122398"/>
        <a:ext cx="1191317" cy="1207570"/>
      </dsp:txXfrm>
    </dsp:sp>
    <dsp:sp modelId="{277A8EF5-8300-7549-8464-39F63987EBB9}">
      <dsp:nvSpPr>
        <dsp:cNvPr id="0" name=""/>
        <dsp:cNvSpPr/>
      </dsp:nvSpPr>
      <dsp:spPr>
        <a:xfrm>
          <a:off x="3492858" y="676775"/>
          <a:ext cx="406694" cy="315059"/>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3492858" y="739787"/>
        <a:ext cx="312176" cy="189035"/>
      </dsp:txXfrm>
    </dsp:sp>
    <dsp:sp modelId="{143F30AF-BD24-424D-BBE7-27D69E0042C1}">
      <dsp:nvSpPr>
        <dsp:cNvPr id="0" name=""/>
        <dsp:cNvSpPr/>
      </dsp:nvSpPr>
      <dsp:spPr>
        <a:xfrm>
          <a:off x="4068369" y="583274"/>
          <a:ext cx="1265445" cy="753090"/>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49530" numCol="1" spcCol="1270" anchor="t" anchorCtr="0">
          <a:noAutofit/>
        </a:bodyPr>
        <a:lstStyle/>
        <a:p>
          <a:pPr lvl="0" algn="l" defTabSz="577850" rtl="0">
            <a:lnSpc>
              <a:spcPct val="90000"/>
            </a:lnSpc>
            <a:spcBef>
              <a:spcPct val="0"/>
            </a:spcBef>
            <a:spcAft>
              <a:spcPct val="35000"/>
            </a:spcAft>
          </a:pPr>
          <a:r>
            <a:rPr lang="zh-CN" altLang="en-US" sz="1300" kern="1200" smtClean="0"/>
            <a:t>故事设计</a:t>
          </a:r>
          <a:endParaRPr lang="zh-CN" altLang="en-US" sz="1300" kern="1200" dirty="0"/>
        </a:p>
      </dsp:txBody>
      <dsp:txXfrm>
        <a:off x="4068369" y="583274"/>
        <a:ext cx="1265445" cy="502060"/>
      </dsp:txXfrm>
    </dsp:sp>
    <dsp:sp modelId="{6EED7706-CABD-4641-B104-FD61099E9BE5}">
      <dsp:nvSpPr>
        <dsp:cNvPr id="0" name=""/>
        <dsp:cNvSpPr/>
      </dsp:nvSpPr>
      <dsp:spPr>
        <a:xfrm>
          <a:off x="4327557" y="1085334"/>
          <a:ext cx="1265445" cy="1281698"/>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rtl="0">
            <a:lnSpc>
              <a:spcPct val="90000"/>
            </a:lnSpc>
            <a:spcBef>
              <a:spcPct val="0"/>
            </a:spcBef>
            <a:spcAft>
              <a:spcPct val="15000"/>
            </a:spcAft>
            <a:buChar char="••"/>
          </a:pPr>
          <a:r>
            <a:rPr lang="zh-CN" altLang="en-US" sz="1300" kern="1200" dirty="0" smtClean="0"/>
            <a:t>主题确定</a:t>
          </a:r>
          <a:endParaRPr lang="zh-CN" altLang="en-US" sz="1300" kern="1200" dirty="0"/>
        </a:p>
        <a:p>
          <a:pPr marL="114300" lvl="1" indent="-114300" algn="l" defTabSz="577850" rtl="0">
            <a:lnSpc>
              <a:spcPct val="90000"/>
            </a:lnSpc>
            <a:spcBef>
              <a:spcPct val="0"/>
            </a:spcBef>
            <a:spcAft>
              <a:spcPct val="15000"/>
            </a:spcAft>
            <a:buChar char="••"/>
          </a:pPr>
          <a:r>
            <a:rPr lang="zh-CN" altLang="en-US" sz="1300" kern="1200" smtClean="0"/>
            <a:t>任务设计</a:t>
          </a:r>
          <a:endParaRPr lang="zh-CN" altLang="en-US" sz="1300" kern="1200"/>
        </a:p>
        <a:p>
          <a:pPr marL="114300" lvl="1" indent="-114300" algn="l" defTabSz="577850" rtl="0">
            <a:lnSpc>
              <a:spcPct val="90000"/>
            </a:lnSpc>
            <a:spcBef>
              <a:spcPct val="0"/>
            </a:spcBef>
            <a:spcAft>
              <a:spcPct val="15000"/>
            </a:spcAft>
            <a:buChar char="••"/>
          </a:pPr>
          <a:r>
            <a:rPr lang="zh-CN" altLang="en-US" sz="1300" kern="1200" dirty="0" smtClean="0"/>
            <a:t>技术准备</a:t>
          </a:r>
          <a:endParaRPr lang="zh-CN" altLang="en-US" sz="1300" kern="1200" dirty="0"/>
        </a:p>
        <a:p>
          <a:pPr marL="114300" lvl="1" indent="-114300" algn="l" defTabSz="577850" rtl="0">
            <a:lnSpc>
              <a:spcPct val="90000"/>
            </a:lnSpc>
            <a:spcBef>
              <a:spcPct val="0"/>
            </a:spcBef>
            <a:spcAft>
              <a:spcPct val="15000"/>
            </a:spcAft>
            <a:buChar char="••"/>
          </a:pPr>
          <a:r>
            <a:rPr lang="zh-CN" altLang="en-US" sz="1300" kern="1200" dirty="0" smtClean="0"/>
            <a:t>材料准备</a:t>
          </a:r>
          <a:endParaRPr lang="zh-CN" altLang="en-US" sz="1300" kern="1200" dirty="0"/>
        </a:p>
        <a:p>
          <a:pPr marL="114300" lvl="1" indent="-114300" algn="l" defTabSz="577850" rtl="0">
            <a:lnSpc>
              <a:spcPct val="90000"/>
            </a:lnSpc>
            <a:spcBef>
              <a:spcPct val="0"/>
            </a:spcBef>
            <a:spcAft>
              <a:spcPct val="15000"/>
            </a:spcAft>
            <a:buChar char="••"/>
          </a:pPr>
          <a:r>
            <a:rPr lang="zh-CN" altLang="en-US" sz="1300" kern="1200" dirty="0" smtClean="0"/>
            <a:t>测试与发布</a:t>
          </a:r>
          <a:endParaRPr lang="zh-CN" altLang="en-US" sz="1300" kern="1200" dirty="0"/>
        </a:p>
      </dsp:txBody>
      <dsp:txXfrm>
        <a:off x="4364621" y="1122398"/>
        <a:ext cx="1191317" cy="12075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39D82-53A4-D840-AF00-DDA7E72E24C4}">
      <dsp:nvSpPr>
        <dsp:cNvPr id="0" name=""/>
        <dsp:cNvSpPr/>
      </dsp:nvSpPr>
      <dsp:spPr>
        <a:xfrm>
          <a:off x="43" y="4879"/>
          <a:ext cx="4117073" cy="92160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rtl="0">
            <a:lnSpc>
              <a:spcPct val="90000"/>
            </a:lnSpc>
            <a:spcBef>
              <a:spcPct val="0"/>
            </a:spcBef>
            <a:spcAft>
              <a:spcPct val="35000"/>
            </a:spcAft>
          </a:pPr>
          <a:r>
            <a:rPr lang="zh-CN" altLang="en-US" sz="1400" kern="1200" dirty="0" smtClean="0"/>
            <a:t>挑战主题及任务</a:t>
          </a:r>
          <a:endParaRPr lang="zh-CN" altLang="en-US" sz="1400" kern="1200" dirty="0"/>
        </a:p>
      </dsp:txBody>
      <dsp:txXfrm>
        <a:off x="43" y="4879"/>
        <a:ext cx="4117073" cy="921600"/>
      </dsp:txXfrm>
    </dsp:sp>
    <dsp:sp modelId="{8A7160CC-358A-BB4E-A247-6C238FE7665D}">
      <dsp:nvSpPr>
        <dsp:cNvPr id="0" name=""/>
        <dsp:cNvSpPr/>
      </dsp:nvSpPr>
      <dsp:spPr>
        <a:xfrm>
          <a:off x="43" y="926479"/>
          <a:ext cx="4117073" cy="1405440"/>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zh-CN" altLang="en-US" sz="1400" kern="1200" dirty="0" smtClean="0"/>
            <a:t>主题及任务介绍材料</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smtClean="0"/>
            <a:t>挑战方介绍材料</a:t>
          </a:r>
          <a:endParaRPr lang="en-US" altLang="zh-CN" sz="1400" kern="1200" dirty="0"/>
        </a:p>
        <a:p>
          <a:pPr marL="114300" lvl="1" indent="-114300" algn="l" defTabSz="622300">
            <a:lnSpc>
              <a:spcPct val="90000"/>
            </a:lnSpc>
            <a:spcBef>
              <a:spcPct val="0"/>
            </a:spcBef>
            <a:spcAft>
              <a:spcPct val="15000"/>
            </a:spcAft>
            <a:buChar char="••"/>
          </a:pPr>
          <a:r>
            <a:rPr lang="zh-CN" altLang="en-US" sz="1400" kern="1200" smtClean="0"/>
            <a:t>开场词</a:t>
          </a:r>
          <a:endParaRPr lang="en-US" altLang="zh-CN" sz="1400" kern="1200" dirty="0" smtClean="0"/>
        </a:p>
      </dsp:txBody>
      <dsp:txXfrm>
        <a:off x="43" y="926479"/>
        <a:ext cx="4117073" cy="1405440"/>
      </dsp:txXfrm>
    </dsp:sp>
    <dsp:sp modelId="{FCCCC081-9150-BA44-9539-46095017C6FB}">
      <dsp:nvSpPr>
        <dsp:cNvPr id="0" name=""/>
        <dsp:cNvSpPr/>
      </dsp:nvSpPr>
      <dsp:spPr>
        <a:xfrm>
          <a:off x="4693507" y="4879"/>
          <a:ext cx="4117073" cy="92160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rtl="0">
            <a:lnSpc>
              <a:spcPct val="90000"/>
            </a:lnSpc>
            <a:spcBef>
              <a:spcPct val="0"/>
            </a:spcBef>
            <a:spcAft>
              <a:spcPct val="35000"/>
            </a:spcAft>
          </a:pPr>
          <a:r>
            <a:rPr lang="zh-CN" altLang="en-US" sz="1400" kern="1200" dirty="0" smtClean="0"/>
            <a:t>现场执行安排</a:t>
          </a:r>
          <a:endParaRPr lang="zh-CN" altLang="en-US" sz="1400" kern="1200" dirty="0"/>
        </a:p>
      </dsp:txBody>
      <dsp:txXfrm>
        <a:off x="4693507" y="4879"/>
        <a:ext cx="4117073" cy="921600"/>
      </dsp:txXfrm>
    </dsp:sp>
    <dsp:sp modelId="{EDA9D6FD-DDF0-B846-86E9-7240F929D5A6}">
      <dsp:nvSpPr>
        <dsp:cNvPr id="0" name=""/>
        <dsp:cNvSpPr/>
      </dsp:nvSpPr>
      <dsp:spPr>
        <a:xfrm>
          <a:off x="4693507" y="926479"/>
          <a:ext cx="4117073" cy="1405440"/>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zh-CN" altLang="en-US" sz="1400" kern="1200" dirty="0" smtClean="0"/>
            <a:t>现场执行时间表</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smtClean="0"/>
            <a:t>挑战方现场职责表</a:t>
          </a:r>
          <a:endParaRPr lang="en-US" altLang="zh-CN" sz="1400" kern="1200" dirty="0" smtClean="0"/>
        </a:p>
      </dsp:txBody>
      <dsp:txXfrm>
        <a:off x="4693507" y="926479"/>
        <a:ext cx="4117073" cy="14054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F65C2-8BD2-7049-A492-37EDBB114392}">
      <dsp:nvSpPr>
        <dsp:cNvPr id="0" name=""/>
        <dsp:cNvSpPr/>
      </dsp:nvSpPr>
      <dsp:spPr>
        <a:xfrm>
          <a:off x="4929" y="4879"/>
          <a:ext cx="4151439" cy="92160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rtl="0">
            <a:lnSpc>
              <a:spcPct val="90000"/>
            </a:lnSpc>
            <a:spcBef>
              <a:spcPct val="0"/>
            </a:spcBef>
            <a:spcAft>
              <a:spcPct val="35000"/>
            </a:spcAft>
          </a:pPr>
          <a:r>
            <a:rPr lang="zh-CN" altLang="en-US" sz="1400" kern="1200" dirty="0" smtClean="0"/>
            <a:t>现场执行派发材料</a:t>
          </a:r>
          <a:endParaRPr lang="zh-CN" altLang="en-US" sz="1400" kern="1200" dirty="0"/>
        </a:p>
      </dsp:txBody>
      <dsp:txXfrm>
        <a:off x="4929" y="4879"/>
        <a:ext cx="4151439" cy="921600"/>
      </dsp:txXfrm>
    </dsp:sp>
    <dsp:sp modelId="{BB11DEEC-8174-1B4E-928E-E69C0441E755}">
      <dsp:nvSpPr>
        <dsp:cNvPr id="0" name=""/>
        <dsp:cNvSpPr/>
      </dsp:nvSpPr>
      <dsp:spPr>
        <a:xfrm>
          <a:off x="2584" y="926479"/>
          <a:ext cx="4156129" cy="1405440"/>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zh-CN" altLang="en-US" sz="1400" kern="1200" dirty="0" smtClean="0"/>
            <a:t>数字化材料</a:t>
          </a:r>
          <a:endParaRPr lang="zh-CN" altLang="en-US" sz="1400" kern="1200" dirty="0"/>
        </a:p>
        <a:p>
          <a:pPr marL="114300" lvl="1" indent="-114300" algn="l" defTabSz="622300">
            <a:lnSpc>
              <a:spcPct val="90000"/>
            </a:lnSpc>
            <a:spcBef>
              <a:spcPct val="0"/>
            </a:spcBef>
            <a:spcAft>
              <a:spcPct val="15000"/>
            </a:spcAft>
            <a:buChar char="••"/>
          </a:pPr>
          <a:r>
            <a:rPr lang="zh-CN" altLang="en-US" sz="1400" kern="1200" smtClean="0"/>
            <a:t>实体材料</a:t>
          </a:r>
          <a:endParaRPr lang="en-US" altLang="zh-CN" sz="1400" kern="1200" dirty="0" smtClean="0"/>
        </a:p>
      </dsp:txBody>
      <dsp:txXfrm>
        <a:off x="2584" y="926479"/>
        <a:ext cx="4156129" cy="1405440"/>
      </dsp:txXfrm>
    </dsp:sp>
    <dsp:sp modelId="{F10B8A0C-304C-6A42-9B1A-C3B6843E4A46}">
      <dsp:nvSpPr>
        <dsp:cNvPr id="0" name=""/>
        <dsp:cNvSpPr/>
      </dsp:nvSpPr>
      <dsp:spPr>
        <a:xfrm>
          <a:off x="4732268" y="0"/>
          <a:ext cx="4078355" cy="92160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rtl="0">
            <a:lnSpc>
              <a:spcPct val="90000"/>
            </a:lnSpc>
            <a:spcBef>
              <a:spcPct val="0"/>
            </a:spcBef>
            <a:spcAft>
              <a:spcPct val="35000"/>
            </a:spcAft>
          </a:pPr>
          <a:r>
            <a:rPr lang="zh-CN" altLang="en-US" sz="1400" kern="1200" dirty="0" smtClean="0"/>
            <a:t>场地</a:t>
          </a:r>
          <a:endParaRPr lang="zh-CN" altLang="en-US" sz="1400" kern="1200" dirty="0"/>
        </a:p>
      </dsp:txBody>
      <dsp:txXfrm>
        <a:off x="4732268" y="0"/>
        <a:ext cx="4078355" cy="921600"/>
      </dsp:txXfrm>
    </dsp:sp>
    <dsp:sp modelId="{B8171A78-7CC7-6640-9F73-F52A782AB5B5}">
      <dsp:nvSpPr>
        <dsp:cNvPr id="0" name=""/>
        <dsp:cNvSpPr/>
      </dsp:nvSpPr>
      <dsp:spPr>
        <a:xfrm>
          <a:off x="4729683" y="926479"/>
          <a:ext cx="4078355" cy="1405440"/>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zh-CN" altLang="en-US" sz="1400" kern="1200" dirty="0" smtClean="0"/>
            <a:t>活动空间</a:t>
          </a:r>
          <a:endParaRPr lang="zh-CN" altLang="en-US" sz="1400" kern="1200" dirty="0"/>
        </a:p>
        <a:p>
          <a:pPr marL="114300" lvl="1" indent="-114300" algn="l" defTabSz="622300">
            <a:lnSpc>
              <a:spcPct val="90000"/>
            </a:lnSpc>
            <a:spcBef>
              <a:spcPct val="0"/>
            </a:spcBef>
            <a:spcAft>
              <a:spcPct val="15000"/>
            </a:spcAft>
            <a:buChar char="••"/>
          </a:pPr>
          <a:r>
            <a:rPr lang="zh-CN" altLang="en-US" sz="1400" kern="1200" smtClean="0"/>
            <a:t>设备及工具</a:t>
          </a:r>
          <a:endParaRPr lang="en-US" altLang="zh-CN" sz="1400" kern="1200" dirty="0"/>
        </a:p>
      </dsp:txBody>
      <dsp:txXfrm>
        <a:off x="4729683" y="926479"/>
        <a:ext cx="4078355" cy="14054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903D9C-41BD-469E-B5F3-11136520AEC6}">
      <dsp:nvSpPr>
        <dsp:cNvPr id="0" name=""/>
        <dsp:cNvSpPr/>
      </dsp:nvSpPr>
      <dsp:spPr>
        <a:xfrm>
          <a:off x="0" y="0"/>
          <a:ext cx="2885614" cy="648521"/>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zh-CN" altLang="en-US" sz="2800" kern="1200" dirty="0" smtClean="0"/>
            <a:t>任务整合</a:t>
          </a:r>
          <a:endParaRPr lang="zh-CN" altLang="en-US" sz="2800" kern="1200" dirty="0"/>
        </a:p>
      </dsp:txBody>
      <dsp:txXfrm>
        <a:off x="18995" y="18995"/>
        <a:ext cx="2185808" cy="610531"/>
      </dsp:txXfrm>
    </dsp:sp>
    <dsp:sp modelId="{40E83847-A976-4D32-830A-0268A4FCCDE9}">
      <dsp:nvSpPr>
        <dsp:cNvPr id="0" name=""/>
        <dsp:cNvSpPr/>
      </dsp:nvSpPr>
      <dsp:spPr>
        <a:xfrm>
          <a:off x="254613" y="756608"/>
          <a:ext cx="2885614" cy="648521"/>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zh-CN" altLang="en-US" sz="2800" kern="1200" dirty="0" smtClean="0"/>
            <a:t>任务测试</a:t>
          </a:r>
          <a:endParaRPr lang="zh-CN" altLang="en-US" sz="2800" kern="1200" dirty="0"/>
        </a:p>
      </dsp:txBody>
      <dsp:txXfrm>
        <a:off x="273608" y="775603"/>
        <a:ext cx="2171472" cy="610531"/>
      </dsp:txXfrm>
    </dsp:sp>
    <dsp:sp modelId="{6E451E53-FB08-4FE3-ACA8-176643775EB7}">
      <dsp:nvSpPr>
        <dsp:cNvPr id="0" name=""/>
        <dsp:cNvSpPr/>
      </dsp:nvSpPr>
      <dsp:spPr>
        <a:xfrm>
          <a:off x="509226" y="1513216"/>
          <a:ext cx="2885614" cy="648521"/>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zh-CN" altLang="en-US" sz="2800" kern="1200" dirty="0" smtClean="0"/>
            <a:t>资料包准备</a:t>
          </a:r>
          <a:endParaRPr lang="zh-CN" altLang="en-US" sz="2800" kern="1200" dirty="0"/>
        </a:p>
      </dsp:txBody>
      <dsp:txXfrm>
        <a:off x="528221" y="1532211"/>
        <a:ext cx="2171472" cy="610531"/>
      </dsp:txXfrm>
    </dsp:sp>
    <dsp:sp modelId="{E9E57AE2-35BF-4257-870B-88ACB9E37387}">
      <dsp:nvSpPr>
        <dsp:cNvPr id="0" name=""/>
        <dsp:cNvSpPr/>
      </dsp:nvSpPr>
      <dsp:spPr>
        <a:xfrm>
          <a:off x="2464075" y="491795"/>
          <a:ext cx="421538" cy="421538"/>
        </a:xfrm>
        <a:prstGeom prst="downArrow">
          <a:avLst>
            <a:gd name="adj1" fmla="val 55000"/>
            <a:gd name="adj2" fmla="val 45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endParaRPr lang="zh-CN" altLang="en-US" sz="1900" kern="1200"/>
        </a:p>
      </dsp:txBody>
      <dsp:txXfrm>
        <a:off x="2558921" y="491795"/>
        <a:ext cx="231846" cy="317207"/>
      </dsp:txXfrm>
    </dsp:sp>
    <dsp:sp modelId="{45FA778E-C93B-46DC-88ED-B41FFC391D8C}">
      <dsp:nvSpPr>
        <dsp:cNvPr id="0" name=""/>
        <dsp:cNvSpPr/>
      </dsp:nvSpPr>
      <dsp:spPr>
        <a:xfrm>
          <a:off x="2718689" y="1244080"/>
          <a:ext cx="421538" cy="421538"/>
        </a:xfrm>
        <a:prstGeom prst="downArrow">
          <a:avLst>
            <a:gd name="adj1" fmla="val 55000"/>
            <a:gd name="adj2" fmla="val 45000"/>
          </a:avLst>
        </a:prstGeom>
        <a:solidFill>
          <a:schemeClr val="accent4">
            <a:tint val="40000"/>
            <a:alpha val="90000"/>
            <a:hueOff val="11513915"/>
            <a:satOff val="-61261"/>
            <a:lumOff val="-3490"/>
            <a:alphaOff val="0"/>
          </a:schemeClr>
        </a:solidFill>
        <a:ln w="6350" cap="flat" cmpd="sng" algn="ctr">
          <a:solidFill>
            <a:schemeClr val="accent4">
              <a:tint val="40000"/>
              <a:alpha val="90000"/>
              <a:hueOff val="11513915"/>
              <a:satOff val="-61261"/>
              <a:lumOff val="-349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endParaRPr lang="zh-CN" altLang="en-US" sz="1900" kern="1200"/>
        </a:p>
      </dsp:txBody>
      <dsp:txXfrm>
        <a:off x="2813535" y="1244080"/>
        <a:ext cx="231846" cy="3172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22A586-E5BD-4A5C-8403-667F03A7EEED}">
      <dsp:nvSpPr>
        <dsp:cNvPr id="0" name=""/>
        <dsp:cNvSpPr/>
      </dsp:nvSpPr>
      <dsp:spPr>
        <a:xfrm>
          <a:off x="772437" y="2466181"/>
          <a:ext cx="506104" cy="1928751"/>
        </a:xfrm>
        <a:custGeom>
          <a:avLst/>
          <a:gdLst/>
          <a:ahLst/>
          <a:cxnLst/>
          <a:rect l="0" t="0" r="0" b="0"/>
          <a:pathLst>
            <a:path>
              <a:moveTo>
                <a:pt x="0" y="0"/>
              </a:moveTo>
              <a:lnTo>
                <a:pt x="253052" y="0"/>
              </a:lnTo>
              <a:lnTo>
                <a:pt x="253052" y="1928751"/>
              </a:lnTo>
              <a:lnTo>
                <a:pt x="506104" y="1928751"/>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975638" y="3380706"/>
        <a:ext cx="99702" cy="99702"/>
      </dsp:txXfrm>
    </dsp:sp>
    <dsp:sp modelId="{7A25F087-7DC5-4E2A-BCB3-9452268A1FAF}">
      <dsp:nvSpPr>
        <dsp:cNvPr id="0" name=""/>
        <dsp:cNvSpPr/>
      </dsp:nvSpPr>
      <dsp:spPr>
        <a:xfrm>
          <a:off x="772437" y="2466181"/>
          <a:ext cx="506104" cy="964375"/>
        </a:xfrm>
        <a:custGeom>
          <a:avLst/>
          <a:gdLst/>
          <a:ahLst/>
          <a:cxnLst/>
          <a:rect l="0" t="0" r="0" b="0"/>
          <a:pathLst>
            <a:path>
              <a:moveTo>
                <a:pt x="0" y="0"/>
              </a:moveTo>
              <a:lnTo>
                <a:pt x="253052" y="0"/>
              </a:lnTo>
              <a:lnTo>
                <a:pt x="253052" y="964375"/>
              </a:lnTo>
              <a:lnTo>
                <a:pt x="506104" y="964375"/>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998261" y="2921141"/>
        <a:ext cx="54455" cy="54455"/>
      </dsp:txXfrm>
    </dsp:sp>
    <dsp:sp modelId="{CA37549E-E08A-416F-AB85-992295028F4C}">
      <dsp:nvSpPr>
        <dsp:cNvPr id="0" name=""/>
        <dsp:cNvSpPr/>
      </dsp:nvSpPr>
      <dsp:spPr>
        <a:xfrm>
          <a:off x="772437" y="2420461"/>
          <a:ext cx="506104" cy="91440"/>
        </a:xfrm>
        <a:custGeom>
          <a:avLst/>
          <a:gdLst/>
          <a:ahLst/>
          <a:cxnLst/>
          <a:rect l="0" t="0" r="0" b="0"/>
          <a:pathLst>
            <a:path>
              <a:moveTo>
                <a:pt x="0" y="45720"/>
              </a:moveTo>
              <a:lnTo>
                <a:pt x="506104" y="45720"/>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012836" y="2453528"/>
        <a:ext cx="25305" cy="25305"/>
      </dsp:txXfrm>
    </dsp:sp>
    <dsp:sp modelId="{8843B613-8BA6-423F-8BCE-9C6EACA467F8}">
      <dsp:nvSpPr>
        <dsp:cNvPr id="0" name=""/>
        <dsp:cNvSpPr/>
      </dsp:nvSpPr>
      <dsp:spPr>
        <a:xfrm>
          <a:off x="772437" y="1501805"/>
          <a:ext cx="506104" cy="964375"/>
        </a:xfrm>
        <a:custGeom>
          <a:avLst/>
          <a:gdLst/>
          <a:ahLst/>
          <a:cxnLst/>
          <a:rect l="0" t="0" r="0" b="0"/>
          <a:pathLst>
            <a:path>
              <a:moveTo>
                <a:pt x="0" y="964375"/>
              </a:moveTo>
              <a:lnTo>
                <a:pt x="253052" y="964375"/>
              </a:lnTo>
              <a:lnTo>
                <a:pt x="253052" y="0"/>
              </a:lnTo>
              <a:lnTo>
                <a:pt x="506104" y="0"/>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998261" y="1956765"/>
        <a:ext cx="54455" cy="54455"/>
      </dsp:txXfrm>
    </dsp:sp>
    <dsp:sp modelId="{84FDC37A-F81D-4045-974C-A590AEFB7918}">
      <dsp:nvSpPr>
        <dsp:cNvPr id="0" name=""/>
        <dsp:cNvSpPr/>
      </dsp:nvSpPr>
      <dsp:spPr>
        <a:xfrm>
          <a:off x="772437" y="537430"/>
          <a:ext cx="506104" cy="1928751"/>
        </a:xfrm>
        <a:custGeom>
          <a:avLst/>
          <a:gdLst/>
          <a:ahLst/>
          <a:cxnLst/>
          <a:rect l="0" t="0" r="0" b="0"/>
          <a:pathLst>
            <a:path>
              <a:moveTo>
                <a:pt x="0" y="1928751"/>
              </a:moveTo>
              <a:lnTo>
                <a:pt x="253052" y="1928751"/>
              </a:lnTo>
              <a:lnTo>
                <a:pt x="253052" y="0"/>
              </a:lnTo>
              <a:lnTo>
                <a:pt x="506104" y="0"/>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975638" y="1451954"/>
        <a:ext cx="99702" cy="99702"/>
      </dsp:txXfrm>
    </dsp:sp>
    <dsp:sp modelId="{10F1C1BC-0A28-4786-AB8C-658AB134BE46}">
      <dsp:nvSpPr>
        <dsp:cNvPr id="0" name=""/>
        <dsp:cNvSpPr/>
      </dsp:nvSpPr>
      <dsp:spPr>
        <a:xfrm rot="16200000">
          <a:off x="-1643577" y="2080431"/>
          <a:ext cx="4060529" cy="77150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2222500">
            <a:lnSpc>
              <a:spcPct val="90000"/>
            </a:lnSpc>
            <a:spcBef>
              <a:spcPct val="0"/>
            </a:spcBef>
            <a:spcAft>
              <a:spcPct val="35000"/>
            </a:spcAft>
          </a:pPr>
          <a:r>
            <a:rPr lang="zh-CN" altLang="en-US" sz="5000" kern="1200" smtClean="0">
              <a:sym typeface="Arial" panose="020B0604020202020204" pitchFamily="34" charset="0"/>
            </a:rPr>
            <a:t>工作规则</a:t>
          </a:r>
          <a:endParaRPr lang="zh-CN" altLang="en-US" sz="5000" kern="1200" dirty="0"/>
        </a:p>
      </dsp:txBody>
      <dsp:txXfrm>
        <a:off x="-1643577" y="2080431"/>
        <a:ext cx="4060529" cy="771500"/>
      </dsp:txXfrm>
    </dsp:sp>
    <dsp:sp modelId="{F420AC6B-EAAF-490B-9FE8-A49183FEB56C}">
      <dsp:nvSpPr>
        <dsp:cNvPr id="0" name=""/>
        <dsp:cNvSpPr/>
      </dsp:nvSpPr>
      <dsp:spPr>
        <a:xfrm>
          <a:off x="1278541" y="151679"/>
          <a:ext cx="2530521" cy="77150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sym typeface="Arial" panose="020B0604020202020204" pitchFamily="34" charset="0"/>
            </a:rPr>
            <a:t>合约式设计</a:t>
          </a:r>
          <a:endParaRPr lang="zh-CN" altLang="en-US" sz="3200" kern="1200" dirty="0"/>
        </a:p>
      </dsp:txBody>
      <dsp:txXfrm>
        <a:off x="1278541" y="151679"/>
        <a:ext cx="2530521" cy="771500"/>
      </dsp:txXfrm>
    </dsp:sp>
    <dsp:sp modelId="{C3ED1EB0-ECDE-4E56-8BB7-51EAA9B0A75A}">
      <dsp:nvSpPr>
        <dsp:cNvPr id="0" name=""/>
        <dsp:cNvSpPr/>
      </dsp:nvSpPr>
      <dsp:spPr>
        <a:xfrm>
          <a:off x="1278541" y="1116055"/>
          <a:ext cx="2530521" cy="77150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sym typeface="Arial" panose="020B0604020202020204" pitchFamily="34" charset="0"/>
            </a:rPr>
            <a:t>统一文件标准</a:t>
          </a:r>
          <a:endParaRPr lang="zh-CN" altLang="en-US" sz="3200" kern="1200" dirty="0"/>
        </a:p>
      </dsp:txBody>
      <dsp:txXfrm>
        <a:off x="1278541" y="1116055"/>
        <a:ext cx="2530521" cy="771500"/>
      </dsp:txXfrm>
    </dsp:sp>
    <dsp:sp modelId="{9422E2E3-DFAF-4B71-8CAB-16F49BB8CCCB}">
      <dsp:nvSpPr>
        <dsp:cNvPr id="0" name=""/>
        <dsp:cNvSpPr/>
      </dsp:nvSpPr>
      <dsp:spPr>
        <a:xfrm>
          <a:off x="1278541" y="2080431"/>
          <a:ext cx="2530521" cy="77150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sym typeface="Arial" panose="020B0604020202020204" pitchFamily="34" charset="0"/>
            </a:rPr>
            <a:t>管理工具</a:t>
          </a:r>
          <a:endParaRPr lang="zh-CN" altLang="en-US" sz="3200" kern="1200" dirty="0"/>
        </a:p>
      </dsp:txBody>
      <dsp:txXfrm>
        <a:off x="1278541" y="2080431"/>
        <a:ext cx="2530521" cy="771500"/>
      </dsp:txXfrm>
    </dsp:sp>
    <dsp:sp modelId="{CF09A2A1-5B2A-4B6F-8B5F-369B8EC634A7}">
      <dsp:nvSpPr>
        <dsp:cNvPr id="0" name=""/>
        <dsp:cNvSpPr/>
      </dsp:nvSpPr>
      <dsp:spPr>
        <a:xfrm>
          <a:off x="1278541" y="3044806"/>
          <a:ext cx="2530521" cy="77150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sym typeface="Arial" panose="020B0604020202020204" pitchFamily="34" charset="0"/>
            </a:rPr>
            <a:t>任务规划</a:t>
          </a:r>
          <a:endParaRPr lang="zh-CN" altLang="en-US" sz="3200" kern="1200" dirty="0"/>
        </a:p>
      </dsp:txBody>
      <dsp:txXfrm>
        <a:off x="1278541" y="3044806"/>
        <a:ext cx="2530521" cy="771500"/>
      </dsp:txXfrm>
    </dsp:sp>
    <dsp:sp modelId="{69FAA027-30AA-4C75-AC42-2E2EE2B70F21}">
      <dsp:nvSpPr>
        <dsp:cNvPr id="0" name=""/>
        <dsp:cNvSpPr/>
      </dsp:nvSpPr>
      <dsp:spPr>
        <a:xfrm>
          <a:off x="1278541" y="4009182"/>
          <a:ext cx="2530521" cy="77150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sym typeface="Arial" panose="020B0604020202020204" pitchFamily="34" charset="0"/>
            </a:rPr>
            <a:t>财务管理</a:t>
          </a:r>
          <a:endParaRPr lang="zh-CN" altLang="en-US" sz="3200" kern="1200" dirty="0"/>
        </a:p>
      </dsp:txBody>
      <dsp:txXfrm>
        <a:off x="1278541" y="4009182"/>
        <a:ext cx="2530521" cy="7715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7EF33-AFDB-214A-A295-C33DAE4FFFB6}">
      <dsp:nvSpPr>
        <dsp:cNvPr id="0" name=""/>
        <dsp:cNvSpPr/>
      </dsp:nvSpPr>
      <dsp:spPr>
        <a:xfrm>
          <a:off x="685799" y="0"/>
          <a:ext cx="7772399" cy="2950308"/>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F2ED254-D9D3-254A-8720-51B5E4D2E3B1}">
      <dsp:nvSpPr>
        <dsp:cNvPr id="0" name=""/>
        <dsp:cNvSpPr/>
      </dsp:nvSpPr>
      <dsp:spPr>
        <a:xfrm>
          <a:off x="3125" y="885092"/>
          <a:ext cx="2030610" cy="118012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kumimoji="0" lang="zh-CN" altLang="en-US" sz="2400" kern="1200" dirty="0" smtClean="0">
              <a:solidFill>
                <a:schemeClr val="bg1"/>
              </a:solidFill>
              <a:latin typeface="Heiti SC Light"/>
              <a:ea typeface="Heiti SC Light"/>
              <a:cs typeface="Heiti SC Light"/>
            </a:rPr>
            <a:t>初尝甜头，提高兴趣</a:t>
          </a:r>
          <a:endParaRPr lang="zh-CN" altLang="en-US" sz="2400" kern="1200" dirty="0">
            <a:solidFill>
              <a:schemeClr val="bg1"/>
            </a:solidFill>
          </a:endParaRPr>
        </a:p>
      </dsp:txBody>
      <dsp:txXfrm>
        <a:off x="60734" y="942701"/>
        <a:ext cx="1915392" cy="1064905"/>
      </dsp:txXfrm>
    </dsp:sp>
    <dsp:sp modelId="{C06A0810-611A-BE4A-9D5D-157AA6858EEC}">
      <dsp:nvSpPr>
        <dsp:cNvPr id="0" name=""/>
        <dsp:cNvSpPr/>
      </dsp:nvSpPr>
      <dsp:spPr>
        <a:xfrm>
          <a:off x="2372171" y="885092"/>
          <a:ext cx="2030610" cy="118012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kumimoji="1" lang="zh-CN" altLang="en-US" sz="2400" kern="1200" dirty="0" smtClean="0">
              <a:solidFill>
                <a:schemeClr val="bg1"/>
              </a:solidFill>
              <a:latin typeface="Heiti SC Light"/>
              <a:ea typeface="Heiti SC Light"/>
              <a:cs typeface="Heiti SC Light"/>
              <a:sym typeface="宋体" charset="0"/>
            </a:rPr>
            <a:t>面对挫折，尽早矫正</a:t>
          </a:r>
          <a:endParaRPr lang="zh-CN" altLang="en-US" sz="2400" kern="1200" dirty="0">
            <a:solidFill>
              <a:schemeClr val="bg1"/>
            </a:solidFill>
          </a:endParaRPr>
        </a:p>
      </dsp:txBody>
      <dsp:txXfrm>
        <a:off x="2429780" y="942701"/>
        <a:ext cx="1915392" cy="1064905"/>
      </dsp:txXfrm>
    </dsp:sp>
    <dsp:sp modelId="{C91AA96E-73E3-324C-8E99-024B0CF213A8}">
      <dsp:nvSpPr>
        <dsp:cNvPr id="0" name=""/>
        <dsp:cNvSpPr/>
      </dsp:nvSpPr>
      <dsp:spPr>
        <a:xfrm>
          <a:off x="4741217" y="885092"/>
          <a:ext cx="2030610" cy="118012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kumimoji="1" lang="zh-CN" altLang="en-US" sz="2400" kern="1200" dirty="0" smtClean="0">
              <a:solidFill>
                <a:schemeClr val="bg1"/>
              </a:solidFill>
              <a:latin typeface="Heiti SC Light"/>
              <a:ea typeface="Heiti SC Light"/>
              <a:cs typeface="Heiti SC Light"/>
              <a:sym typeface="宋体" charset="0"/>
            </a:rPr>
            <a:t>系统整合，跨界协作</a:t>
          </a:r>
          <a:endParaRPr lang="zh-CN" altLang="en-US" sz="2400" kern="1200" dirty="0">
            <a:solidFill>
              <a:schemeClr val="bg1"/>
            </a:solidFill>
          </a:endParaRPr>
        </a:p>
      </dsp:txBody>
      <dsp:txXfrm>
        <a:off x="4798826" y="942701"/>
        <a:ext cx="1915392" cy="1064905"/>
      </dsp:txXfrm>
    </dsp:sp>
    <dsp:sp modelId="{7114FBE6-4C26-9D46-A499-334516469392}">
      <dsp:nvSpPr>
        <dsp:cNvPr id="0" name=""/>
        <dsp:cNvSpPr/>
      </dsp:nvSpPr>
      <dsp:spPr>
        <a:xfrm>
          <a:off x="7110262" y="885092"/>
          <a:ext cx="2030610" cy="118012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kumimoji="1" lang="zh-CN" altLang="en-US" sz="2400" kern="1200" dirty="0" smtClean="0">
              <a:solidFill>
                <a:schemeClr val="bg1"/>
              </a:solidFill>
              <a:latin typeface="Heiti SC Light"/>
              <a:ea typeface="Heiti SC Light"/>
              <a:cs typeface="Heiti SC Light"/>
              <a:sym typeface="宋体" charset="0"/>
            </a:rPr>
            <a:t>发表内容，回馈心得。</a:t>
          </a:r>
          <a:endParaRPr lang="zh-CN" altLang="en-US" sz="2400" kern="1200" dirty="0">
            <a:solidFill>
              <a:schemeClr val="bg1"/>
            </a:solidFill>
          </a:endParaRPr>
        </a:p>
      </dsp:txBody>
      <dsp:txXfrm>
        <a:off x="7167871" y="942701"/>
        <a:ext cx="1915392" cy="106490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719088-4D92-46A8-80E4-B67F18BC636E}">
      <dsp:nvSpPr>
        <dsp:cNvPr id="0" name=""/>
        <dsp:cNvSpPr/>
      </dsp:nvSpPr>
      <dsp:spPr>
        <a:xfrm>
          <a:off x="1416" y="2503752"/>
          <a:ext cx="1001886" cy="500943"/>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挑战方部门介绍</a:t>
          </a:r>
          <a:endParaRPr lang="zh-CN" altLang="en-US" sz="1600" kern="1200" dirty="0"/>
        </a:p>
      </dsp:txBody>
      <dsp:txXfrm>
        <a:off x="16088" y="2518424"/>
        <a:ext cx="972542" cy="471599"/>
      </dsp:txXfrm>
    </dsp:sp>
    <dsp:sp modelId="{4CC0DF16-A433-4A96-AE20-3DB028D1241F}">
      <dsp:nvSpPr>
        <dsp:cNvPr id="0" name=""/>
        <dsp:cNvSpPr/>
      </dsp:nvSpPr>
      <dsp:spPr>
        <a:xfrm rot="17692822">
          <a:off x="727413" y="2313019"/>
          <a:ext cx="952533" cy="18281"/>
        </a:xfrm>
        <a:custGeom>
          <a:avLst/>
          <a:gdLst/>
          <a:ahLst/>
          <a:cxnLst/>
          <a:rect l="0" t="0" r="0" b="0"/>
          <a:pathLst>
            <a:path>
              <a:moveTo>
                <a:pt x="0" y="9140"/>
              </a:moveTo>
              <a:lnTo>
                <a:pt x="952533" y="9140"/>
              </a:lnTo>
            </a:path>
          </a:pathLst>
        </a:custGeom>
        <a:noFill/>
        <a:ln w="12700" cap="flat" cmpd="sng" algn="ctr">
          <a:solidFill>
            <a:schemeClr val="accent6">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179866" y="2298347"/>
        <a:ext cx="47626" cy="47626"/>
      </dsp:txXfrm>
    </dsp:sp>
    <dsp:sp modelId="{86DE1779-5B82-40D2-9FED-28A5E680CC3D}">
      <dsp:nvSpPr>
        <dsp:cNvPr id="0" name=""/>
        <dsp:cNvSpPr/>
      </dsp:nvSpPr>
      <dsp:spPr>
        <a:xfrm>
          <a:off x="1404056" y="1639625"/>
          <a:ext cx="1001886" cy="500943"/>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市场</a:t>
          </a:r>
          <a:endParaRPr lang="zh-CN" altLang="en-US" sz="1600" kern="1200" dirty="0"/>
        </a:p>
      </dsp:txBody>
      <dsp:txXfrm>
        <a:off x="1418728" y="1654297"/>
        <a:ext cx="972542" cy="471599"/>
      </dsp:txXfrm>
    </dsp:sp>
    <dsp:sp modelId="{EFC85E5B-087B-4AED-8F0E-1CC557A7DCEF}">
      <dsp:nvSpPr>
        <dsp:cNvPr id="0" name=""/>
        <dsp:cNvSpPr/>
      </dsp:nvSpPr>
      <dsp:spPr>
        <a:xfrm rot="18289469">
          <a:off x="2255436" y="1592913"/>
          <a:ext cx="701767" cy="18281"/>
        </a:xfrm>
        <a:custGeom>
          <a:avLst/>
          <a:gdLst/>
          <a:ahLst/>
          <a:cxnLst/>
          <a:rect l="0" t="0" r="0" b="0"/>
          <a:pathLst>
            <a:path>
              <a:moveTo>
                <a:pt x="0" y="9140"/>
              </a:moveTo>
              <a:lnTo>
                <a:pt x="701767" y="9140"/>
              </a:lnTo>
            </a:path>
          </a:pathLst>
        </a:custGeom>
        <a:noFill/>
        <a:ln w="12700" cap="flat" cmpd="sng" algn="ctr">
          <a:solidFill>
            <a:schemeClr val="accent6">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88776" y="1584510"/>
        <a:ext cx="35088" cy="35088"/>
      </dsp:txXfrm>
    </dsp:sp>
    <dsp:sp modelId="{86814D1A-7AC1-426A-B7A5-E7852CBF286B}">
      <dsp:nvSpPr>
        <dsp:cNvPr id="0" name=""/>
        <dsp:cNvSpPr/>
      </dsp:nvSpPr>
      <dsp:spPr>
        <a:xfrm>
          <a:off x="2806697" y="1063540"/>
          <a:ext cx="1001886" cy="500943"/>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技术市场</a:t>
          </a:r>
          <a:endParaRPr lang="zh-CN" altLang="en-US" sz="1600" kern="1200" dirty="0"/>
        </a:p>
      </dsp:txBody>
      <dsp:txXfrm>
        <a:off x="2821369" y="1078212"/>
        <a:ext cx="972542" cy="471599"/>
      </dsp:txXfrm>
    </dsp:sp>
    <dsp:sp modelId="{DFC5BE44-BF14-45C2-B14D-BFE97C9A6CD8}">
      <dsp:nvSpPr>
        <dsp:cNvPr id="0" name=""/>
        <dsp:cNvSpPr/>
      </dsp:nvSpPr>
      <dsp:spPr>
        <a:xfrm>
          <a:off x="2405943" y="1880956"/>
          <a:ext cx="400754" cy="18281"/>
        </a:xfrm>
        <a:custGeom>
          <a:avLst/>
          <a:gdLst/>
          <a:ahLst/>
          <a:cxnLst/>
          <a:rect l="0" t="0" r="0" b="0"/>
          <a:pathLst>
            <a:path>
              <a:moveTo>
                <a:pt x="0" y="9140"/>
              </a:moveTo>
              <a:lnTo>
                <a:pt x="400754" y="9140"/>
              </a:lnTo>
            </a:path>
          </a:pathLst>
        </a:custGeom>
        <a:noFill/>
        <a:ln w="12700" cap="flat" cmpd="sng" algn="ctr">
          <a:solidFill>
            <a:schemeClr val="accent6">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96301" y="1880078"/>
        <a:ext cx="20037" cy="20037"/>
      </dsp:txXfrm>
    </dsp:sp>
    <dsp:sp modelId="{8D2999CE-AD00-4D05-9A0B-372A1699ED17}">
      <dsp:nvSpPr>
        <dsp:cNvPr id="0" name=""/>
        <dsp:cNvSpPr/>
      </dsp:nvSpPr>
      <dsp:spPr>
        <a:xfrm>
          <a:off x="2806697" y="1639625"/>
          <a:ext cx="1001886" cy="500943"/>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材料市场</a:t>
          </a:r>
          <a:endParaRPr lang="zh-CN" altLang="en-US" sz="1600" kern="1200" dirty="0"/>
        </a:p>
      </dsp:txBody>
      <dsp:txXfrm>
        <a:off x="2821369" y="1654297"/>
        <a:ext cx="972542" cy="471599"/>
      </dsp:txXfrm>
    </dsp:sp>
    <dsp:sp modelId="{AC9A07C8-6815-49F4-9BE2-CA6962E5AF60}">
      <dsp:nvSpPr>
        <dsp:cNvPr id="0" name=""/>
        <dsp:cNvSpPr/>
      </dsp:nvSpPr>
      <dsp:spPr>
        <a:xfrm rot="3310531">
          <a:off x="2255436" y="2168998"/>
          <a:ext cx="701767" cy="18281"/>
        </a:xfrm>
        <a:custGeom>
          <a:avLst/>
          <a:gdLst/>
          <a:ahLst/>
          <a:cxnLst/>
          <a:rect l="0" t="0" r="0" b="0"/>
          <a:pathLst>
            <a:path>
              <a:moveTo>
                <a:pt x="0" y="9140"/>
              </a:moveTo>
              <a:lnTo>
                <a:pt x="701767" y="9140"/>
              </a:lnTo>
            </a:path>
          </a:pathLst>
        </a:custGeom>
        <a:noFill/>
        <a:ln w="12700" cap="flat" cmpd="sng" algn="ctr">
          <a:solidFill>
            <a:schemeClr val="accent6">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88776" y="2160595"/>
        <a:ext cx="35088" cy="35088"/>
      </dsp:txXfrm>
    </dsp:sp>
    <dsp:sp modelId="{A0A4596C-0C9E-4925-B628-B350C430F2D7}">
      <dsp:nvSpPr>
        <dsp:cNvPr id="0" name=""/>
        <dsp:cNvSpPr/>
      </dsp:nvSpPr>
      <dsp:spPr>
        <a:xfrm>
          <a:off x="2806697" y="2215709"/>
          <a:ext cx="1001886" cy="500943"/>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黑市</a:t>
          </a:r>
          <a:endParaRPr lang="zh-CN" altLang="en-US" sz="1600" kern="1200" dirty="0"/>
        </a:p>
      </dsp:txBody>
      <dsp:txXfrm>
        <a:off x="2821369" y="2230381"/>
        <a:ext cx="972542" cy="471599"/>
      </dsp:txXfrm>
    </dsp:sp>
    <dsp:sp modelId="{516ECA9E-9C8B-4B9E-9762-BAF51E87B4C9}">
      <dsp:nvSpPr>
        <dsp:cNvPr id="0" name=""/>
        <dsp:cNvSpPr/>
      </dsp:nvSpPr>
      <dsp:spPr>
        <a:xfrm rot="19457599">
          <a:off x="956914" y="2601062"/>
          <a:ext cx="493530" cy="18281"/>
        </a:xfrm>
        <a:custGeom>
          <a:avLst/>
          <a:gdLst/>
          <a:ahLst/>
          <a:cxnLst/>
          <a:rect l="0" t="0" r="0" b="0"/>
          <a:pathLst>
            <a:path>
              <a:moveTo>
                <a:pt x="0" y="9140"/>
              </a:moveTo>
              <a:lnTo>
                <a:pt x="493530" y="9140"/>
              </a:lnTo>
            </a:path>
          </a:pathLst>
        </a:custGeom>
        <a:noFill/>
        <a:ln w="12700" cap="flat" cmpd="sng" algn="ctr">
          <a:solidFill>
            <a:schemeClr val="accent6">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191341" y="2597864"/>
        <a:ext cx="24676" cy="24676"/>
      </dsp:txXfrm>
    </dsp:sp>
    <dsp:sp modelId="{D00EFCA9-6245-459D-A535-ECDD84FA3688}">
      <dsp:nvSpPr>
        <dsp:cNvPr id="0" name=""/>
        <dsp:cNvSpPr/>
      </dsp:nvSpPr>
      <dsp:spPr>
        <a:xfrm>
          <a:off x="1404056" y="2215709"/>
          <a:ext cx="1001886" cy="500943"/>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银行</a:t>
          </a:r>
          <a:endParaRPr lang="zh-CN" altLang="en-US" sz="1600" kern="1200" dirty="0"/>
        </a:p>
      </dsp:txBody>
      <dsp:txXfrm>
        <a:off x="1418728" y="2230381"/>
        <a:ext cx="972542" cy="471599"/>
      </dsp:txXfrm>
    </dsp:sp>
    <dsp:sp modelId="{38B7E7CB-B8F6-457E-804A-47F5511E1E20}">
      <dsp:nvSpPr>
        <dsp:cNvPr id="0" name=""/>
        <dsp:cNvSpPr/>
      </dsp:nvSpPr>
      <dsp:spPr>
        <a:xfrm rot="2142401">
          <a:off x="956914" y="2889104"/>
          <a:ext cx="493530" cy="18281"/>
        </a:xfrm>
        <a:custGeom>
          <a:avLst/>
          <a:gdLst/>
          <a:ahLst/>
          <a:cxnLst/>
          <a:rect l="0" t="0" r="0" b="0"/>
          <a:pathLst>
            <a:path>
              <a:moveTo>
                <a:pt x="0" y="9140"/>
              </a:moveTo>
              <a:lnTo>
                <a:pt x="493530" y="9140"/>
              </a:lnTo>
            </a:path>
          </a:pathLst>
        </a:custGeom>
        <a:noFill/>
        <a:ln w="12700" cap="flat" cmpd="sng" algn="ctr">
          <a:solidFill>
            <a:schemeClr val="accent6">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191341" y="2885906"/>
        <a:ext cx="24676" cy="24676"/>
      </dsp:txXfrm>
    </dsp:sp>
    <dsp:sp modelId="{847CD4A2-72D3-4B87-A433-E41584A93F56}">
      <dsp:nvSpPr>
        <dsp:cNvPr id="0" name=""/>
        <dsp:cNvSpPr/>
      </dsp:nvSpPr>
      <dsp:spPr>
        <a:xfrm>
          <a:off x="1404056" y="2791794"/>
          <a:ext cx="1001886" cy="500943"/>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法院</a:t>
          </a:r>
          <a:endParaRPr lang="zh-CN" altLang="en-US" sz="1600" kern="1200" dirty="0"/>
        </a:p>
      </dsp:txBody>
      <dsp:txXfrm>
        <a:off x="1418728" y="2806466"/>
        <a:ext cx="972542" cy="471599"/>
      </dsp:txXfrm>
    </dsp:sp>
    <dsp:sp modelId="{F0A52A0A-547C-4F3A-91C2-9A29741FE591}">
      <dsp:nvSpPr>
        <dsp:cNvPr id="0" name=""/>
        <dsp:cNvSpPr/>
      </dsp:nvSpPr>
      <dsp:spPr>
        <a:xfrm rot="3907178">
          <a:off x="727413" y="3177146"/>
          <a:ext cx="952533" cy="18281"/>
        </a:xfrm>
        <a:custGeom>
          <a:avLst/>
          <a:gdLst/>
          <a:ahLst/>
          <a:cxnLst/>
          <a:rect l="0" t="0" r="0" b="0"/>
          <a:pathLst>
            <a:path>
              <a:moveTo>
                <a:pt x="0" y="9140"/>
              </a:moveTo>
              <a:lnTo>
                <a:pt x="952533" y="9140"/>
              </a:lnTo>
            </a:path>
          </a:pathLst>
        </a:custGeom>
        <a:noFill/>
        <a:ln w="12700" cap="flat" cmpd="sng" algn="ctr">
          <a:solidFill>
            <a:schemeClr val="accent6">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179866" y="3162473"/>
        <a:ext cx="47626" cy="47626"/>
      </dsp:txXfrm>
    </dsp:sp>
    <dsp:sp modelId="{59F3E997-4587-47C3-A935-DE9044DCD5D2}">
      <dsp:nvSpPr>
        <dsp:cNvPr id="0" name=""/>
        <dsp:cNvSpPr/>
      </dsp:nvSpPr>
      <dsp:spPr>
        <a:xfrm>
          <a:off x="1404056" y="3367879"/>
          <a:ext cx="1001886" cy="500943"/>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专利</a:t>
          </a:r>
          <a:endParaRPr lang="zh-CN" altLang="en-US" sz="1600" kern="1200" dirty="0"/>
        </a:p>
      </dsp:txBody>
      <dsp:txXfrm>
        <a:off x="1418728" y="3382551"/>
        <a:ext cx="972542" cy="471599"/>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757721-111C-E342-A000-8C0A0C728DFF}" type="datetimeFigureOut">
              <a:rPr lang="en-US" smtClean="0"/>
              <a:pPr/>
              <a:t>8/18/14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A64893-2265-804C-9AC1-1BF2DD3D2806}" type="slidenum">
              <a:rPr lang="en-US" smtClean="0"/>
              <a:pPr/>
              <a:t>‹#›</a:t>
            </a:fld>
            <a:endParaRPr lang="en-US"/>
          </a:p>
        </p:txBody>
      </p:sp>
    </p:spTree>
    <p:extLst>
      <p:ext uri="{BB962C8B-B14F-4D97-AF65-F5344CB8AC3E}">
        <p14:creationId xmlns:p14="http://schemas.microsoft.com/office/powerpoint/2010/main" val="27340273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notesMaster" Target="../notesMasters/notesMaster1.xml"/><Relationship Id="rId3" Type="http://schemas.openxmlformats.org/officeDocument/2006/relationships/slide" Target="../slides/slide2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2.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notesMaster" Target="../notesMasters/notesMaster1.xml"/><Relationship Id="rId3" Type="http://schemas.openxmlformats.org/officeDocument/2006/relationships/slide" Target="../slides/slide114.xml"/></Relationships>
</file>

<file path=ppt/notesSlides/_rels/notesSlide1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notesMaster" Target="../notesMasters/notesMaster1.xml"/><Relationship Id="rId3" Type="http://schemas.openxmlformats.org/officeDocument/2006/relationships/slide" Target="../slides/slide120.xml"/></Relationships>
</file>

<file path=ppt/notesSlides/_rels/notesSlide1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notesMaster" Target="../notesMasters/notesMaster1.xml"/><Relationship Id="rId3" Type="http://schemas.openxmlformats.org/officeDocument/2006/relationships/slide" Target="../slides/slide1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notesMaster" Target="../notesMasters/notesMaster1.xml"/><Relationship Id="rId3" Type="http://schemas.openxmlformats.org/officeDocument/2006/relationships/slide" Target="../slides/slide6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Rot="1" noChangeAspect="1" noChangeArrowheads="1"/>
          </p:cNvSpPr>
          <p:nvPr>
            <p:ph type="sldImg"/>
          </p:nvPr>
        </p:nvSpPr>
        <p:spPr>
          <a:xfrm>
            <a:off x="1141413" y="752475"/>
            <a:ext cx="4391025" cy="3294063"/>
          </a:xfrm>
        </p:spPr>
      </p:sp>
      <p:sp>
        <p:nvSpPr>
          <p:cNvPr id="19459" name="Rectangle 3"/>
          <p:cNvSpPr>
            <a:spLocks noGrp="1" noChangeArrowheads="1"/>
          </p:cNvSpPr>
          <p:nvPr>
            <p:ph type="body" idx="1"/>
          </p:nvPr>
        </p:nvSpPr>
        <p:spPr>
          <a:ln/>
        </p:spPr>
        <p:txBody>
          <a:bodyPr/>
          <a:lstStyle/>
          <a:p>
            <a:r>
              <a:rPr lang="zh-CN" altLang="en-US"/>
              <a:t>标题换   冲学习机制到数字化的学习机制     跨年龄快学科 跨地域       才没有很多经验的人也能举办类似活动  ，所以可以很容易的跨学科     群体认知的理论     ，        群体学习的方法论     机制   数字化的方法论           从群体学习到数字化的群体学习。</a:t>
            </a:r>
            <a:endParaRPr lang="en-US"/>
          </a:p>
          <a:p>
            <a:endParaRPr lang="en-US"/>
          </a:p>
          <a:p>
            <a:endParaRPr lang="en-US"/>
          </a:p>
          <a:p>
            <a:r>
              <a:rPr lang="zh-CN" altLang="en-US"/>
              <a:t>｛先要讲出为什么需要群体学习方法</a:t>
            </a:r>
            <a:r>
              <a:rPr lang="en-US"/>
              <a:t>  </a:t>
            </a:r>
            <a:r>
              <a:rPr lang="zh-CN" altLang="en-US"/>
              <a:t>加入摩尔定律的相关幻灯片</a:t>
            </a:r>
            <a:r>
              <a:rPr lang="en-US"/>
              <a:t>    </a:t>
            </a:r>
          </a:p>
          <a:p>
            <a:r>
              <a:rPr lang="zh-CN" altLang="en-US"/>
              <a:t>必须谈到基于合约的设计</a:t>
            </a:r>
            <a:r>
              <a:rPr lang="en-US"/>
              <a:t>   </a:t>
            </a:r>
            <a:r>
              <a:rPr lang="zh-CN" altLang="en-US"/>
              <a:t>以目标导向的工作方法</a:t>
            </a:r>
            <a:r>
              <a:rPr lang="en-US"/>
              <a:t>    </a:t>
            </a:r>
          </a:p>
          <a:p>
            <a:r>
              <a:rPr lang="zh-CN" altLang="en-US"/>
              <a:t>基于合约的设计</a:t>
            </a:r>
            <a:r>
              <a:rPr lang="en-US"/>
              <a:t> </a:t>
            </a:r>
            <a:r>
              <a:rPr lang="zh-CN" altLang="en-US"/>
              <a:t>契约的精神｝加两页</a:t>
            </a:r>
            <a:r>
              <a:rPr lang="en-US"/>
              <a:t> 1 </a:t>
            </a:r>
            <a:r>
              <a:rPr lang="zh-CN" altLang="en-US"/>
              <a:t>摩尔定律</a:t>
            </a:r>
            <a:r>
              <a:rPr lang="en-US"/>
              <a:t>  2</a:t>
            </a:r>
            <a:r>
              <a:rPr lang="zh-CN" altLang="en-US"/>
              <a:t>合约设计</a:t>
            </a:r>
            <a:r>
              <a:rPr lang="en-US"/>
              <a:t> </a:t>
            </a:r>
          </a:p>
          <a:p>
            <a:endParaRPr lang="en-US"/>
          </a:p>
        </p:txBody>
      </p:sp>
    </p:spTree>
    <p:extLst>
      <p:ext uri="{BB962C8B-B14F-4D97-AF65-F5344CB8AC3E}">
        <p14:creationId xmlns:p14="http://schemas.microsoft.com/office/powerpoint/2010/main" val="2107778338"/>
      </p:ext>
    </p:extLst>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少一页总的时间表</a:t>
            </a:r>
            <a:endParaRPr lang="zh-CN" altLang="en-US" dirty="0"/>
          </a:p>
        </p:txBody>
      </p:sp>
      <p:sp>
        <p:nvSpPr>
          <p:cNvPr id="4" name="灯片编号占位符 3"/>
          <p:cNvSpPr>
            <a:spLocks noGrp="1"/>
          </p:cNvSpPr>
          <p:nvPr>
            <p:ph type="sldNum" sz="quarter" idx="10"/>
          </p:nvPr>
        </p:nvSpPr>
        <p:spPr/>
        <p:txBody>
          <a:bodyPr/>
          <a:lstStyle/>
          <a:p>
            <a:fld id="{11A64893-2265-804C-9AC1-1BF2DD3D2806}" type="slidenum">
              <a:rPr lang="en-US" smtClean="0"/>
              <a:pPr/>
              <a:t>89</a:t>
            </a:fld>
            <a:endParaRPr lang="en-US"/>
          </a:p>
        </p:txBody>
      </p:sp>
    </p:spTree>
    <p:extLst>
      <p:ext uri="{BB962C8B-B14F-4D97-AF65-F5344CB8AC3E}">
        <p14:creationId xmlns:p14="http://schemas.microsoft.com/office/powerpoint/2010/main" val="1516348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a:t>
            </a:r>
            <a:endParaRPr lang="zh-CN" altLang="en-US" dirty="0"/>
          </a:p>
        </p:txBody>
      </p:sp>
      <p:sp>
        <p:nvSpPr>
          <p:cNvPr id="4" name="灯片编号占位符 3"/>
          <p:cNvSpPr>
            <a:spLocks noGrp="1"/>
          </p:cNvSpPr>
          <p:nvPr>
            <p:ph type="sldNum" sz="quarter" idx="10"/>
          </p:nvPr>
        </p:nvSpPr>
        <p:spPr/>
        <p:txBody>
          <a:bodyPr/>
          <a:lstStyle/>
          <a:p>
            <a:fld id="{6FF7CD17-2D00-46ED-B122-D205DB90B558}" type="slidenum">
              <a:rPr lang="zh-CN" altLang="en-US" smtClean="0">
                <a:solidFill>
                  <a:prstClr val="black"/>
                </a:solidFill>
              </a:rPr>
              <a:pPr/>
              <a:t>102</a:t>
            </a:fld>
            <a:endParaRPr lang="zh-CN" altLang="en-US">
              <a:solidFill>
                <a:prstClr val="black"/>
              </a:solidFill>
            </a:endParaRPr>
          </a:p>
        </p:txBody>
      </p:sp>
    </p:spTree>
    <p:extLst>
      <p:ext uri="{BB962C8B-B14F-4D97-AF65-F5344CB8AC3E}">
        <p14:creationId xmlns:p14="http://schemas.microsoft.com/office/powerpoint/2010/main" val="3799590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15714" name="Rectangle 2"/>
          <p:cNvSpPr>
            <a:spLocks noGrp="1" noRot="1" noChangeAspect="1" noChangeArrowheads="1"/>
          </p:cNvSpPr>
          <p:nvPr>
            <p:ph type="sldImg"/>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115715" name="Rectangle 3"/>
          <p:cNvSpPr>
            <a:spLocks noGrp="1" noRot="1" noChangeAspect="1" noChangeArrowheads="1"/>
          </p:cNvSpPr>
          <p:nvPr>
            <p:ph type="body" idx="1"/>
          </p:nvPr>
        </p:nvSpPr>
        <p:spPr bwMode="auto">
          <a:xfrm>
            <a:off x="-622300" y="8210550"/>
            <a:ext cx="7045325"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r>
              <a:rPr lang="zh-CN" altLang="en-US"/>
              <a:t>排版修改</a:t>
            </a:r>
          </a:p>
        </p:txBody>
      </p:sp>
    </p:spTree>
    <p:extLst>
      <p:ext uri="{BB962C8B-B14F-4D97-AF65-F5344CB8AC3E}">
        <p14:creationId xmlns:p14="http://schemas.microsoft.com/office/powerpoint/2010/main" val="4132073200"/>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882" name="Rectangle 2"/>
          <p:cNvSpPr>
            <a:spLocks noGrp="1" noRot="1" noChangeAspect="1" noChangeArrowheads="1"/>
          </p:cNvSpPr>
          <p:nvPr>
            <p:ph type="sldImg"/>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122883" name="Rectangle 3"/>
          <p:cNvSpPr>
            <a:spLocks noGrp="1" noRot="1" noChangeAspect="1" noChangeArrowheads="1"/>
          </p:cNvSpPr>
          <p:nvPr>
            <p:ph type="body" idx="1"/>
          </p:nvPr>
        </p:nvSpPr>
        <p:spPr bwMode="auto">
          <a:xfrm>
            <a:off x="-622300" y="8210550"/>
            <a:ext cx="7045325"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r>
              <a:rPr lang="zh-CN" altLang="en-US" dirty="0"/>
              <a:t>楚人怀玉的公司，作为案例</a:t>
            </a:r>
          </a:p>
        </p:txBody>
      </p:sp>
    </p:spTree>
    <p:extLst>
      <p:ext uri="{BB962C8B-B14F-4D97-AF65-F5344CB8AC3E}">
        <p14:creationId xmlns:p14="http://schemas.microsoft.com/office/powerpoint/2010/main" val="390340177"/>
      </p:ext>
    </p:extLst>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4930" name="Rectangle 2"/>
          <p:cNvSpPr>
            <a:spLocks noGrp="1" noRot="1" noChangeAspect="1" noChangeArrowheads="1"/>
          </p:cNvSpPr>
          <p:nvPr>
            <p:ph type="sldImg"/>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124931" name="Rectangle 3"/>
          <p:cNvSpPr>
            <a:spLocks noGrp="1" noRot="1" noChangeAspect="1" noChangeArrowheads="1"/>
          </p:cNvSpPr>
          <p:nvPr>
            <p:ph type="body" idx="1"/>
          </p:nvPr>
        </p:nvSpPr>
        <p:spPr bwMode="auto">
          <a:xfrm>
            <a:off x="-622300" y="8210550"/>
            <a:ext cx="7045325"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r>
              <a:rPr lang="zh-CN" altLang="en-US"/>
              <a:t>整个过程就是数字出版过程， 天津，清华附中，我们自己的团队，三个样例</a:t>
            </a:r>
          </a:p>
        </p:txBody>
      </p:sp>
    </p:spTree>
    <p:extLst>
      <p:ext uri="{BB962C8B-B14F-4D97-AF65-F5344CB8AC3E}">
        <p14:creationId xmlns:p14="http://schemas.microsoft.com/office/powerpoint/2010/main" val="2159874542"/>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A64893-2265-804C-9AC1-1BF2DD3D2806}" type="slidenum">
              <a:rPr lang="en-US" smtClean="0"/>
              <a:pPr/>
              <a:t>60</a:t>
            </a:fld>
            <a:endParaRPr lang="en-US"/>
          </a:p>
        </p:txBody>
      </p:sp>
    </p:spTree>
    <p:extLst>
      <p:ext uri="{BB962C8B-B14F-4D97-AF65-F5344CB8AC3E}">
        <p14:creationId xmlns:p14="http://schemas.microsoft.com/office/powerpoint/2010/main" val="4195491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11A64893-2265-804C-9AC1-1BF2DD3D2806}" type="slidenum">
              <a:rPr lang="en-US" smtClean="0"/>
              <a:pPr/>
              <a:t>62</a:t>
            </a:fld>
            <a:endParaRPr lang="en-US"/>
          </a:p>
        </p:txBody>
      </p:sp>
    </p:spTree>
    <p:extLst>
      <p:ext uri="{BB962C8B-B14F-4D97-AF65-F5344CB8AC3E}">
        <p14:creationId xmlns:p14="http://schemas.microsoft.com/office/powerpoint/2010/main" val="1940578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标题与内容流畅性，</a:t>
            </a:r>
            <a:r>
              <a:rPr lang="en-US" altLang="zh-CN" dirty="0" smtClean="0"/>
              <a:t>  </a:t>
            </a:r>
            <a:r>
              <a:rPr lang="zh-CN" altLang="en-US" dirty="0" smtClean="0"/>
              <a:t>使用两页介绍，前面介绍游戏的应用。</a:t>
            </a:r>
            <a:endParaRPr lang="en-US" dirty="0"/>
          </a:p>
        </p:txBody>
      </p:sp>
      <p:sp>
        <p:nvSpPr>
          <p:cNvPr id="4" name="Slide Number Placeholder 3"/>
          <p:cNvSpPr>
            <a:spLocks noGrp="1"/>
          </p:cNvSpPr>
          <p:nvPr>
            <p:ph type="sldNum" sz="quarter" idx="10"/>
          </p:nvPr>
        </p:nvSpPr>
        <p:spPr/>
        <p:txBody>
          <a:bodyPr/>
          <a:lstStyle/>
          <a:p>
            <a:fld id="{11A64893-2265-804C-9AC1-1BF2DD3D2806}" type="slidenum">
              <a:rPr lang="en-US" smtClean="0"/>
              <a:pPr/>
              <a:t>63</a:t>
            </a:fld>
            <a:endParaRPr lang="en-US"/>
          </a:p>
        </p:txBody>
      </p:sp>
    </p:spTree>
    <p:extLst>
      <p:ext uri="{BB962C8B-B14F-4D97-AF65-F5344CB8AC3E}">
        <p14:creationId xmlns:p14="http://schemas.microsoft.com/office/powerpoint/2010/main" val="3526888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标题与内容流畅性，</a:t>
            </a:r>
            <a:r>
              <a:rPr lang="en-US" altLang="zh-CN" dirty="0" smtClean="0"/>
              <a:t>  </a:t>
            </a:r>
            <a:r>
              <a:rPr lang="zh-CN" altLang="en-US" dirty="0" smtClean="0"/>
              <a:t>使用两页介绍，前面介绍游戏的应用。</a:t>
            </a:r>
            <a:endParaRPr lang="en-US" dirty="0"/>
          </a:p>
        </p:txBody>
      </p:sp>
      <p:sp>
        <p:nvSpPr>
          <p:cNvPr id="4" name="Slide Number Placeholder 3"/>
          <p:cNvSpPr>
            <a:spLocks noGrp="1"/>
          </p:cNvSpPr>
          <p:nvPr>
            <p:ph type="sldNum" sz="quarter" idx="10"/>
          </p:nvPr>
        </p:nvSpPr>
        <p:spPr/>
        <p:txBody>
          <a:bodyPr/>
          <a:lstStyle/>
          <a:p>
            <a:fld id="{11A64893-2265-804C-9AC1-1BF2DD3D2806}" type="slidenum">
              <a:rPr lang="en-US" smtClean="0"/>
              <a:pPr/>
              <a:t>64</a:t>
            </a:fld>
            <a:endParaRPr lang="en-US"/>
          </a:p>
        </p:txBody>
      </p:sp>
    </p:spTree>
    <p:extLst>
      <p:ext uri="{BB962C8B-B14F-4D97-AF65-F5344CB8AC3E}">
        <p14:creationId xmlns:p14="http://schemas.microsoft.com/office/powerpoint/2010/main" val="2676080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89091" name="Rectangle 3"/>
          <p:cNvSpPr>
            <a:spLocks noGrp="1" noRot="1" noChangeAspect="1" noChangeArrowheads="1"/>
          </p:cNvSpPr>
          <p:nvPr>
            <p:ph type="body" idx="1"/>
          </p:nvPr>
        </p:nvSpPr>
        <p:spPr bwMode="auto">
          <a:xfrm>
            <a:off x="-622300" y="8210550"/>
            <a:ext cx="7045325"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r>
              <a:rPr kumimoji="0" lang="zh-CN" altLang="en-US" dirty="0" smtClean="0"/>
              <a:t>加上一句话，总结经常发生的问题，将目标具体化，加上我们平常的经历。统一思想！ </a:t>
            </a:r>
          </a:p>
        </p:txBody>
      </p:sp>
    </p:spTree>
    <p:extLst>
      <p:ext uri="{BB962C8B-B14F-4D97-AF65-F5344CB8AC3E}">
        <p14:creationId xmlns:p14="http://schemas.microsoft.com/office/powerpoint/2010/main" val="1427457611"/>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A64893-2265-804C-9AC1-1BF2DD3D2806}" type="slidenum">
              <a:rPr lang="en-US" smtClean="0"/>
              <a:pPr/>
              <a:t>73</a:t>
            </a:fld>
            <a:endParaRPr lang="en-US"/>
          </a:p>
        </p:txBody>
      </p:sp>
    </p:spTree>
    <p:extLst>
      <p:ext uri="{BB962C8B-B14F-4D97-AF65-F5344CB8AC3E}">
        <p14:creationId xmlns:p14="http://schemas.microsoft.com/office/powerpoint/2010/main" val="627990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A64893-2265-804C-9AC1-1BF2DD3D2806}" type="slidenum">
              <a:rPr lang="en-US" smtClean="0"/>
              <a:pPr/>
              <a:t>78</a:t>
            </a:fld>
            <a:endParaRPr lang="en-US"/>
          </a:p>
        </p:txBody>
      </p:sp>
    </p:spTree>
    <p:extLst>
      <p:ext uri="{BB962C8B-B14F-4D97-AF65-F5344CB8AC3E}">
        <p14:creationId xmlns:p14="http://schemas.microsoft.com/office/powerpoint/2010/main" val="3522281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A64893-2265-804C-9AC1-1BF2DD3D2806}" type="slidenum">
              <a:rPr lang="en-US" smtClean="0"/>
              <a:pPr/>
              <a:t>84</a:t>
            </a:fld>
            <a:endParaRPr lang="en-US"/>
          </a:p>
        </p:txBody>
      </p:sp>
    </p:spTree>
    <p:extLst>
      <p:ext uri="{BB962C8B-B14F-4D97-AF65-F5344CB8AC3E}">
        <p14:creationId xmlns:p14="http://schemas.microsoft.com/office/powerpoint/2010/main" val="1478710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KSO_节标题">
    <p:bg>
      <p:bgPr>
        <a:solidFill>
          <a:srgbClr val="92D050"/>
        </a:solidFill>
        <a:effectLst/>
      </p:bgPr>
    </p:bg>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1574006" y="2064654"/>
            <a:ext cx="5995988" cy="1235075"/>
          </a:xfrm>
        </p:spPr>
        <p:txBody>
          <a:bodyPr anchor="b">
            <a:normAutofit/>
          </a:bodyPr>
          <a:lstStyle>
            <a:lvl1pPr algn="ctr">
              <a:defRPr sz="5400">
                <a:solidFill>
                  <a:schemeClr val="bg1"/>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1574006" y="3356880"/>
            <a:ext cx="5995987" cy="492304"/>
          </a:xfrm>
          <a:prstGeom prst="rect">
            <a:avLst/>
          </a:prstGeom>
          <a:blipFill>
            <a:blip r:embed="rId2"/>
            <a:stretch>
              <a:fillRect t="-2000"/>
            </a:stretch>
          </a:blipFill>
        </p:spPr>
        <p:txBody>
          <a:bodyPr anchor="ctr">
            <a:noAutofit/>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a:xfrm>
            <a:off x="628650" y="6356351"/>
            <a:ext cx="2057400" cy="365125"/>
          </a:xfrm>
          <a:prstGeom prst="rect">
            <a:avLst/>
          </a:prstGeom>
        </p:spPr>
        <p:txBody>
          <a:bodyPr/>
          <a:lstStyle/>
          <a:p>
            <a:fld id="{13D0CE79-49FB-443D-BEF8-6B709DE8FD0C}" type="datetimeFigureOut">
              <a:rPr lang="zh-CN" altLang="en-US" smtClean="0">
                <a:solidFill>
                  <a:srgbClr val="47494B">
                    <a:tint val="75000"/>
                  </a:srgbClr>
                </a:solidFill>
              </a:rPr>
              <a:pPr/>
              <a:t>8/18/14</a:t>
            </a:fld>
            <a:endParaRPr lang="zh-CN" altLang="en-US">
              <a:solidFill>
                <a:srgbClr val="47494B">
                  <a:tint val="75000"/>
                </a:srgbClr>
              </a:solidFill>
            </a:endParaRPr>
          </a:p>
        </p:txBody>
      </p:sp>
      <p:sp>
        <p:nvSpPr>
          <p:cNvPr id="5" name="KSO_FT"/>
          <p:cNvSpPr>
            <a:spLocks noGrp="1"/>
          </p:cNvSpPr>
          <p:nvPr>
            <p:ph type="ftr" sz="quarter" idx="11"/>
          </p:nvPr>
        </p:nvSpPr>
        <p:spPr>
          <a:xfrm>
            <a:off x="3028950" y="6356351"/>
            <a:ext cx="3086100" cy="365125"/>
          </a:xfrm>
          <a:prstGeom prst="rect">
            <a:avLst/>
          </a:prstGeom>
        </p:spPr>
        <p:txBody>
          <a:bodyPr/>
          <a:lstStyle/>
          <a:p>
            <a:endParaRPr lang="zh-CN" altLang="en-US">
              <a:solidFill>
                <a:srgbClr val="47494B">
                  <a:tint val="75000"/>
                </a:srgbClr>
              </a:solidFill>
            </a:endParaRPr>
          </a:p>
        </p:txBody>
      </p:sp>
      <p:sp>
        <p:nvSpPr>
          <p:cNvPr id="6" name="KSO_FN"/>
          <p:cNvSpPr>
            <a:spLocks noGrp="1"/>
          </p:cNvSpPr>
          <p:nvPr>
            <p:ph type="sldNum" sz="quarter" idx="12"/>
          </p:nvPr>
        </p:nvSpPr>
        <p:spPr/>
        <p:txBody>
          <a:bodyPr/>
          <a:lstStyle/>
          <a:p>
            <a:pPr>
              <a:defRPr/>
            </a:pPr>
            <a:fld id="{F73E96A4-1901-4169-A716-A406324F7AAD}" type="slidenum">
              <a:rPr lang="zh-CN" altLang="en-US" smtClean="0">
                <a:solidFill>
                  <a:srgbClr val="47494B">
                    <a:tint val="75000"/>
                  </a:srgbClr>
                </a:solidFill>
              </a:rPr>
              <a:pPr>
                <a:defRPr/>
              </a:pPr>
              <a:t>‹#›</a:t>
            </a:fld>
            <a:endParaRPr lang="en-US">
              <a:solidFill>
                <a:srgbClr val="47494B">
                  <a:tint val="75000"/>
                </a:srgbClr>
              </a:solidFill>
            </a:endParaRPr>
          </a:p>
        </p:txBody>
      </p:sp>
      <p:sp>
        <p:nvSpPr>
          <p:cNvPr id="7" name="文本占位符 7"/>
          <p:cNvSpPr>
            <a:spLocks noGrp="1"/>
          </p:cNvSpPr>
          <p:nvPr>
            <p:ph type="body" sz="quarter" idx="13" hasCustomPrompt="1"/>
          </p:nvPr>
        </p:nvSpPr>
        <p:spPr>
          <a:xfrm>
            <a:off x="9126045" y="-95437"/>
            <a:ext cx="36000" cy="36000"/>
          </a:xfrm>
        </p:spPr>
        <p:txBody>
          <a:bodyPr>
            <a:normAutofit/>
          </a:bodyPr>
          <a:lstStyle>
            <a:lvl1pPr marL="0" indent="0">
              <a:buNone/>
              <a:defRPr sz="100">
                <a:solidFill>
                  <a:schemeClr val="bg1"/>
                </a:solidFill>
              </a:defRPr>
            </a:lvl1pPr>
          </a:lstStyle>
          <a:p>
            <a:pPr lvl="0"/>
            <a:r>
              <a:rPr lang="en-US" altLang="zh-CN" dirty="0" smtClean="0"/>
              <a:t>1</a:t>
            </a:r>
            <a:endParaRPr lang="zh-CN" altLang="en-US" dirty="0"/>
          </a:p>
        </p:txBody>
      </p:sp>
    </p:spTree>
    <p:extLst>
      <p:ext uri="{BB962C8B-B14F-4D97-AF65-F5344CB8AC3E}">
        <p14:creationId xmlns:p14="http://schemas.microsoft.com/office/powerpoint/2010/main" val="3267358115"/>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KSO_目录">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lIns="360000"/>
          <a:lstStyle/>
          <a:p>
            <a:r>
              <a:rPr lang="zh-CN" altLang="en-US" dirty="0" smtClean="0"/>
              <a:t>单击此处添加目录页标题</a:t>
            </a:r>
            <a:endParaRPr lang="zh-CN" altLang="en-US" dirty="0"/>
          </a:p>
        </p:txBody>
      </p:sp>
      <p:sp>
        <p:nvSpPr>
          <p:cNvPr id="3" name="日期占位符 2"/>
          <p:cNvSpPr>
            <a:spLocks noGrp="1"/>
          </p:cNvSpPr>
          <p:nvPr>
            <p:ph type="dt" sz="half" idx="10"/>
          </p:nvPr>
        </p:nvSpPr>
        <p:spPr>
          <a:xfrm>
            <a:off x="628650" y="6356351"/>
            <a:ext cx="2057400" cy="365125"/>
          </a:xfrm>
          <a:prstGeom prst="rect">
            <a:avLst/>
          </a:prstGeom>
        </p:spPr>
        <p:txBody>
          <a:bodyPr/>
          <a:lstStyle/>
          <a:p>
            <a:fld id="{13D0CE79-49FB-443D-BEF8-6B709DE8FD0C}" type="datetimeFigureOut">
              <a:rPr lang="zh-CN" altLang="en-US" smtClean="0">
                <a:solidFill>
                  <a:srgbClr val="47494B">
                    <a:tint val="75000"/>
                  </a:srgbClr>
                </a:solidFill>
              </a:rPr>
              <a:pPr/>
              <a:t>8/18/14</a:t>
            </a:fld>
            <a:endParaRPr lang="zh-CN" altLang="en-US">
              <a:solidFill>
                <a:srgbClr val="47494B">
                  <a:tint val="75000"/>
                </a:srgbClr>
              </a:solidFill>
            </a:endParaRPr>
          </a:p>
        </p:txBody>
      </p:sp>
      <p:sp>
        <p:nvSpPr>
          <p:cNvPr id="4" name="页脚占位符 3"/>
          <p:cNvSpPr>
            <a:spLocks noGrp="1"/>
          </p:cNvSpPr>
          <p:nvPr>
            <p:ph type="ftr" sz="quarter" idx="11"/>
          </p:nvPr>
        </p:nvSpPr>
        <p:spPr>
          <a:xfrm>
            <a:off x="3028950" y="6356351"/>
            <a:ext cx="3086100" cy="365125"/>
          </a:xfrm>
          <a:prstGeom prst="rect">
            <a:avLst/>
          </a:prstGeom>
        </p:spPr>
        <p:txBody>
          <a:bodyPr/>
          <a:lstStyle/>
          <a:p>
            <a:endParaRPr lang="zh-CN" altLang="en-US">
              <a:solidFill>
                <a:srgbClr val="47494B">
                  <a:tint val="75000"/>
                </a:srgbClr>
              </a:solidFill>
            </a:endParaRPr>
          </a:p>
        </p:txBody>
      </p:sp>
      <p:sp>
        <p:nvSpPr>
          <p:cNvPr id="5" name="灯片编号占位符 4"/>
          <p:cNvSpPr>
            <a:spLocks noGrp="1"/>
          </p:cNvSpPr>
          <p:nvPr>
            <p:ph type="sldNum" sz="quarter" idx="12"/>
          </p:nvPr>
        </p:nvSpPr>
        <p:spPr/>
        <p:txBody>
          <a:bodyPr/>
          <a:lstStyle/>
          <a:p>
            <a:pPr>
              <a:defRPr/>
            </a:pPr>
            <a:fld id="{F73E96A4-1901-4169-A716-A406324F7AAD}" type="slidenum">
              <a:rPr lang="zh-CN" altLang="en-US" smtClean="0">
                <a:solidFill>
                  <a:srgbClr val="47494B">
                    <a:tint val="75000"/>
                  </a:srgbClr>
                </a:solidFill>
              </a:rPr>
              <a:pPr>
                <a:defRPr/>
              </a:pPr>
              <a:t>‹#›</a:t>
            </a:fld>
            <a:endParaRPr lang="en-US">
              <a:solidFill>
                <a:srgbClr val="47494B">
                  <a:tint val="75000"/>
                </a:srgbClr>
              </a:solidFill>
            </a:endParaRPr>
          </a:p>
        </p:txBody>
      </p:sp>
      <p:sp>
        <p:nvSpPr>
          <p:cNvPr id="10" name="内容占位符 6"/>
          <p:cNvSpPr>
            <a:spLocks noGrp="1"/>
          </p:cNvSpPr>
          <p:nvPr>
            <p:ph sz="quarter" idx="14"/>
          </p:nvPr>
        </p:nvSpPr>
        <p:spPr>
          <a:xfrm>
            <a:off x="801688" y="1374775"/>
            <a:ext cx="7908925" cy="4389438"/>
          </a:xfrm>
        </p:spPr>
        <p:txBody>
          <a:bodyPr>
            <a:normAutofit/>
          </a:bodyPr>
          <a:lstStyle>
            <a:lvl1pPr marL="0" indent="0">
              <a:lnSpc>
                <a:spcPct val="120000"/>
              </a:lnSpc>
              <a:spcBef>
                <a:spcPts val="0"/>
              </a:spcBef>
              <a:spcAft>
                <a:spcPts val="0"/>
              </a:spcAft>
              <a:buFontTx/>
              <a:buNone/>
              <a:defRPr sz="1200">
                <a:solidFill>
                  <a:schemeClr val="tx1">
                    <a:lumMod val="50000"/>
                    <a:lumOff val="50000"/>
                  </a:schemeClr>
                </a:solidFill>
                <a:latin typeface="+mn-ea"/>
                <a:ea typeface="+mn-ea"/>
              </a:defRPr>
            </a:lvl1pPr>
            <a:lvl2pPr marL="0">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17020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0" y="84138"/>
            <a:ext cx="8710613" cy="700087"/>
          </a:xfrm>
        </p:spPr>
        <p:txBody>
          <a:bodyPr lIns="360000"/>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a:xfrm>
            <a:off x="628650" y="6356350"/>
            <a:ext cx="2057400" cy="365125"/>
          </a:xfrm>
          <a:prstGeom prst="rect">
            <a:avLst/>
          </a:prstGeom>
        </p:spPr>
        <p:txBody>
          <a:bodyPr/>
          <a:lstStyle>
            <a:lvl1pPr>
              <a:defRPr/>
            </a:lvl1pPr>
          </a:lstStyle>
          <a:p>
            <a:fld id="{6E3C270F-C02E-4048-A4E7-16EA16793121}" type="datetime1">
              <a:rPr lang="zh-CN" altLang="en-US"/>
              <a:pPr/>
              <a:t>8/18/14</a:t>
            </a:fld>
            <a:endParaRPr lang="zh-CN" altLang="en-US" sz="1800"/>
          </a:p>
        </p:txBody>
      </p:sp>
      <p:sp>
        <p:nvSpPr>
          <p:cNvPr id="4" name="页脚占位符 3"/>
          <p:cNvSpPr>
            <a:spLocks noGrp="1"/>
          </p:cNvSpPr>
          <p:nvPr>
            <p:ph type="ftr" sz="quarter" idx="11"/>
          </p:nvPr>
        </p:nvSpPr>
        <p:spPr>
          <a:xfrm>
            <a:off x="3028950" y="6356350"/>
            <a:ext cx="3086100" cy="365125"/>
          </a:xfrm>
          <a:prstGeom prst="rect">
            <a:avLst/>
          </a:prstGeom>
        </p:spPr>
        <p:txBody>
          <a:bodyPr/>
          <a:lstStyle>
            <a:lvl1pPr>
              <a:defRPr/>
            </a:lvl1pPr>
          </a:lstStyle>
          <a:p>
            <a:endParaRPr lang="zh-CN" altLang="zh-CN"/>
          </a:p>
        </p:txBody>
      </p:sp>
      <p:sp>
        <p:nvSpPr>
          <p:cNvPr id="5" name="灯片编号占位符 4"/>
          <p:cNvSpPr>
            <a:spLocks noGrp="1"/>
          </p:cNvSpPr>
          <p:nvPr>
            <p:ph type="sldNum" sz="quarter" idx="12"/>
          </p:nvPr>
        </p:nvSpPr>
        <p:spPr>
          <a:xfrm>
            <a:off x="6457950" y="6356350"/>
            <a:ext cx="2057400" cy="365125"/>
          </a:xfrm>
        </p:spPr>
        <p:txBody>
          <a:bodyPr/>
          <a:lstStyle>
            <a:lvl1pPr>
              <a:defRPr/>
            </a:lvl1pPr>
          </a:lstStyle>
          <a:p>
            <a:fld id="{AF3269C8-B7C8-42B6-AECF-17DF61520251}" type="slidenum">
              <a:rPr lang="zh-CN" altLang="en-US" smtClean="0"/>
              <a:pPr/>
              <a:t>‹#›</a:t>
            </a:fld>
            <a:endParaRPr lang="en-US" sz="1800">
              <a:solidFill>
                <a:srgbClr val="000000"/>
              </a:solidFill>
            </a:endParaRPr>
          </a:p>
        </p:txBody>
      </p:sp>
    </p:spTree>
    <p:extLst>
      <p:ext uri="{BB962C8B-B14F-4D97-AF65-F5344CB8AC3E}">
        <p14:creationId xmlns:p14="http://schemas.microsoft.com/office/powerpoint/2010/main" val="189253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742950"/>
            <a:ext cx="8382000" cy="412750"/>
          </a:xfrm>
        </p:spPr>
        <p:txBody>
          <a:bodyPr lIns="360000"/>
          <a:lstStyle/>
          <a:p>
            <a:r>
              <a:rPr lang="zh-CN" altLang="en-US" smtClean="0"/>
              <a:t>单击此处编辑母版标题样式</a:t>
            </a:r>
            <a:endParaRPr lang="zh-CN" altLang="en-US"/>
          </a:p>
        </p:txBody>
      </p:sp>
      <p:sp>
        <p:nvSpPr>
          <p:cNvPr id="4" name="灯片编号占位符 3"/>
          <p:cNvSpPr>
            <a:spLocks noGrp="1"/>
          </p:cNvSpPr>
          <p:nvPr>
            <p:ph type="sldNum" sz="quarter" idx="10"/>
          </p:nvPr>
        </p:nvSpPr>
        <p:spPr>
          <a:xfrm>
            <a:off x="6553200" y="6245225"/>
            <a:ext cx="2133600" cy="476250"/>
          </a:xfrm>
        </p:spPr>
        <p:txBody>
          <a:bodyPr/>
          <a:lstStyle>
            <a:lvl1pPr>
              <a:defRPr/>
            </a:lvl1pPr>
          </a:lstStyle>
          <a:p>
            <a:pPr>
              <a:defRPr/>
            </a:pPr>
            <a:fld id="{F73E96A4-1901-4169-A716-A406324F7AAD}" type="slidenum">
              <a:rPr lang="zh-CN" altLang="en-US" smtClean="0">
                <a:solidFill>
                  <a:srgbClr val="47494B">
                    <a:tint val="75000"/>
                  </a:srgbClr>
                </a:solidFill>
              </a:rPr>
              <a:pPr>
                <a:defRPr/>
              </a:pPr>
              <a:t>‹#›</a:t>
            </a:fld>
            <a:endParaRPr lang="en-US">
              <a:solidFill>
                <a:srgbClr val="47494B">
                  <a:tint val="75000"/>
                </a:srgbClr>
              </a:solidFill>
            </a:endParaRPr>
          </a:p>
        </p:txBody>
      </p:sp>
      <p:sp>
        <p:nvSpPr>
          <p:cNvPr id="7" name="内容占位符 5"/>
          <p:cNvSpPr>
            <a:spLocks noGrp="1"/>
          </p:cNvSpPr>
          <p:nvPr>
            <p:ph sz="quarter" idx="11"/>
          </p:nvPr>
        </p:nvSpPr>
        <p:spPr>
          <a:xfrm>
            <a:off x="876300" y="1600200"/>
            <a:ext cx="7378700" cy="4241800"/>
          </a:xfrm>
        </p:spPr>
        <p:txBody>
          <a:bodyPr>
            <a:normAutofit/>
          </a:bodyPr>
          <a:lstStyle>
            <a:lvl1pPr marL="0" indent="0" algn="l">
              <a:lnSpc>
                <a:spcPct val="120000"/>
              </a:lnSpc>
              <a:spcBef>
                <a:spcPts val="0"/>
              </a:spcBef>
              <a:spcAft>
                <a:spcPts val="0"/>
              </a:spcAft>
              <a:buFontTx/>
              <a:buNone/>
              <a:defRPr sz="1200">
                <a:solidFill>
                  <a:schemeClr val="tx1">
                    <a:lumMod val="50000"/>
                    <a:lumOff val="50000"/>
                  </a:schemeClr>
                </a:solidFill>
                <a:latin typeface="+mn-ea"/>
                <a:ea typeface="+mn-ea"/>
              </a:defRPr>
            </a:lvl1pPr>
            <a:lvl2pPr marL="0" algn="l">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gn="l">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gn="l">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gn="l">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22197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a:xfrm>
            <a:off x="628650" y="6356351"/>
            <a:ext cx="2057400" cy="365125"/>
          </a:xfrm>
          <a:prstGeom prst="rect">
            <a:avLst/>
          </a:prstGeom>
        </p:spPr>
        <p:txBody>
          <a:bodyPr/>
          <a:lstStyle/>
          <a:p>
            <a:fld id="{13D0CE79-49FB-443D-BEF8-6B709DE8FD0C}" type="datetimeFigureOut">
              <a:rPr lang="zh-CN" altLang="en-US" smtClean="0">
                <a:solidFill>
                  <a:srgbClr val="47494B">
                    <a:tint val="75000"/>
                  </a:srgbClr>
                </a:solidFill>
              </a:rPr>
              <a:pPr/>
              <a:t>8/18/14</a:t>
            </a:fld>
            <a:endParaRPr lang="zh-CN" altLang="en-US">
              <a:solidFill>
                <a:srgbClr val="47494B">
                  <a:tint val="75000"/>
                </a:srgbClr>
              </a:solidFill>
            </a:endParaRPr>
          </a:p>
        </p:txBody>
      </p:sp>
      <p:sp>
        <p:nvSpPr>
          <p:cNvPr id="3" name="KSO_FT"/>
          <p:cNvSpPr>
            <a:spLocks noGrp="1"/>
          </p:cNvSpPr>
          <p:nvPr>
            <p:ph type="ftr" sz="quarter" idx="11"/>
          </p:nvPr>
        </p:nvSpPr>
        <p:spPr>
          <a:xfrm>
            <a:off x="3028950" y="6356351"/>
            <a:ext cx="3086100" cy="365125"/>
          </a:xfrm>
          <a:prstGeom prst="rect">
            <a:avLst/>
          </a:prstGeom>
        </p:spPr>
        <p:txBody>
          <a:bodyPr/>
          <a:lstStyle/>
          <a:p>
            <a:endParaRPr lang="zh-CN" altLang="en-US">
              <a:solidFill>
                <a:srgbClr val="47494B">
                  <a:tint val="75000"/>
                </a:srgbClr>
              </a:solidFill>
            </a:endParaRPr>
          </a:p>
        </p:txBody>
      </p:sp>
      <p:sp>
        <p:nvSpPr>
          <p:cNvPr id="4" name="KSO_FN"/>
          <p:cNvSpPr>
            <a:spLocks noGrp="1"/>
          </p:cNvSpPr>
          <p:nvPr>
            <p:ph type="sldNum" sz="quarter" idx="12"/>
          </p:nvPr>
        </p:nvSpPr>
        <p:spPr/>
        <p:txBody>
          <a:bodyPr/>
          <a:lstStyle/>
          <a:p>
            <a:pPr>
              <a:defRPr/>
            </a:pPr>
            <a:fld id="{97C63445-BFF1-4D75-8AAE-59302FA2DDFF}" type="slidenum">
              <a:rPr lang="zh-CN" altLang="en-US" smtClean="0">
                <a:solidFill>
                  <a:srgbClr val="47494B">
                    <a:tint val="75000"/>
                  </a:srgbClr>
                </a:solidFill>
              </a:rPr>
              <a:pPr>
                <a:defRPr/>
              </a:pPr>
              <a:t>‹#›</a:t>
            </a:fld>
            <a:endParaRPr lang="en-US">
              <a:solidFill>
                <a:srgbClr val="47494B">
                  <a:tint val="75000"/>
                </a:srgbClr>
              </a:solidFill>
            </a:endParaRPr>
          </a:p>
        </p:txBody>
      </p:sp>
    </p:spTree>
    <p:extLst>
      <p:ext uri="{BB962C8B-B14F-4D97-AF65-F5344CB8AC3E}">
        <p14:creationId xmlns:p14="http://schemas.microsoft.com/office/powerpoint/2010/main" val="34897566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lIns="360000"/>
          <a:lstStyle>
            <a:lvl1pPr marL="0" indent="0">
              <a:defRPr/>
            </a:lvl1pPr>
          </a:lstStyle>
          <a:p>
            <a:r>
              <a:rPr lang="zh-CN" altLang="en-US" dirty="0" smtClean="0"/>
              <a:t>单击此处编辑母版标题样式</a:t>
            </a:r>
            <a:endParaRPr lang="en-US" dirty="0"/>
          </a:p>
        </p:txBody>
      </p:sp>
      <p:sp>
        <p:nvSpPr>
          <p:cNvPr id="4" name="KSO_FD"/>
          <p:cNvSpPr>
            <a:spLocks noGrp="1"/>
          </p:cNvSpPr>
          <p:nvPr>
            <p:ph type="dt" sz="half" idx="10"/>
          </p:nvPr>
        </p:nvSpPr>
        <p:spPr>
          <a:xfrm>
            <a:off x="628650" y="6356351"/>
            <a:ext cx="2057400" cy="365125"/>
          </a:xfrm>
          <a:prstGeom prst="rect">
            <a:avLst/>
          </a:prstGeom>
        </p:spPr>
        <p:txBody>
          <a:bodyPr/>
          <a:lstStyle/>
          <a:p>
            <a:fld id="{13D0CE79-49FB-443D-BEF8-6B709DE8FD0C}" type="datetimeFigureOut">
              <a:rPr lang="zh-CN" altLang="en-US" smtClean="0">
                <a:solidFill>
                  <a:srgbClr val="47494B">
                    <a:tint val="75000"/>
                  </a:srgbClr>
                </a:solidFill>
              </a:rPr>
              <a:pPr/>
              <a:t>8/18/14</a:t>
            </a:fld>
            <a:endParaRPr lang="zh-CN" altLang="en-US">
              <a:solidFill>
                <a:srgbClr val="47494B">
                  <a:tint val="75000"/>
                </a:srgbClr>
              </a:solidFill>
            </a:endParaRPr>
          </a:p>
        </p:txBody>
      </p:sp>
      <p:sp>
        <p:nvSpPr>
          <p:cNvPr id="5" name="KSO_FT"/>
          <p:cNvSpPr>
            <a:spLocks noGrp="1"/>
          </p:cNvSpPr>
          <p:nvPr>
            <p:ph type="ftr" sz="quarter" idx="11"/>
          </p:nvPr>
        </p:nvSpPr>
        <p:spPr>
          <a:xfrm>
            <a:off x="3028950" y="6356351"/>
            <a:ext cx="3086100" cy="365125"/>
          </a:xfrm>
          <a:prstGeom prst="rect">
            <a:avLst/>
          </a:prstGeom>
        </p:spPr>
        <p:txBody>
          <a:bodyPr/>
          <a:lstStyle/>
          <a:p>
            <a:endParaRPr lang="zh-CN" altLang="en-US">
              <a:solidFill>
                <a:srgbClr val="47494B">
                  <a:tint val="75000"/>
                </a:srgbClr>
              </a:solidFill>
            </a:endParaRPr>
          </a:p>
        </p:txBody>
      </p:sp>
      <p:sp>
        <p:nvSpPr>
          <p:cNvPr id="6" name="KSO_FN"/>
          <p:cNvSpPr>
            <a:spLocks noGrp="1"/>
          </p:cNvSpPr>
          <p:nvPr>
            <p:ph type="sldNum" sz="quarter" idx="12"/>
          </p:nvPr>
        </p:nvSpPr>
        <p:spPr/>
        <p:txBody>
          <a:bodyPr/>
          <a:lstStyle/>
          <a:p>
            <a:pPr>
              <a:defRPr/>
            </a:pPr>
            <a:fld id="{7ECBE3A5-8106-4211-8E5E-556CFB3A6DC2}" type="slidenum">
              <a:rPr lang="zh-CN" altLang="en-US" smtClean="0">
                <a:solidFill>
                  <a:srgbClr val="47494B">
                    <a:tint val="75000"/>
                  </a:srgbClr>
                </a:solidFill>
              </a:rPr>
              <a:pPr>
                <a:defRPr/>
              </a:pPr>
              <a:t>‹#›</a:t>
            </a:fld>
            <a:endParaRPr lang="en-US">
              <a:solidFill>
                <a:srgbClr val="47494B">
                  <a:tint val="75000"/>
                </a:srgbClr>
              </a:solidFill>
            </a:endParaRPr>
          </a:p>
        </p:txBody>
      </p:sp>
      <p:sp>
        <p:nvSpPr>
          <p:cNvPr id="9" name="内容占位符 7"/>
          <p:cNvSpPr>
            <a:spLocks noGrp="1"/>
          </p:cNvSpPr>
          <p:nvPr>
            <p:ph sz="quarter" idx="13"/>
          </p:nvPr>
        </p:nvSpPr>
        <p:spPr>
          <a:xfrm>
            <a:off x="419100" y="1027612"/>
            <a:ext cx="8292044" cy="5590902"/>
          </a:xfrm>
        </p:spPr>
        <p:txBody>
          <a:bodyPr>
            <a:normAutofit/>
          </a:bodyPr>
          <a:lstStyle>
            <a:lvl1pPr marL="0" indent="0">
              <a:lnSpc>
                <a:spcPct val="120000"/>
              </a:lnSpc>
              <a:spcBef>
                <a:spcPts val="0"/>
              </a:spcBef>
              <a:spcAft>
                <a:spcPts val="0"/>
              </a:spcAft>
              <a:buFontTx/>
              <a:buNone/>
              <a:defRPr sz="1200">
                <a:solidFill>
                  <a:schemeClr val="tx1">
                    <a:lumMod val="50000"/>
                    <a:lumOff val="50000"/>
                  </a:schemeClr>
                </a:solidFill>
                <a:latin typeface="+mn-ea"/>
                <a:ea typeface="+mn-ea"/>
              </a:defRPr>
            </a:lvl1pPr>
            <a:lvl2pPr marL="0">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72937723"/>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标题幻灯片">
    <p:bg>
      <p:bgPr>
        <a:solidFill>
          <a:srgbClr val="92D050"/>
        </a:solidFill>
        <a:effectLst/>
      </p:bgPr>
    </p:bg>
    <p:spTree>
      <p:nvGrpSpPr>
        <p:cNvPr id="1" name=""/>
        <p:cNvGrpSpPr/>
        <p:nvPr/>
      </p:nvGrpSpPr>
      <p:grpSpPr>
        <a:xfrm>
          <a:off x="0" y="0"/>
          <a:ext cx="0" cy="0"/>
          <a:chOff x="0" y="0"/>
          <a:chExt cx="0" cy="0"/>
        </a:xfrm>
      </p:grpSpPr>
      <p:sp>
        <p:nvSpPr>
          <p:cNvPr id="4" name="KSO_FD"/>
          <p:cNvSpPr>
            <a:spLocks noGrp="1"/>
          </p:cNvSpPr>
          <p:nvPr>
            <p:ph type="dt" sz="half" idx="10"/>
          </p:nvPr>
        </p:nvSpPr>
        <p:spPr>
          <a:xfrm>
            <a:off x="628650" y="6356351"/>
            <a:ext cx="2057400" cy="365125"/>
          </a:xfrm>
          <a:prstGeom prst="rect">
            <a:avLst/>
          </a:prstGeom>
        </p:spPr>
        <p:txBody>
          <a:bodyPr/>
          <a:lstStyle/>
          <a:p>
            <a:fld id="{C9E60F58-3108-4415-857A-6D0360DF626E}" type="datetimeFigureOut">
              <a:rPr lang="zh-CN" altLang="en-US" smtClean="0">
                <a:solidFill>
                  <a:srgbClr val="47494B">
                    <a:tint val="75000"/>
                  </a:srgbClr>
                </a:solidFill>
              </a:rPr>
              <a:pPr/>
              <a:t>8/18/14</a:t>
            </a:fld>
            <a:endParaRPr lang="zh-CN" altLang="en-US">
              <a:solidFill>
                <a:srgbClr val="47494B">
                  <a:tint val="75000"/>
                </a:srgbClr>
              </a:solidFill>
            </a:endParaRPr>
          </a:p>
        </p:txBody>
      </p:sp>
      <p:sp>
        <p:nvSpPr>
          <p:cNvPr id="5" name="KSO_FT"/>
          <p:cNvSpPr>
            <a:spLocks noGrp="1"/>
          </p:cNvSpPr>
          <p:nvPr>
            <p:ph type="ftr" sz="quarter" idx="11"/>
          </p:nvPr>
        </p:nvSpPr>
        <p:spPr>
          <a:xfrm>
            <a:off x="3028950" y="6356351"/>
            <a:ext cx="3086100" cy="365125"/>
          </a:xfrm>
          <a:prstGeom prst="rect">
            <a:avLst/>
          </a:prstGeom>
        </p:spPr>
        <p:txBody>
          <a:bodyPr/>
          <a:lstStyle/>
          <a:p>
            <a:pPr>
              <a:defRPr/>
            </a:pPr>
            <a:endParaRPr lang="zh-CN" altLang="en-US">
              <a:solidFill>
                <a:srgbClr val="47494B">
                  <a:tint val="75000"/>
                </a:srgbClr>
              </a:solidFill>
            </a:endParaRPr>
          </a:p>
        </p:txBody>
      </p:sp>
      <p:sp>
        <p:nvSpPr>
          <p:cNvPr id="6" name="KSO_FN"/>
          <p:cNvSpPr>
            <a:spLocks noGrp="1"/>
          </p:cNvSpPr>
          <p:nvPr>
            <p:ph type="sldNum" sz="quarter" idx="12"/>
          </p:nvPr>
        </p:nvSpPr>
        <p:spPr/>
        <p:txBody>
          <a:bodyPr/>
          <a:lstStyle/>
          <a:p>
            <a:pPr>
              <a:defRPr/>
            </a:pPr>
            <a:fld id="{7FF5F9A9-713F-4A58-B2C5-764650622B90}" type="slidenum">
              <a:rPr lang="zh-CN" altLang="zh-CN" smtClean="0">
                <a:solidFill>
                  <a:srgbClr val="47494B">
                    <a:tint val="75000"/>
                  </a:srgbClr>
                </a:solidFill>
              </a:rPr>
              <a:pPr>
                <a:defRPr/>
              </a:pPr>
              <a:t>‹#›</a:t>
            </a:fld>
            <a:endParaRPr lang="zh-CN" altLang="zh-CN" sz="1800">
              <a:solidFill>
                <a:srgbClr val="47494B">
                  <a:tint val="75000"/>
                </a:srgbClr>
              </a:solidFill>
            </a:endParaRPr>
          </a:p>
        </p:txBody>
      </p:sp>
      <p:sp>
        <p:nvSpPr>
          <p:cNvPr id="3" name="KSO_CT2"/>
          <p:cNvSpPr>
            <a:spLocks noGrp="1"/>
          </p:cNvSpPr>
          <p:nvPr>
            <p:ph type="subTitle" idx="1" hasCustomPrompt="1"/>
          </p:nvPr>
        </p:nvSpPr>
        <p:spPr>
          <a:xfrm>
            <a:off x="1116655" y="2552898"/>
            <a:ext cx="6667177" cy="467211"/>
          </a:xfrm>
          <a:noFill/>
        </p:spPr>
        <p:txBody>
          <a:bodyPr>
            <a:noAutofit/>
          </a:bodyPr>
          <a:lstStyle>
            <a:lvl1pPr marL="0" indent="0" algn="ctr">
              <a:buNone/>
              <a:defRPr sz="180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单击此处添加您的副标题</a:t>
            </a:r>
          </a:p>
        </p:txBody>
      </p:sp>
      <p:sp>
        <p:nvSpPr>
          <p:cNvPr id="7" name="KSO_CT1"/>
          <p:cNvSpPr>
            <a:spLocks noGrp="1"/>
          </p:cNvSpPr>
          <p:nvPr>
            <p:ph type="title" hasCustomPrompt="1"/>
          </p:nvPr>
        </p:nvSpPr>
        <p:spPr>
          <a:xfrm>
            <a:off x="1116655" y="1741717"/>
            <a:ext cx="6667178" cy="783622"/>
          </a:xfrm>
        </p:spPr>
        <p:txBody>
          <a:bodyPr>
            <a:noAutofit/>
          </a:bodyPr>
          <a:lstStyle>
            <a:lvl1pPr algn="ctr">
              <a:defRPr sz="4200" baseline="0">
                <a:solidFill>
                  <a:schemeClr val="bg1"/>
                </a:solidFill>
                <a:effectLst/>
                <a:latin typeface="Baskerville Old Face" panose="02020602080505020303" pitchFamily="18" charset="0"/>
              </a:defRPr>
            </a:lvl1pPr>
          </a:lstStyle>
          <a:p>
            <a:r>
              <a:rPr lang="zh-CN" altLang="en-US" dirty="0" smtClean="0"/>
              <a:t>单击此处添加您的标题</a:t>
            </a:r>
            <a:endParaRPr lang="zh-CN" altLang="en-US" dirty="0"/>
          </a:p>
        </p:txBody>
      </p:sp>
    </p:spTree>
    <p:extLst>
      <p:ext uri="{BB962C8B-B14F-4D97-AF65-F5344CB8AC3E}">
        <p14:creationId xmlns:p14="http://schemas.microsoft.com/office/powerpoint/2010/main" val="2361847850"/>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lvl1pPr algn="r">
              <a:defRPr/>
            </a:lvl1pPr>
          </a:lstStyle>
          <a:p>
            <a:r>
              <a:rPr lang="zh-CN" altLang="en-US" dirty="0" smtClean="0"/>
              <a:t>单击此处编辑母版标题样式</a:t>
            </a:r>
            <a:endParaRPr lang="en-US" dirty="0"/>
          </a:p>
        </p:txBody>
      </p:sp>
      <p:sp>
        <p:nvSpPr>
          <p:cNvPr id="5" name="KSO_FD"/>
          <p:cNvSpPr>
            <a:spLocks noGrp="1"/>
          </p:cNvSpPr>
          <p:nvPr>
            <p:ph type="dt" sz="half" idx="10"/>
          </p:nvPr>
        </p:nvSpPr>
        <p:spPr>
          <a:xfrm>
            <a:off x="628650" y="6356351"/>
            <a:ext cx="2057400" cy="365125"/>
          </a:xfrm>
          <a:prstGeom prst="rect">
            <a:avLst/>
          </a:prstGeom>
        </p:spPr>
        <p:txBody>
          <a:bodyPr/>
          <a:lstStyle/>
          <a:p>
            <a:fld id="{13D0CE79-49FB-443D-BEF8-6B709DE8FD0C}" type="datetimeFigureOut">
              <a:rPr lang="zh-CN" altLang="en-US" smtClean="0">
                <a:solidFill>
                  <a:srgbClr val="47494B">
                    <a:tint val="75000"/>
                  </a:srgbClr>
                </a:solidFill>
              </a:rPr>
              <a:pPr/>
              <a:t>8/18/14</a:t>
            </a:fld>
            <a:endParaRPr lang="zh-CN" altLang="en-US">
              <a:solidFill>
                <a:srgbClr val="47494B">
                  <a:tint val="75000"/>
                </a:srgbClr>
              </a:solidFill>
            </a:endParaRPr>
          </a:p>
        </p:txBody>
      </p:sp>
      <p:sp>
        <p:nvSpPr>
          <p:cNvPr id="6" name="KSO_FT"/>
          <p:cNvSpPr>
            <a:spLocks noGrp="1"/>
          </p:cNvSpPr>
          <p:nvPr>
            <p:ph type="ftr" sz="quarter" idx="11"/>
          </p:nvPr>
        </p:nvSpPr>
        <p:spPr>
          <a:xfrm>
            <a:off x="3028950" y="6356351"/>
            <a:ext cx="3086100" cy="365125"/>
          </a:xfrm>
          <a:prstGeom prst="rect">
            <a:avLst/>
          </a:prstGeom>
        </p:spPr>
        <p:txBody>
          <a:bodyPr/>
          <a:lstStyle/>
          <a:p>
            <a:endParaRPr lang="zh-CN" altLang="en-US">
              <a:solidFill>
                <a:srgbClr val="47494B">
                  <a:tint val="75000"/>
                </a:srgbClr>
              </a:solidFill>
            </a:endParaRPr>
          </a:p>
        </p:txBody>
      </p:sp>
      <p:sp>
        <p:nvSpPr>
          <p:cNvPr id="7" name="KSO_FN"/>
          <p:cNvSpPr>
            <a:spLocks noGrp="1"/>
          </p:cNvSpPr>
          <p:nvPr>
            <p:ph type="sldNum" sz="quarter" idx="12"/>
          </p:nvPr>
        </p:nvSpPr>
        <p:spPr/>
        <p:txBody>
          <a:bodyPr/>
          <a:lstStyle/>
          <a:p>
            <a:pPr>
              <a:defRPr/>
            </a:pPr>
            <a:fld id="{A060D63D-BDEC-4675-A1C7-4F4F2FC041DE}" type="slidenum">
              <a:rPr lang="zh-CN" altLang="en-US" smtClean="0">
                <a:solidFill>
                  <a:srgbClr val="47494B">
                    <a:tint val="75000"/>
                  </a:srgbClr>
                </a:solidFill>
              </a:rPr>
              <a:pPr>
                <a:defRPr/>
              </a:pPr>
              <a:t>‹#›</a:t>
            </a:fld>
            <a:endParaRPr lang="en-US">
              <a:solidFill>
                <a:srgbClr val="47494B">
                  <a:tint val="75000"/>
                </a:srgbClr>
              </a:solidFill>
            </a:endParaRPr>
          </a:p>
        </p:txBody>
      </p:sp>
      <p:sp>
        <p:nvSpPr>
          <p:cNvPr id="9" name="内容占位符 8"/>
          <p:cNvSpPr>
            <a:spLocks noGrp="1"/>
          </p:cNvSpPr>
          <p:nvPr>
            <p:ph sz="quarter" idx="13"/>
          </p:nvPr>
        </p:nvSpPr>
        <p:spPr>
          <a:xfrm>
            <a:off x="1049866" y="1244600"/>
            <a:ext cx="3809471" cy="4932363"/>
          </a:xfrm>
        </p:spPr>
        <p:txBody>
          <a:bodyPr>
            <a:normAutofit/>
          </a:bodyPr>
          <a:lstStyle>
            <a:lvl1pPr marL="0" indent="0">
              <a:lnSpc>
                <a:spcPct val="120000"/>
              </a:lnSpc>
              <a:spcBef>
                <a:spcPts val="0"/>
              </a:spcBef>
              <a:spcAft>
                <a:spcPts val="0"/>
              </a:spcAft>
              <a:buFontTx/>
              <a:buNone/>
              <a:defRPr sz="1200">
                <a:solidFill>
                  <a:schemeClr val="tx1">
                    <a:lumMod val="50000"/>
                    <a:lumOff val="50000"/>
                  </a:schemeClr>
                </a:solidFill>
                <a:latin typeface="+mn-ea"/>
                <a:ea typeface="+mn-ea"/>
              </a:defRPr>
            </a:lvl1pPr>
            <a:lvl2pPr marL="0">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3" name="图片占位符 11"/>
          <p:cNvSpPr>
            <a:spLocks noGrp="1"/>
          </p:cNvSpPr>
          <p:nvPr>
            <p:ph type="pic" sz="quarter" idx="15"/>
          </p:nvPr>
        </p:nvSpPr>
        <p:spPr>
          <a:xfrm>
            <a:off x="4902200" y="1244600"/>
            <a:ext cx="3808413" cy="4932363"/>
          </a:xfrm>
        </p:spPr>
        <p:txBody>
          <a:bodyPr/>
          <a:lstStyle/>
          <a:p>
            <a:endParaRPr lang="zh-CN" altLang="en-US"/>
          </a:p>
        </p:txBody>
      </p:sp>
    </p:spTree>
    <p:extLst>
      <p:ext uri="{BB962C8B-B14F-4D97-AF65-F5344CB8AC3E}">
        <p14:creationId xmlns:p14="http://schemas.microsoft.com/office/powerpoint/2010/main" val="1602879860"/>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dirty="0"/>
          </a:p>
        </p:txBody>
      </p:sp>
      <p:sp>
        <p:nvSpPr>
          <p:cNvPr id="3" name="内容占位符 2"/>
          <p:cNvSpPr>
            <a:spLocks noGrp="1"/>
          </p:cNvSpPr>
          <p:nvPr>
            <p:ph sz="half" idx="1"/>
          </p:nvPr>
        </p:nvSpPr>
        <p:spPr>
          <a:xfrm>
            <a:off x="1010046" y="1600200"/>
            <a:ext cx="3409554" cy="3975101"/>
          </a:xfrm>
        </p:spPr>
        <p:txBody>
          <a:bodyPr/>
          <a:lstStyle>
            <a:lvl1pPr>
              <a:defRPr sz="1200">
                <a:latin typeface="黑体"/>
                <a:ea typeface="黑体"/>
                <a:cs typeface="黑体"/>
              </a:defRPr>
            </a:lvl1pPr>
          </a:lstStyle>
          <a:p>
            <a:pPr lvl="0"/>
            <a:r>
              <a:rPr lang="en-US" altLang="zh-CN" dirty="0" smtClean="0"/>
              <a:t>Click to edit Master text styles</a:t>
            </a:r>
          </a:p>
        </p:txBody>
      </p:sp>
      <p:sp>
        <p:nvSpPr>
          <p:cNvPr id="4" name="内容占位符 3"/>
          <p:cNvSpPr>
            <a:spLocks noGrp="1"/>
          </p:cNvSpPr>
          <p:nvPr>
            <p:ph sz="half" idx="2"/>
          </p:nvPr>
        </p:nvSpPr>
        <p:spPr>
          <a:xfrm>
            <a:off x="4722812" y="1600200"/>
            <a:ext cx="3328988" cy="3975100"/>
          </a:xfrm>
        </p:spPr>
        <p:txBody>
          <a:bodyPr/>
          <a:lstStyle>
            <a:lvl1pPr>
              <a:defRPr sz="1200">
                <a:latin typeface="黑体"/>
                <a:ea typeface="黑体"/>
                <a:cs typeface="黑体"/>
              </a:defRPr>
            </a:lvl1pPr>
          </a:lstStyle>
          <a:p>
            <a:pPr lvl="0"/>
            <a:r>
              <a:rPr lang="en-US" altLang="zh-CN"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A060D63D-BDEC-4675-A1C7-4F4F2FC041DE}" type="slidenum">
              <a:rPr lang="zh-CN" alt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349634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2000"/>
            </a:lvl1pPr>
          </a:lstStyle>
          <a:p>
            <a:r>
              <a:rPr lang="en-US" altLang="zh-CN" dirty="0" smtClean="0"/>
              <a:t>Click to edit Master title style</a:t>
            </a:r>
            <a:endParaRPr lang="zh-CN" altLang="en-US" dirty="0"/>
          </a:p>
        </p:txBody>
      </p:sp>
      <p:sp>
        <p:nvSpPr>
          <p:cNvPr id="3" name="内容占位符 2"/>
          <p:cNvSpPr>
            <a:spLocks noGrp="1"/>
          </p:cNvSpPr>
          <p:nvPr>
            <p:ph idx="1"/>
          </p:nvPr>
        </p:nvSpPr>
        <p:spPr>
          <a:xfrm>
            <a:off x="3887788" y="987425"/>
            <a:ext cx="4629150" cy="4873625"/>
          </a:xfrm>
        </p:spPr>
        <p:txBody>
          <a:bodyPr/>
          <a:lstStyle>
            <a:lvl1pPr>
              <a:defRPr sz="1600">
                <a:latin typeface="yahei"/>
                <a:cs typeface="yahei"/>
              </a:defRPr>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ltLang="zh-CN" dirty="0" smtClean="0"/>
              <a:t>Click to edit Master text styles</a:t>
            </a:r>
          </a:p>
          <a:p>
            <a:pPr lvl="1"/>
            <a:endParaRPr lang="en-US" altLang="zh-CN" dirty="0" smtClean="0"/>
          </a:p>
          <a:p>
            <a:pPr lvl="2"/>
            <a:endParaRPr lang="en-US" altLang="zh-CN" dirty="0" smtClean="0"/>
          </a:p>
          <a:p>
            <a:pPr lvl="3"/>
            <a:endParaRPr lang="en-US" altLang="zh-CN" dirty="0" smtClean="0"/>
          </a:p>
          <a:p>
            <a:pPr lvl="4"/>
            <a:endParaRPr lang="en-US" altLang="zh-CN" dirty="0" smtClean="0"/>
          </a:p>
        </p:txBody>
      </p:sp>
      <p:sp>
        <p:nvSpPr>
          <p:cNvPr id="4" name="文本占位符 3"/>
          <p:cNvSpPr>
            <a:spLocks noGrp="1"/>
          </p:cNvSpPr>
          <p:nvPr>
            <p:ph type="body" sz="half" idx="2"/>
          </p:nvPr>
        </p:nvSpPr>
        <p:spPr>
          <a:xfrm>
            <a:off x="630238" y="2057400"/>
            <a:ext cx="2949575" cy="3811588"/>
          </a:xfrm>
          <a:solidFill>
            <a:srgbClr val="92D050"/>
          </a:solidFill>
        </p:spPr>
        <p:txBody>
          <a:bodyPr/>
          <a:lstStyle>
            <a:lvl1pPr marL="0" indent="0">
              <a:buNone/>
              <a:defRPr sz="1200">
                <a:latin typeface="yahei"/>
                <a:cs typeface="yahei"/>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dirty="0"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4BA77BC9-59A6-410B-964E-D24662C6CEEC}" type="slidenum">
              <a:rPr lang="zh-CN" altLang="en-US"/>
              <a:pPr>
                <a:defRPr/>
              </a:pPr>
              <a:t>‹#›</a:t>
            </a:fld>
            <a:endParaRPr lang="en-US"/>
          </a:p>
        </p:txBody>
      </p:sp>
    </p:spTree>
    <p:extLst>
      <p:ext uri="{BB962C8B-B14F-4D97-AF65-F5344CB8AC3E}">
        <p14:creationId xmlns:p14="http://schemas.microsoft.com/office/powerpoint/2010/main" val="1091463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标题和内容左">
    <p:spTree>
      <p:nvGrpSpPr>
        <p:cNvPr id="1" name=""/>
        <p:cNvGrpSpPr/>
        <p:nvPr/>
      </p:nvGrpSpPr>
      <p:grpSpPr>
        <a:xfrm>
          <a:off x="0" y="0"/>
          <a:ext cx="0" cy="0"/>
          <a:chOff x="0" y="0"/>
          <a:chExt cx="0" cy="0"/>
        </a:xfrm>
      </p:grpSpPr>
      <p:sp>
        <p:nvSpPr>
          <p:cNvPr id="2" name="KSO_BT1"/>
          <p:cNvSpPr>
            <a:spLocks noGrp="1"/>
          </p:cNvSpPr>
          <p:nvPr>
            <p:ph type="title"/>
          </p:nvPr>
        </p:nvSpPr>
        <p:spPr>
          <a:xfrm>
            <a:off x="0" y="-63999"/>
            <a:ext cx="9144000" cy="1027612"/>
          </a:xfrm>
          <a:gradFill flip="none" rotWithShape="1">
            <a:gsLst>
              <a:gs pos="0">
                <a:schemeClr val="accent6">
                  <a:lumMod val="0"/>
                  <a:lumOff val="100000"/>
                </a:schemeClr>
              </a:gs>
              <a:gs pos="50000">
                <a:srgbClr val="92D050"/>
              </a:gs>
              <a:gs pos="100000">
                <a:srgbClr val="92D050"/>
              </a:gs>
            </a:gsLst>
            <a:lin ang="10800000" scaled="1"/>
            <a:tileRect/>
          </a:gradFill>
        </p:spPr>
        <p:txBody>
          <a:bodyPr lIns="360000" rIns="360000"/>
          <a:lstStyle>
            <a:lvl1pPr marL="0" indent="0">
              <a:defRPr>
                <a:solidFill>
                  <a:schemeClr val="bg1"/>
                </a:solidFill>
              </a:defRPr>
            </a:lvl1pPr>
          </a:lstStyle>
          <a:p>
            <a:r>
              <a:rPr lang="zh-CN" altLang="en-US" dirty="0" smtClean="0"/>
              <a:t>单击此处编辑母版标题样式</a:t>
            </a:r>
            <a:endParaRPr lang="en-US" dirty="0"/>
          </a:p>
        </p:txBody>
      </p:sp>
      <p:sp>
        <p:nvSpPr>
          <p:cNvPr id="6" name="KSO_FN"/>
          <p:cNvSpPr>
            <a:spLocks noGrp="1"/>
          </p:cNvSpPr>
          <p:nvPr>
            <p:ph type="sldNum" sz="quarter" idx="12"/>
          </p:nvPr>
        </p:nvSpPr>
        <p:spPr>
          <a:xfrm>
            <a:off x="419100" y="6356351"/>
            <a:ext cx="2057400" cy="365125"/>
          </a:xfrm>
        </p:spPr>
        <p:txBody>
          <a:bodyPr/>
          <a:lstStyle>
            <a:lvl1pPr algn="l">
              <a:defRPr/>
            </a:lvl1pPr>
          </a:lstStyle>
          <a:p>
            <a:pPr>
              <a:defRPr/>
            </a:pPr>
            <a:fld id="{F73E96A4-1901-4169-A716-A406324F7AAD}" type="slidenum">
              <a:rPr lang="zh-CN" altLang="en-US" smtClean="0">
                <a:solidFill>
                  <a:srgbClr val="47494B">
                    <a:tint val="75000"/>
                  </a:srgbClr>
                </a:solidFill>
              </a:rPr>
              <a:pPr>
                <a:defRPr/>
              </a:pPr>
              <a:t>‹#›</a:t>
            </a:fld>
            <a:endParaRPr lang="en-US">
              <a:solidFill>
                <a:srgbClr val="47494B">
                  <a:tint val="75000"/>
                </a:srgbClr>
              </a:solidFill>
            </a:endParaRPr>
          </a:p>
        </p:txBody>
      </p:sp>
      <p:sp>
        <p:nvSpPr>
          <p:cNvPr id="7" name="内容占位符 4"/>
          <p:cNvSpPr>
            <a:spLocks noGrp="1"/>
          </p:cNvSpPr>
          <p:nvPr>
            <p:ph sz="quarter" idx="13"/>
          </p:nvPr>
        </p:nvSpPr>
        <p:spPr>
          <a:xfrm>
            <a:off x="419100" y="1027113"/>
            <a:ext cx="5727700" cy="3417887"/>
          </a:xfrm>
        </p:spPr>
        <p:txBody>
          <a:bodyPr>
            <a:normAutofit/>
          </a:bodyPr>
          <a:lstStyle>
            <a:lvl1pPr marL="0" indent="0">
              <a:lnSpc>
                <a:spcPct val="120000"/>
              </a:lnSpc>
              <a:spcBef>
                <a:spcPts val="0"/>
              </a:spcBef>
              <a:spcAft>
                <a:spcPts val="0"/>
              </a:spcAft>
              <a:buFontTx/>
              <a:buNone/>
              <a:defRPr sz="1200">
                <a:solidFill>
                  <a:schemeClr val="tx1">
                    <a:lumMod val="50000"/>
                    <a:lumOff val="50000"/>
                  </a:schemeClr>
                </a:solidFill>
                <a:latin typeface="+mn-ea"/>
                <a:ea typeface="+mn-ea"/>
              </a:defRPr>
            </a:lvl1pPr>
            <a:lvl2pPr marL="0">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421456525"/>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标题和内容右">
    <p:spTree>
      <p:nvGrpSpPr>
        <p:cNvPr id="1" name=""/>
        <p:cNvGrpSpPr/>
        <p:nvPr/>
      </p:nvGrpSpPr>
      <p:grpSpPr>
        <a:xfrm>
          <a:off x="0" y="0"/>
          <a:ext cx="0" cy="0"/>
          <a:chOff x="0" y="0"/>
          <a:chExt cx="0" cy="0"/>
        </a:xfrm>
      </p:grpSpPr>
      <p:sp>
        <p:nvSpPr>
          <p:cNvPr id="2" name="KSO_BT1"/>
          <p:cNvSpPr>
            <a:spLocks noGrp="1"/>
          </p:cNvSpPr>
          <p:nvPr>
            <p:ph type="title"/>
          </p:nvPr>
        </p:nvSpPr>
        <p:spPr>
          <a:xfrm>
            <a:off x="0" y="0"/>
            <a:ext cx="9144000" cy="1027612"/>
          </a:xfrm>
          <a:gradFill flip="none" rotWithShape="1">
            <a:gsLst>
              <a:gs pos="0">
                <a:schemeClr val="accent6">
                  <a:lumMod val="0"/>
                  <a:lumOff val="100000"/>
                </a:schemeClr>
              </a:gs>
              <a:gs pos="50000">
                <a:srgbClr val="92D050"/>
              </a:gs>
              <a:gs pos="100000">
                <a:srgbClr val="92D050"/>
              </a:gs>
            </a:gsLst>
            <a:lin ang="0" scaled="1"/>
            <a:tileRect/>
          </a:gradFill>
        </p:spPr>
        <p:txBody>
          <a:bodyPr lIns="360000" rIns="360000"/>
          <a:lstStyle>
            <a:lvl1pPr algn="r">
              <a:defRPr>
                <a:solidFill>
                  <a:schemeClr val="bg1"/>
                </a:solidFill>
              </a:defRPr>
            </a:lvl1pPr>
          </a:lstStyle>
          <a:p>
            <a:r>
              <a:rPr lang="zh-CN" altLang="en-US" smtClean="0"/>
              <a:t>单击此处编辑母版标题样式</a:t>
            </a:r>
            <a:endParaRPr lang="en-US" dirty="0"/>
          </a:p>
        </p:txBody>
      </p:sp>
      <p:sp>
        <p:nvSpPr>
          <p:cNvPr id="6" name="KSO_FN"/>
          <p:cNvSpPr>
            <a:spLocks noGrp="1"/>
          </p:cNvSpPr>
          <p:nvPr>
            <p:ph type="sldNum" sz="quarter" idx="12"/>
          </p:nvPr>
        </p:nvSpPr>
        <p:spPr>
          <a:xfrm>
            <a:off x="6692900" y="6356351"/>
            <a:ext cx="2057400" cy="365125"/>
          </a:xfrm>
        </p:spPr>
        <p:txBody>
          <a:bodyPr/>
          <a:lstStyle>
            <a:lvl1pPr algn="r">
              <a:defRPr/>
            </a:lvl1pPr>
          </a:lstStyle>
          <a:p>
            <a:pPr>
              <a:defRPr/>
            </a:pPr>
            <a:fld id="{F73E96A4-1901-4169-A716-A406324F7AAD}" type="slidenum">
              <a:rPr lang="zh-CN" altLang="en-US" smtClean="0">
                <a:solidFill>
                  <a:srgbClr val="47494B">
                    <a:tint val="75000"/>
                  </a:srgbClr>
                </a:solidFill>
              </a:rPr>
              <a:pPr>
                <a:defRPr/>
              </a:pPr>
              <a:t>‹#›</a:t>
            </a:fld>
            <a:endParaRPr lang="en-US">
              <a:solidFill>
                <a:srgbClr val="47494B">
                  <a:tint val="75000"/>
                </a:srgbClr>
              </a:solidFill>
            </a:endParaRPr>
          </a:p>
        </p:txBody>
      </p:sp>
      <p:sp>
        <p:nvSpPr>
          <p:cNvPr id="5" name="内容占位符 4"/>
          <p:cNvSpPr>
            <a:spLocks noGrp="1"/>
          </p:cNvSpPr>
          <p:nvPr>
            <p:ph sz="quarter" idx="13"/>
          </p:nvPr>
        </p:nvSpPr>
        <p:spPr>
          <a:xfrm>
            <a:off x="177800" y="1397000"/>
            <a:ext cx="6515100" cy="3695700"/>
          </a:xfrm>
        </p:spPr>
        <p:txBody>
          <a:bodyPr>
            <a:normAutofit/>
          </a:bodyPr>
          <a:lstStyle>
            <a:lvl1pPr marL="0" indent="0">
              <a:lnSpc>
                <a:spcPct val="120000"/>
              </a:lnSpc>
              <a:spcBef>
                <a:spcPts val="0"/>
              </a:spcBef>
              <a:spcAft>
                <a:spcPts val="0"/>
              </a:spcAft>
              <a:buFontTx/>
              <a:buNone/>
              <a:defRPr sz="1200">
                <a:solidFill>
                  <a:schemeClr val="tx1">
                    <a:lumMod val="50000"/>
                    <a:lumOff val="50000"/>
                  </a:schemeClr>
                </a:solidFill>
              </a:defRPr>
            </a:lvl1pPr>
            <a:lvl2pPr marL="0">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gn="l">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3837011810"/>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图片 文字">
    <p:spTree>
      <p:nvGrpSpPr>
        <p:cNvPr id="1" name=""/>
        <p:cNvGrpSpPr/>
        <p:nvPr/>
      </p:nvGrpSpPr>
      <p:grpSpPr>
        <a:xfrm>
          <a:off x="0" y="0"/>
          <a:ext cx="0" cy="0"/>
          <a:chOff x="0" y="0"/>
          <a:chExt cx="0" cy="0"/>
        </a:xfrm>
      </p:grpSpPr>
      <p:sp>
        <p:nvSpPr>
          <p:cNvPr id="2" name="KSO_BT1"/>
          <p:cNvSpPr>
            <a:spLocks noGrp="1"/>
          </p:cNvSpPr>
          <p:nvPr>
            <p:ph type="title"/>
          </p:nvPr>
        </p:nvSpPr>
        <p:spPr>
          <a:xfrm>
            <a:off x="0" y="215900"/>
            <a:ext cx="9144000" cy="567876"/>
          </a:xfrm>
        </p:spPr>
        <p:txBody>
          <a:bodyPr lIns="360000" rIns="360000"/>
          <a:lstStyle/>
          <a:p>
            <a:r>
              <a:rPr lang="zh-CN" altLang="en-US" dirty="0" smtClean="0"/>
              <a:t>单击此处编辑母版标题样式</a:t>
            </a:r>
            <a:endParaRPr lang="en-US" dirty="0"/>
          </a:p>
        </p:txBody>
      </p:sp>
      <p:sp>
        <p:nvSpPr>
          <p:cNvPr id="5" name="KSO_FD"/>
          <p:cNvSpPr>
            <a:spLocks noGrp="1"/>
          </p:cNvSpPr>
          <p:nvPr>
            <p:ph type="dt" sz="half" idx="10"/>
          </p:nvPr>
        </p:nvSpPr>
        <p:spPr>
          <a:xfrm>
            <a:off x="628650" y="6356351"/>
            <a:ext cx="2057400" cy="365125"/>
          </a:xfrm>
          <a:prstGeom prst="rect">
            <a:avLst/>
          </a:prstGeom>
        </p:spPr>
        <p:txBody>
          <a:bodyPr/>
          <a:lstStyle/>
          <a:p>
            <a:fld id="{13D0CE79-49FB-443D-BEF8-6B709DE8FD0C}" type="datetimeFigureOut">
              <a:rPr lang="zh-CN" altLang="en-US" smtClean="0">
                <a:solidFill>
                  <a:srgbClr val="47494B">
                    <a:tint val="75000"/>
                  </a:srgbClr>
                </a:solidFill>
              </a:rPr>
              <a:pPr/>
              <a:t>8/18/14</a:t>
            </a:fld>
            <a:endParaRPr lang="zh-CN" altLang="en-US">
              <a:solidFill>
                <a:srgbClr val="47494B">
                  <a:tint val="75000"/>
                </a:srgbClr>
              </a:solidFill>
            </a:endParaRPr>
          </a:p>
        </p:txBody>
      </p:sp>
      <p:sp>
        <p:nvSpPr>
          <p:cNvPr id="6" name="KSO_FT"/>
          <p:cNvSpPr>
            <a:spLocks noGrp="1"/>
          </p:cNvSpPr>
          <p:nvPr>
            <p:ph type="ftr" sz="quarter" idx="11"/>
          </p:nvPr>
        </p:nvSpPr>
        <p:spPr>
          <a:xfrm>
            <a:off x="3028950" y="6356351"/>
            <a:ext cx="3086100" cy="365125"/>
          </a:xfrm>
          <a:prstGeom prst="rect">
            <a:avLst/>
          </a:prstGeom>
        </p:spPr>
        <p:txBody>
          <a:bodyPr/>
          <a:lstStyle/>
          <a:p>
            <a:endParaRPr lang="zh-CN" altLang="en-US">
              <a:solidFill>
                <a:srgbClr val="47494B">
                  <a:tint val="75000"/>
                </a:srgbClr>
              </a:solidFill>
            </a:endParaRPr>
          </a:p>
        </p:txBody>
      </p:sp>
      <p:sp>
        <p:nvSpPr>
          <p:cNvPr id="7" name="KSO_FN"/>
          <p:cNvSpPr>
            <a:spLocks noGrp="1"/>
          </p:cNvSpPr>
          <p:nvPr>
            <p:ph type="sldNum" sz="quarter" idx="12"/>
          </p:nvPr>
        </p:nvSpPr>
        <p:spPr/>
        <p:txBody>
          <a:bodyPr/>
          <a:lstStyle/>
          <a:p>
            <a:pPr>
              <a:defRPr/>
            </a:pPr>
            <a:fld id="{F73E96A4-1901-4169-A716-A406324F7AAD}" type="slidenum">
              <a:rPr lang="zh-CN" altLang="en-US" smtClean="0">
                <a:solidFill>
                  <a:srgbClr val="47494B">
                    <a:tint val="75000"/>
                  </a:srgbClr>
                </a:solidFill>
              </a:rPr>
              <a:pPr>
                <a:defRPr/>
              </a:pPr>
              <a:t>‹#›</a:t>
            </a:fld>
            <a:endParaRPr lang="en-US">
              <a:solidFill>
                <a:srgbClr val="47494B">
                  <a:tint val="75000"/>
                </a:srgbClr>
              </a:solidFill>
            </a:endParaRPr>
          </a:p>
        </p:txBody>
      </p:sp>
      <p:sp>
        <p:nvSpPr>
          <p:cNvPr id="10" name="内容占位符 8"/>
          <p:cNvSpPr>
            <a:spLocks noGrp="1"/>
          </p:cNvSpPr>
          <p:nvPr>
            <p:ph sz="quarter" idx="13"/>
          </p:nvPr>
        </p:nvSpPr>
        <p:spPr>
          <a:xfrm>
            <a:off x="1049866" y="1244600"/>
            <a:ext cx="3809471" cy="3953309"/>
          </a:xfrm>
        </p:spPr>
        <p:txBody>
          <a:bodyPr anchor="b">
            <a:normAutofit/>
          </a:bodyPr>
          <a:lstStyle>
            <a:lvl1pPr marL="0" indent="0">
              <a:lnSpc>
                <a:spcPct val="120000"/>
              </a:lnSpc>
              <a:spcBef>
                <a:spcPts val="0"/>
              </a:spcBef>
              <a:spcAft>
                <a:spcPts val="0"/>
              </a:spcAft>
              <a:buFontTx/>
              <a:buNone/>
              <a:defRPr sz="1200">
                <a:solidFill>
                  <a:schemeClr val="tx1">
                    <a:lumMod val="50000"/>
                    <a:lumOff val="50000"/>
                  </a:schemeClr>
                </a:solidFill>
                <a:latin typeface="+mn-ea"/>
                <a:ea typeface="+mn-ea"/>
              </a:defRPr>
            </a:lvl1pPr>
            <a:lvl2pPr marL="0">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内容占位符 8"/>
          <p:cNvSpPr>
            <a:spLocks noGrp="1"/>
          </p:cNvSpPr>
          <p:nvPr>
            <p:ph sz="quarter" idx="14"/>
          </p:nvPr>
        </p:nvSpPr>
        <p:spPr>
          <a:xfrm>
            <a:off x="4859337" y="1244601"/>
            <a:ext cx="3809471" cy="3953308"/>
          </a:xfrm>
        </p:spPr>
        <p:txBody>
          <a:bodyPr anchor="b">
            <a:normAutofit/>
          </a:bodyPr>
          <a:lstStyle>
            <a:lvl1pPr marL="36000" indent="0" algn="l">
              <a:lnSpc>
                <a:spcPct val="120000"/>
              </a:lnSpc>
              <a:spcBef>
                <a:spcPts val="0"/>
              </a:spcBef>
              <a:spcAft>
                <a:spcPts val="0"/>
              </a:spcAft>
              <a:buFontTx/>
              <a:buNone/>
              <a:defRPr sz="1200">
                <a:solidFill>
                  <a:schemeClr val="tx1">
                    <a:lumMod val="50000"/>
                    <a:lumOff val="50000"/>
                  </a:schemeClr>
                </a:solidFill>
                <a:latin typeface="+mn-ea"/>
                <a:ea typeface="+mn-ea"/>
              </a:defRPr>
            </a:lvl1pPr>
            <a:lvl2pPr marL="36000" algn="l">
              <a:lnSpc>
                <a:spcPct val="120000"/>
              </a:lnSpc>
              <a:spcBef>
                <a:spcPts val="0"/>
              </a:spcBef>
              <a:spcAft>
                <a:spcPts val="0"/>
              </a:spcAft>
              <a:buFontTx/>
              <a:buNone/>
              <a:defRPr sz="1200">
                <a:solidFill>
                  <a:schemeClr val="tx1">
                    <a:lumMod val="50000"/>
                    <a:lumOff val="50000"/>
                  </a:schemeClr>
                </a:solidFill>
                <a:latin typeface="+mn-ea"/>
                <a:ea typeface="+mn-ea"/>
              </a:defRPr>
            </a:lvl2pPr>
            <a:lvl3pPr marL="36000" indent="0" algn="l">
              <a:lnSpc>
                <a:spcPct val="120000"/>
              </a:lnSpc>
              <a:spcBef>
                <a:spcPts val="0"/>
              </a:spcBef>
              <a:spcAft>
                <a:spcPts val="0"/>
              </a:spcAft>
              <a:buFontTx/>
              <a:buNone/>
              <a:defRPr sz="1200">
                <a:solidFill>
                  <a:schemeClr val="tx1">
                    <a:lumMod val="50000"/>
                    <a:lumOff val="50000"/>
                  </a:schemeClr>
                </a:solidFill>
                <a:latin typeface="+mn-ea"/>
                <a:ea typeface="+mn-ea"/>
              </a:defRPr>
            </a:lvl3pPr>
            <a:lvl4pPr marL="36000" indent="0" algn="l">
              <a:lnSpc>
                <a:spcPct val="120000"/>
              </a:lnSpc>
              <a:spcBef>
                <a:spcPts val="0"/>
              </a:spcBef>
              <a:spcAft>
                <a:spcPts val="0"/>
              </a:spcAft>
              <a:buFontTx/>
              <a:buNone/>
              <a:defRPr sz="1200">
                <a:solidFill>
                  <a:schemeClr val="tx1">
                    <a:lumMod val="50000"/>
                    <a:lumOff val="50000"/>
                  </a:schemeClr>
                </a:solidFill>
                <a:latin typeface="+mn-ea"/>
                <a:ea typeface="+mn-ea"/>
              </a:defRPr>
            </a:lvl4pPr>
            <a:lvl5pPr marL="36000" indent="0" algn="l">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60814790"/>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两栏内容左三级标题">
    <p:spTree>
      <p:nvGrpSpPr>
        <p:cNvPr id="1" name=""/>
        <p:cNvGrpSpPr/>
        <p:nvPr/>
      </p:nvGrpSpPr>
      <p:grpSpPr>
        <a:xfrm>
          <a:off x="0" y="0"/>
          <a:ext cx="0" cy="0"/>
          <a:chOff x="0" y="0"/>
          <a:chExt cx="0" cy="0"/>
        </a:xfrm>
      </p:grpSpPr>
      <p:sp>
        <p:nvSpPr>
          <p:cNvPr id="2" name="KSO_BT1"/>
          <p:cNvSpPr>
            <a:spLocks noGrp="1"/>
          </p:cNvSpPr>
          <p:nvPr>
            <p:ph type="title"/>
          </p:nvPr>
        </p:nvSpPr>
        <p:spPr>
          <a:xfrm>
            <a:off x="0" y="215900"/>
            <a:ext cx="9144000" cy="567876"/>
          </a:xfrm>
        </p:spPr>
        <p:txBody>
          <a:bodyPr lIns="360000" rIns="360000"/>
          <a:lstStyle/>
          <a:p>
            <a:r>
              <a:rPr lang="zh-CN" altLang="en-US" dirty="0" smtClean="0"/>
              <a:t>单击此处编辑母版标题样式</a:t>
            </a:r>
            <a:endParaRPr lang="en-US" dirty="0"/>
          </a:p>
        </p:txBody>
      </p:sp>
      <p:sp>
        <p:nvSpPr>
          <p:cNvPr id="5" name="KSO_FD"/>
          <p:cNvSpPr>
            <a:spLocks noGrp="1"/>
          </p:cNvSpPr>
          <p:nvPr>
            <p:ph type="dt" sz="half" idx="10"/>
          </p:nvPr>
        </p:nvSpPr>
        <p:spPr>
          <a:xfrm>
            <a:off x="628650" y="6356351"/>
            <a:ext cx="2057400" cy="365125"/>
          </a:xfrm>
          <a:prstGeom prst="rect">
            <a:avLst/>
          </a:prstGeom>
        </p:spPr>
        <p:txBody>
          <a:bodyPr/>
          <a:lstStyle/>
          <a:p>
            <a:fld id="{13D0CE79-49FB-443D-BEF8-6B709DE8FD0C}" type="datetimeFigureOut">
              <a:rPr lang="zh-CN" altLang="en-US" smtClean="0">
                <a:solidFill>
                  <a:srgbClr val="47494B">
                    <a:tint val="75000"/>
                  </a:srgbClr>
                </a:solidFill>
              </a:rPr>
              <a:pPr/>
              <a:t>8/18/14</a:t>
            </a:fld>
            <a:endParaRPr lang="zh-CN" altLang="en-US">
              <a:solidFill>
                <a:srgbClr val="47494B">
                  <a:tint val="75000"/>
                </a:srgbClr>
              </a:solidFill>
            </a:endParaRPr>
          </a:p>
        </p:txBody>
      </p:sp>
      <p:sp>
        <p:nvSpPr>
          <p:cNvPr id="6" name="KSO_FT"/>
          <p:cNvSpPr>
            <a:spLocks noGrp="1"/>
          </p:cNvSpPr>
          <p:nvPr>
            <p:ph type="ftr" sz="quarter" idx="11"/>
          </p:nvPr>
        </p:nvSpPr>
        <p:spPr>
          <a:xfrm>
            <a:off x="3028950" y="6356351"/>
            <a:ext cx="3086100" cy="365125"/>
          </a:xfrm>
          <a:prstGeom prst="rect">
            <a:avLst/>
          </a:prstGeom>
        </p:spPr>
        <p:txBody>
          <a:bodyPr/>
          <a:lstStyle/>
          <a:p>
            <a:endParaRPr lang="zh-CN" altLang="en-US">
              <a:solidFill>
                <a:srgbClr val="47494B">
                  <a:tint val="75000"/>
                </a:srgbClr>
              </a:solidFill>
            </a:endParaRPr>
          </a:p>
        </p:txBody>
      </p:sp>
      <p:sp>
        <p:nvSpPr>
          <p:cNvPr id="7" name="KSO_FN"/>
          <p:cNvSpPr>
            <a:spLocks noGrp="1"/>
          </p:cNvSpPr>
          <p:nvPr>
            <p:ph type="sldNum" sz="quarter" idx="12"/>
          </p:nvPr>
        </p:nvSpPr>
        <p:spPr/>
        <p:txBody>
          <a:bodyPr/>
          <a:lstStyle/>
          <a:p>
            <a:pPr>
              <a:defRPr/>
            </a:pPr>
            <a:fld id="{F73E96A4-1901-4169-A716-A406324F7AAD}" type="slidenum">
              <a:rPr lang="zh-CN" altLang="en-US" smtClean="0">
                <a:solidFill>
                  <a:srgbClr val="47494B">
                    <a:tint val="75000"/>
                  </a:srgbClr>
                </a:solidFill>
              </a:rPr>
              <a:pPr>
                <a:defRPr/>
              </a:pPr>
              <a:t>‹#›</a:t>
            </a:fld>
            <a:endParaRPr lang="en-US">
              <a:solidFill>
                <a:srgbClr val="47494B">
                  <a:tint val="75000"/>
                </a:srgbClr>
              </a:solidFill>
            </a:endParaRPr>
          </a:p>
        </p:txBody>
      </p:sp>
      <p:sp>
        <p:nvSpPr>
          <p:cNvPr id="10" name="内容占位符 8"/>
          <p:cNvSpPr>
            <a:spLocks noGrp="1"/>
          </p:cNvSpPr>
          <p:nvPr>
            <p:ph sz="quarter" idx="13"/>
          </p:nvPr>
        </p:nvSpPr>
        <p:spPr>
          <a:xfrm>
            <a:off x="1049866" y="1244600"/>
            <a:ext cx="3809471" cy="4932363"/>
          </a:xfrm>
        </p:spPr>
        <p:txBody>
          <a:bodyPr>
            <a:normAutofit/>
          </a:bodyPr>
          <a:lstStyle>
            <a:lvl1pPr marL="0" indent="0">
              <a:lnSpc>
                <a:spcPct val="120000"/>
              </a:lnSpc>
              <a:spcBef>
                <a:spcPts val="0"/>
              </a:spcBef>
              <a:spcAft>
                <a:spcPts val="0"/>
              </a:spcAft>
              <a:buFontTx/>
              <a:buNone/>
              <a:defRPr sz="1200">
                <a:solidFill>
                  <a:schemeClr val="tx1">
                    <a:lumMod val="50000"/>
                    <a:lumOff val="50000"/>
                  </a:schemeClr>
                </a:solidFill>
                <a:latin typeface="+mn-ea"/>
                <a:ea typeface="+mn-ea"/>
              </a:defRPr>
            </a:lvl1pPr>
            <a:lvl2pPr marL="0">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内容占位符 8"/>
          <p:cNvSpPr>
            <a:spLocks noGrp="1"/>
          </p:cNvSpPr>
          <p:nvPr>
            <p:ph sz="quarter" idx="14"/>
          </p:nvPr>
        </p:nvSpPr>
        <p:spPr>
          <a:xfrm>
            <a:off x="4859337" y="1244600"/>
            <a:ext cx="3809471" cy="4932363"/>
          </a:xfrm>
        </p:spPr>
        <p:txBody>
          <a:bodyPr>
            <a:normAutofit/>
          </a:bodyPr>
          <a:lstStyle>
            <a:lvl1pPr marL="36000" indent="0" algn="l">
              <a:lnSpc>
                <a:spcPct val="120000"/>
              </a:lnSpc>
              <a:spcBef>
                <a:spcPts val="0"/>
              </a:spcBef>
              <a:spcAft>
                <a:spcPts val="0"/>
              </a:spcAft>
              <a:buFontTx/>
              <a:buNone/>
              <a:defRPr sz="1200">
                <a:solidFill>
                  <a:schemeClr val="tx1">
                    <a:lumMod val="50000"/>
                    <a:lumOff val="50000"/>
                  </a:schemeClr>
                </a:solidFill>
                <a:latin typeface="+mn-ea"/>
                <a:ea typeface="+mn-ea"/>
              </a:defRPr>
            </a:lvl1pPr>
            <a:lvl2pPr marL="36000" algn="l">
              <a:lnSpc>
                <a:spcPct val="120000"/>
              </a:lnSpc>
              <a:spcBef>
                <a:spcPts val="0"/>
              </a:spcBef>
              <a:spcAft>
                <a:spcPts val="0"/>
              </a:spcAft>
              <a:buFontTx/>
              <a:buNone/>
              <a:defRPr sz="1200">
                <a:solidFill>
                  <a:schemeClr val="tx1">
                    <a:lumMod val="50000"/>
                    <a:lumOff val="50000"/>
                  </a:schemeClr>
                </a:solidFill>
                <a:latin typeface="+mn-ea"/>
                <a:ea typeface="+mn-ea"/>
              </a:defRPr>
            </a:lvl2pPr>
            <a:lvl3pPr marL="36000" indent="0" algn="l">
              <a:lnSpc>
                <a:spcPct val="120000"/>
              </a:lnSpc>
              <a:spcBef>
                <a:spcPts val="0"/>
              </a:spcBef>
              <a:spcAft>
                <a:spcPts val="0"/>
              </a:spcAft>
              <a:buFontTx/>
              <a:buNone/>
              <a:defRPr sz="1200">
                <a:solidFill>
                  <a:schemeClr val="tx1">
                    <a:lumMod val="50000"/>
                    <a:lumOff val="50000"/>
                  </a:schemeClr>
                </a:solidFill>
                <a:latin typeface="+mn-ea"/>
                <a:ea typeface="+mn-ea"/>
              </a:defRPr>
            </a:lvl3pPr>
            <a:lvl4pPr marL="36000" indent="0" algn="l">
              <a:lnSpc>
                <a:spcPct val="120000"/>
              </a:lnSpc>
              <a:spcBef>
                <a:spcPts val="0"/>
              </a:spcBef>
              <a:spcAft>
                <a:spcPts val="0"/>
              </a:spcAft>
              <a:buFontTx/>
              <a:buNone/>
              <a:defRPr sz="1200">
                <a:solidFill>
                  <a:schemeClr val="tx1">
                    <a:lumMod val="50000"/>
                    <a:lumOff val="50000"/>
                  </a:schemeClr>
                </a:solidFill>
                <a:latin typeface="+mn-ea"/>
                <a:ea typeface="+mn-ea"/>
              </a:defRPr>
            </a:lvl4pPr>
            <a:lvl5pPr marL="36000" indent="0" algn="l">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3874137112"/>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0" y="241299"/>
            <a:ext cx="9144000" cy="540807"/>
          </a:xfrm>
        </p:spPr>
        <p:txBody>
          <a:bodyPr lIns="360000"/>
          <a:lstStyle/>
          <a:p>
            <a:r>
              <a:rPr lang="zh-CN" altLang="en-US" smtClean="0"/>
              <a:t>单击此处编辑母版标题样式</a:t>
            </a:r>
            <a:endParaRPr lang="en-US" dirty="0"/>
          </a:p>
        </p:txBody>
      </p:sp>
      <p:sp>
        <p:nvSpPr>
          <p:cNvPr id="3" name="Text Placeholder 2"/>
          <p:cNvSpPr>
            <a:spLocks noGrp="1"/>
          </p:cNvSpPr>
          <p:nvPr>
            <p:ph type="body" idx="1"/>
          </p:nvPr>
        </p:nvSpPr>
        <p:spPr>
          <a:xfrm>
            <a:off x="824576" y="1376362"/>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5" name="Text Placeholder 4"/>
          <p:cNvSpPr>
            <a:spLocks noGrp="1"/>
          </p:cNvSpPr>
          <p:nvPr>
            <p:ph type="body" sz="quarter" idx="3"/>
          </p:nvPr>
        </p:nvSpPr>
        <p:spPr>
          <a:xfrm>
            <a:off x="4823884" y="1376362"/>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7" name="KSO_FD"/>
          <p:cNvSpPr>
            <a:spLocks noGrp="1"/>
          </p:cNvSpPr>
          <p:nvPr>
            <p:ph type="dt" sz="half" idx="10"/>
          </p:nvPr>
        </p:nvSpPr>
        <p:spPr>
          <a:xfrm>
            <a:off x="628650" y="6356351"/>
            <a:ext cx="2057400" cy="365125"/>
          </a:xfrm>
          <a:prstGeom prst="rect">
            <a:avLst/>
          </a:prstGeom>
        </p:spPr>
        <p:txBody>
          <a:bodyPr/>
          <a:lstStyle/>
          <a:p>
            <a:pPr>
              <a:defRPr/>
            </a:pPr>
            <a:fld id="{305CA1A8-2346-4383-A308-93EF54D64CD4}" type="datetime1">
              <a:rPr lang="zh-CN" altLang="en-US" smtClean="0">
                <a:solidFill>
                  <a:srgbClr val="47494B">
                    <a:tint val="75000"/>
                  </a:srgbClr>
                </a:solidFill>
              </a:rPr>
              <a:pPr>
                <a:defRPr/>
              </a:pPr>
              <a:t>8/18/14</a:t>
            </a:fld>
            <a:endParaRPr lang="en-US">
              <a:solidFill>
                <a:srgbClr val="47494B">
                  <a:tint val="75000"/>
                </a:srgbClr>
              </a:solidFill>
            </a:endParaRPr>
          </a:p>
        </p:txBody>
      </p:sp>
      <p:sp>
        <p:nvSpPr>
          <p:cNvPr id="8" name="KSO_FT"/>
          <p:cNvSpPr>
            <a:spLocks noGrp="1"/>
          </p:cNvSpPr>
          <p:nvPr>
            <p:ph type="ftr" sz="quarter" idx="11"/>
          </p:nvPr>
        </p:nvSpPr>
        <p:spPr>
          <a:xfrm>
            <a:off x="3028950" y="6356351"/>
            <a:ext cx="3086100" cy="365125"/>
          </a:xfrm>
          <a:prstGeom prst="rect">
            <a:avLst/>
          </a:prstGeom>
        </p:spPr>
        <p:txBody>
          <a:bodyPr/>
          <a:lstStyle/>
          <a:p>
            <a:pPr>
              <a:defRPr/>
            </a:pPr>
            <a:endParaRPr lang="en-US">
              <a:solidFill>
                <a:srgbClr val="47494B">
                  <a:tint val="75000"/>
                </a:srgbClr>
              </a:solidFill>
            </a:endParaRPr>
          </a:p>
        </p:txBody>
      </p:sp>
      <p:sp>
        <p:nvSpPr>
          <p:cNvPr id="9" name="KSO_FN"/>
          <p:cNvSpPr>
            <a:spLocks noGrp="1"/>
          </p:cNvSpPr>
          <p:nvPr>
            <p:ph type="sldNum" sz="quarter" idx="12"/>
          </p:nvPr>
        </p:nvSpPr>
        <p:spPr/>
        <p:txBody>
          <a:bodyPr/>
          <a:lstStyle/>
          <a:p>
            <a:pPr>
              <a:defRPr/>
            </a:pPr>
            <a:fld id="{2D102D8A-F378-46A5-917E-3227F788834D}" type="slidenum">
              <a:rPr lang="zh-CN" altLang="en-US" smtClean="0">
                <a:solidFill>
                  <a:srgbClr val="47494B">
                    <a:tint val="75000"/>
                  </a:srgbClr>
                </a:solidFill>
              </a:rPr>
              <a:pPr>
                <a:defRPr/>
              </a:pPr>
              <a:t>‹#›</a:t>
            </a:fld>
            <a:endParaRPr lang="en-US">
              <a:solidFill>
                <a:srgbClr val="47494B">
                  <a:tint val="75000"/>
                </a:srgbClr>
              </a:solidFill>
            </a:endParaRPr>
          </a:p>
        </p:txBody>
      </p:sp>
      <p:sp>
        <p:nvSpPr>
          <p:cNvPr id="12" name="内容占位符 10"/>
          <p:cNvSpPr>
            <a:spLocks noGrp="1"/>
          </p:cNvSpPr>
          <p:nvPr>
            <p:ph sz="quarter" idx="13"/>
          </p:nvPr>
        </p:nvSpPr>
        <p:spPr>
          <a:xfrm>
            <a:off x="823913" y="2212975"/>
            <a:ext cx="3868737" cy="3684588"/>
          </a:xfrm>
        </p:spPr>
        <p:txBody>
          <a:bodyPr>
            <a:normAutofit/>
          </a:bodyPr>
          <a:lstStyle>
            <a:lvl1pPr marL="0" indent="0">
              <a:lnSpc>
                <a:spcPct val="120000"/>
              </a:lnSpc>
              <a:spcBef>
                <a:spcPts val="0"/>
              </a:spcBef>
              <a:spcAft>
                <a:spcPts val="0"/>
              </a:spcAft>
              <a:buFontTx/>
              <a:buNone/>
              <a:defRPr sz="1200">
                <a:solidFill>
                  <a:schemeClr val="tx1">
                    <a:lumMod val="50000"/>
                    <a:lumOff val="50000"/>
                  </a:schemeClr>
                </a:solidFill>
                <a:latin typeface="+mn-ea"/>
                <a:ea typeface="+mn-ea"/>
              </a:defRPr>
            </a:lvl1pPr>
            <a:lvl2pPr marL="0">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3" name="内容占位符 10"/>
          <p:cNvSpPr>
            <a:spLocks noGrp="1"/>
          </p:cNvSpPr>
          <p:nvPr>
            <p:ph sz="quarter" idx="14"/>
          </p:nvPr>
        </p:nvSpPr>
        <p:spPr>
          <a:xfrm>
            <a:off x="4823884" y="2212975"/>
            <a:ext cx="3868737" cy="3684588"/>
          </a:xfrm>
        </p:spPr>
        <p:txBody>
          <a:bodyPr>
            <a:normAutofit/>
          </a:bodyPr>
          <a:lstStyle>
            <a:lvl1pPr marL="0" indent="0">
              <a:lnSpc>
                <a:spcPct val="120000"/>
              </a:lnSpc>
              <a:spcBef>
                <a:spcPts val="0"/>
              </a:spcBef>
              <a:spcAft>
                <a:spcPts val="0"/>
              </a:spcAft>
              <a:buFontTx/>
              <a:buNone/>
              <a:defRPr sz="1200">
                <a:solidFill>
                  <a:schemeClr val="tx1">
                    <a:lumMod val="50000"/>
                    <a:lumOff val="50000"/>
                  </a:schemeClr>
                </a:solidFill>
                <a:latin typeface="+mn-ea"/>
                <a:ea typeface="+mn-ea"/>
              </a:defRPr>
            </a:lvl1pPr>
            <a:lvl2pPr marL="0" indent="0">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2555083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a:xfrm>
            <a:off x="0" y="241300"/>
            <a:ext cx="9144000" cy="542476"/>
          </a:xfrm>
        </p:spPr>
        <p:txBody>
          <a:bodyPr lIns="360000"/>
          <a:lstStyle/>
          <a:p>
            <a:r>
              <a:rPr lang="zh-CN" altLang="en-US" smtClean="0"/>
              <a:t>单击此处编辑母版标题样式</a:t>
            </a:r>
            <a:endParaRPr lang="en-US" dirty="0"/>
          </a:p>
        </p:txBody>
      </p:sp>
      <p:sp>
        <p:nvSpPr>
          <p:cNvPr id="3" name="KSO_FD"/>
          <p:cNvSpPr>
            <a:spLocks noGrp="1"/>
          </p:cNvSpPr>
          <p:nvPr>
            <p:ph type="dt" sz="half" idx="10"/>
          </p:nvPr>
        </p:nvSpPr>
        <p:spPr>
          <a:xfrm>
            <a:off x="628650" y="6356351"/>
            <a:ext cx="2057400" cy="365125"/>
          </a:xfrm>
          <a:prstGeom prst="rect">
            <a:avLst/>
          </a:prstGeom>
        </p:spPr>
        <p:txBody>
          <a:bodyPr/>
          <a:lstStyle/>
          <a:p>
            <a:fld id="{13D0CE79-49FB-443D-BEF8-6B709DE8FD0C}" type="datetimeFigureOut">
              <a:rPr lang="zh-CN" altLang="en-US" smtClean="0">
                <a:solidFill>
                  <a:srgbClr val="47494B">
                    <a:tint val="75000"/>
                  </a:srgbClr>
                </a:solidFill>
              </a:rPr>
              <a:pPr/>
              <a:t>8/18/14</a:t>
            </a:fld>
            <a:endParaRPr lang="zh-CN" altLang="en-US">
              <a:solidFill>
                <a:srgbClr val="47494B">
                  <a:tint val="75000"/>
                </a:srgbClr>
              </a:solidFill>
            </a:endParaRPr>
          </a:p>
        </p:txBody>
      </p:sp>
      <p:sp>
        <p:nvSpPr>
          <p:cNvPr id="4" name="KSO_FT"/>
          <p:cNvSpPr>
            <a:spLocks noGrp="1"/>
          </p:cNvSpPr>
          <p:nvPr>
            <p:ph type="ftr" sz="quarter" idx="11"/>
          </p:nvPr>
        </p:nvSpPr>
        <p:spPr>
          <a:xfrm>
            <a:off x="3028950" y="6356351"/>
            <a:ext cx="3086100" cy="365125"/>
          </a:xfrm>
          <a:prstGeom prst="rect">
            <a:avLst/>
          </a:prstGeom>
        </p:spPr>
        <p:txBody>
          <a:bodyPr/>
          <a:lstStyle/>
          <a:p>
            <a:endParaRPr lang="zh-CN" altLang="en-US">
              <a:solidFill>
                <a:srgbClr val="47494B">
                  <a:tint val="75000"/>
                </a:srgbClr>
              </a:solidFill>
            </a:endParaRPr>
          </a:p>
        </p:txBody>
      </p:sp>
      <p:sp>
        <p:nvSpPr>
          <p:cNvPr id="5" name="KSO_FN"/>
          <p:cNvSpPr>
            <a:spLocks noGrp="1"/>
          </p:cNvSpPr>
          <p:nvPr>
            <p:ph type="sldNum" sz="quarter" idx="12"/>
          </p:nvPr>
        </p:nvSpPr>
        <p:spPr/>
        <p:txBody>
          <a:bodyPr/>
          <a:lstStyle/>
          <a:p>
            <a:pPr>
              <a:defRPr/>
            </a:pPr>
            <a:fld id="{BDE17910-56AF-47DC-B0BC-45884C764EC0}" type="slidenum">
              <a:rPr lang="zh-CN" altLang="en-US" smtClean="0">
                <a:solidFill>
                  <a:srgbClr val="47494B">
                    <a:tint val="75000"/>
                  </a:srgbClr>
                </a:solidFill>
              </a:rPr>
              <a:pPr>
                <a:defRPr/>
              </a:pPr>
              <a:t>‹#›</a:t>
            </a:fld>
            <a:endParaRPr lang="en-US">
              <a:solidFill>
                <a:srgbClr val="47494B">
                  <a:tint val="75000"/>
                </a:srgbClr>
              </a:solidFill>
            </a:endParaRPr>
          </a:p>
        </p:txBody>
      </p:sp>
    </p:spTree>
    <p:extLst>
      <p:ext uri="{BB962C8B-B14F-4D97-AF65-F5344CB8AC3E}">
        <p14:creationId xmlns:p14="http://schemas.microsoft.com/office/powerpoint/2010/main" val="2773523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内容与标题左页">
    <p:spTree>
      <p:nvGrpSpPr>
        <p:cNvPr id="1" name=""/>
        <p:cNvGrpSpPr/>
        <p:nvPr/>
      </p:nvGrpSpPr>
      <p:grpSpPr>
        <a:xfrm>
          <a:off x="0" y="0"/>
          <a:ext cx="0" cy="0"/>
          <a:chOff x="0" y="0"/>
          <a:chExt cx="0" cy="0"/>
        </a:xfrm>
      </p:grpSpPr>
      <p:sp>
        <p:nvSpPr>
          <p:cNvPr id="2" name="KSO_BT1"/>
          <p:cNvSpPr>
            <a:spLocks noGrp="1"/>
          </p:cNvSpPr>
          <p:nvPr>
            <p:ph type="title"/>
          </p:nvPr>
        </p:nvSpPr>
        <p:spPr>
          <a:xfrm>
            <a:off x="858442" y="533402"/>
            <a:ext cx="2949178" cy="1600200"/>
          </a:xfrm>
        </p:spPr>
        <p:txBody>
          <a:bodyPr anchor="b">
            <a:normAutofit/>
          </a:bodyPr>
          <a:lstStyle>
            <a:lvl1pPr>
              <a:defRPr sz="2400"/>
            </a:lvl1pPr>
          </a:lstStyle>
          <a:p>
            <a:r>
              <a:rPr lang="zh-CN" altLang="en-US" smtClean="0"/>
              <a:t>单击此处编辑母版标题样式</a:t>
            </a:r>
            <a:endParaRPr lang="en-US" dirty="0"/>
          </a:p>
        </p:txBody>
      </p:sp>
      <p:sp>
        <p:nvSpPr>
          <p:cNvPr id="5" name="KSO_FD"/>
          <p:cNvSpPr>
            <a:spLocks noGrp="1"/>
          </p:cNvSpPr>
          <p:nvPr>
            <p:ph type="dt" sz="half" idx="10"/>
          </p:nvPr>
        </p:nvSpPr>
        <p:spPr>
          <a:xfrm>
            <a:off x="628650" y="6356351"/>
            <a:ext cx="2057400" cy="365125"/>
          </a:xfrm>
          <a:prstGeom prst="rect">
            <a:avLst/>
          </a:prstGeom>
        </p:spPr>
        <p:txBody>
          <a:bodyPr/>
          <a:lstStyle/>
          <a:p>
            <a:fld id="{13D0CE79-49FB-443D-BEF8-6B709DE8FD0C}" type="datetimeFigureOut">
              <a:rPr lang="zh-CN" altLang="en-US" smtClean="0">
                <a:solidFill>
                  <a:srgbClr val="47494B">
                    <a:tint val="75000"/>
                  </a:srgbClr>
                </a:solidFill>
              </a:rPr>
              <a:pPr/>
              <a:t>8/18/14</a:t>
            </a:fld>
            <a:endParaRPr lang="zh-CN" altLang="en-US">
              <a:solidFill>
                <a:srgbClr val="47494B">
                  <a:tint val="75000"/>
                </a:srgbClr>
              </a:solidFill>
            </a:endParaRPr>
          </a:p>
        </p:txBody>
      </p:sp>
      <p:sp>
        <p:nvSpPr>
          <p:cNvPr id="6" name="KSO_FT"/>
          <p:cNvSpPr>
            <a:spLocks noGrp="1"/>
          </p:cNvSpPr>
          <p:nvPr>
            <p:ph type="ftr" sz="quarter" idx="11"/>
          </p:nvPr>
        </p:nvSpPr>
        <p:spPr>
          <a:xfrm>
            <a:off x="3028950" y="6356351"/>
            <a:ext cx="3086100" cy="365125"/>
          </a:xfrm>
          <a:prstGeom prst="rect">
            <a:avLst/>
          </a:prstGeom>
        </p:spPr>
        <p:txBody>
          <a:bodyPr/>
          <a:lstStyle/>
          <a:p>
            <a:endParaRPr lang="zh-CN" altLang="en-US">
              <a:solidFill>
                <a:srgbClr val="47494B">
                  <a:tint val="75000"/>
                </a:srgbClr>
              </a:solidFill>
            </a:endParaRPr>
          </a:p>
        </p:txBody>
      </p:sp>
      <p:sp>
        <p:nvSpPr>
          <p:cNvPr id="7" name="KSO_FN"/>
          <p:cNvSpPr>
            <a:spLocks noGrp="1"/>
          </p:cNvSpPr>
          <p:nvPr>
            <p:ph type="sldNum" sz="quarter" idx="12"/>
          </p:nvPr>
        </p:nvSpPr>
        <p:spPr/>
        <p:txBody>
          <a:bodyPr/>
          <a:lstStyle/>
          <a:p>
            <a:pPr>
              <a:defRPr/>
            </a:pPr>
            <a:fld id="{4BA77BC9-59A6-410B-964E-D24662C6CEEC}" type="slidenum">
              <a:rPr lang="zh-CN" altLang="en-US" smtClean="0">
                <a:solidFill>
                  <a:srgbClr val="47494B">
                    <a:tint val="75000"/>
                  </a:srgbClr>
                </a:solidFill>
              </a:rPr>
              <a:pPr>
                <a:defRPr/>
              </a:pPr>
              <a:t>‹#›</a:t>
            </a:fld>
            <a:endParaRPr lang="en-US">
              <a:solidFill>
                <a:srgbClr val="47494B">
                  <a:tint val="75000"/>
                </a:srgbClr>
              </a:solidFill>
            </a:endParaRPr>
          </a:p>
        </p:txBody>
      </p:sp>
      <p:sp>
        <p:nvSpPr>
          <p:cNvPr id="10" name="内容占位符 8"/>
          <p:cNvSpPr>
            <a:spLocks noGrp="1"/>
          </p:cNvSpPr>
          <p:nvPr>
            <p:ph sz="quarter" idx="13"/>
          </p:nvPr>
        </p:nvSpPr>
        <p:spPr>
          <a:xfrm>
            <a:off x="858838" y="2133600"/>
            <a:ext cx="2949575" cy="3811588"/>
          </a:xfrm>
          <a:solidFill>
            <a:srgbClr val="92D050"/>
          </a:solidFill>
        </p:spPr>
        <p:txBody>
          <a:bodyPr>
            <a:normAutofit/>
          </a:bodyPr>
          <a:lstStyle>
            <a:lvl1pPr marL="0" indent="0">
              <a:lnSpc>
                <a:spcPct val="120000"/>
              </a:lnSpc>
              <a:spcBef>
                <a:spcPts val="0"/>
              </a:spcBef>
              <a:spcAft>
                <a:spcPts val="0"/>
              </a:spcAft>
              <a:buFontTx/>
              <a:buNone/>
              <a:defRPr sz="1200">
                <a:solidFill>
                  <a:schemeClr val="tx1">
                    <a:lumMod val="50000"/>
                    <a:lumOff val="50000"/>
                  </a:schemeClr>
                </a:solidFill>
                <a:latin typeface="+mn-ea"/>
                <a:ea typeface="+mn-ea"/>
              </a:defRPr>
            </a:lvl1pPr>
            <a:lvl2pPr marL="0">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1" name="内容占位符 7"/>
          <p:cNvSpPr>
            <a:spLocks noGrp="1"/>
          </p:cNvSpPr>
          <p:nvPr>
            <p:ph sz="quarter" idx="14"/>
          </p:nvPr>
        </p:nvSpPr>
        <p:spPr>
          <a:xfrm>
            <a:off x="4116388" y="1063625"/>
            <a:ext cx="4629150" cy="4873625"/>
          </a:xfrm>
        </p:spPr>
        <p:txBody>
          <a:bodyPr>
            <a:normAutofit/>
          </a:bodyPr>
          <a:lstStyle>
            <a:lvl1pPr marL="0" indent="0">
              <a:lnSpc>
                <a:spcPct val="120000"/>
              </a:lnSpc>
              <a:spcBef>
                <a:spcPts val="0"/>
              </a:spcBef>
              <a:spcAft>
                <a:spcPts val="0"/>
              </a:spcAft>
              <a:buFontTx/>
              <a:buNone/>
              <a:defRPr sz="1200">
                <a:solidFill>
                  <a:schemeClr val="tx1">
                    <a:lumMod val="50000"/>
                    <a:lumOff val="50000"/>
                  </a:schemeClr>
                </a:solidFill>
                <a:latin typeface="+mn-ea"/>
                <a:ea typeface="+mn-ea"/>
              </a:defRPr>
            </a:lvl1pPr>
            <a:lvl2pPr marL="0">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346834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图片与标题右页">
    <p:spTree>
      <p:nvGrpSpPr>
        <p:cNvPr id="1" name=""/>
        <p:cNvGrpSpPr/>
        <p:nvPr/>
      </p:nvGrpSpPr>
      <p:grpSpPr>
        <a:xfrm>
          <a:off x="0" y="0"/>
          <a:ext cx="0" cy="0"/>
          <a:chOff x="0" y="0"/>
          <a:chExt cx="0" cy="0"/>
        </a:xfrm>
      </p:grpSpPr>
      <p:sp>
        <p:nvSpPr>
          <p:cNvPr id="2" name="KSO_BT1"/>
          <p:cNvSpPr>
            <a:spLocks noGrp="1"/>
          </p:cNvSpPr>
          <p:nvPr>
            <p:ph type="title"/>
          </p:nvPr>
        </p:nvSpPr>
        <p:spPr>
          <a:xfrm>
            <a:off x="5566172" y="576263"/>
            <a:ext cx="2949178" cy="1600200"/>
          </a:xfrm>
        </p:spPr>
        <p:txBody>
          <a:bodyPr anchor="b">
            <a:normAutofit/>
          </a:bodyPr>
          <a:lstStyle>
            <a:lvl1pPr>
              <a:defRPr sz="2400"/>
            </a:lvl1pPr>
          </a:lstStyle>
          <a:p>
            <a:r>
              <a:rPr lang="zh-CN" altLang="en-US" smtClean="0"/>
              <a:t>单击此处编辑母版标题样式</a:t>
            </a:r>
            <a:endParaRPr lang="en-US" dirty="0"/>
          </a:p>
        </p:txBody>
      </p:sp>
      <p:sp>
        <p:nvSpPr>
          <p:cNvPr id="5" name="KSO_FD"/>
          <p:cNvSpPr>
            <a:spLocks noGrp="1"/>
          </p:cNvSpPr>
          <p:nvPr>
            <p:ph type="dt" sz="half" idx="10"/>
          </p:nvPr>
        </p:nvSpPr>
        <p:spPr>
          <a:xfrm>
            <a:off x="628650" y="6356351"/>
            <a:ext cx="2057400" cy="365125"/>
          </a:xfrm>
          <a:prstGeom prst="rect">
            <a:avLst/>
          </a:prstGeom>
        </p:spPr>
        <p:txBody>
          <a:bodyPr/>
          <a:lstStyle/>
          <a:p>
            <a:fld id="{13D0CE79-49FB-443D-BEF8-6B709DE8FD0C}" type="datetimeFigureOut">
              <a:rPr lang="zh-CN" altLang="en-US" smtClean="0">
                <a:solidFill>
                  <a:srgbClr val="47494B">
                    <a:tint val="75000"/>
                  </a:srgbClr>
                </a:solidFill>
              </a:rPr>
              <a:pPr/>
              <a:t>8/18/14</a:t>
            </a:fld>
            <a:endParaRPr lang="zh-CN" altLang="en-US">
              <a:solidFill>
                <a:srgbClr val="47494B">
                  <a:tint val="75000"/>
                </a:srgbClr>
              </a:solidFill>
            </a:endParaRPr>
          </a:p>
        </p:txBody>
      </p:sp>
      <p:sp>
        <p:nvSpPr>
          <p:cNvPr id="6" name="KSO_FT"/>
          <p:cNvSpPr>
            <a:spLocks noGrp="1"/>
          </p:cNvSpPr>
          <p:nvPr>
            <p:ph type="ftr" sz="quarter" idx="11"/>
          </p:nvPr>
        </p:nvSpPr>
        <p:spPr>
          <a:xfrm>
            <a:off x="3028950" y="6356351"/>
            <a:ext cx="3086100" cy="365125"/>
          </a:xfrm>
          <a:prstGeom prst="rect">
            <a:avLst/>
          </a:prstGeom>
        </p:spPr>
        <p:txBody>
          <a:bodyPr/>
          <a:lstStyle/>
          <a:p>
            <a:endParaRPr lang="zh-CN" altLang="en-US">
              <a:solidFill>
                <a:srgbClr val="47494B">
                  <a:tint val="75000"/>
                </a:srgbClr>
              </a:solidFill>
            </a:endParaRPr>
          </a:p>
        </p:txBody>
      </p:sp>
      <p:sp>
        <p:nvSpPr>
          <p:cNvPr id="7" name="KSO_FN"/>
          <p:cNvSpPr>
            <a:spLocks noGrp="1"/>
          </p:cNvSpPr>
          <p:nvPr>
            <p:ph type="sldNum" sz="quarter" idx="12"/>
          </p:nvPr>
        </p:nvSpPr>
        <p:spPr/>
        <p:txBody>
          <a:bodyPr/>
          <a:lstStyle/>
          <a:p>
            <a:pPr>
              <a:defRPr/>
            </a:pPr>
            <a:fld id="{F73E96A4-1901-4169-A716-A406324F7AAD}" type="slidenum">
              <a:rPr lang="zh-CN" altLang="en-US" smtClean="0">
                <a:solidFill>
                  <a:srgbClr val="47494B">
                    <a:tint val="75000"/>
                  </a:srgbClr>
                </a:solidFill>
              </a:rPr>
              <a:pPr>
                <a:defRPr/>
              </a:pPr>
              <a:t>‹#›</a:t>
            </a:fld>
            <a:endParaRPr lang="en-US">
              <a:solidFill>
                <a:srgbClr val="47494B">
                  <a:tint val="75000"/>
                </a:srgbClr>
              </a:solidFill>
            </a:endParaRPr>
          </a:p>
        </p:txBody>
      </p:sp>
      <p:sp>
        <p:nvSpPr>
          <p:cNvPr id="10" name="内容占位符 8"/>
          <p:cNvSpPr>
            <a:spLocks noGrp="1"/>
          </p:cNvSpPr>
          <p:nvPr>
            <p:ph sz="quarter" idx="13"/>
          </p:nvPr>
        </p:nvSpPr>
        <p:spPr>
          <a:xfrm>
            <a:off x="5565775" y="2176463"/>
            <a:ext cx="2949575" cy="3811587"/>
          </a:xfrm>
        </p:spPr>
        <p:txBody>
          <a:bodyPr>
            <a:normAutofit/>
          </a:bodyPr>
          <a:lstStyle>
            <a:lvl1pPr marL="0" indent="0">
              <a:lnSpc>
                <a:spcPct val="120000"/>
              </a:lnSpc>
              <a:spcBef>
                <a:spcPts val="0"/>
              </a:spcBef>
              <a:spcAft>
                <a:spcPts val="0"/>
              </a:spcAft>
              <a:buFontTx/>
              <a:buNone/>
              <a:defRPr sz="1200">
                <a:solidFill>
                  <a:schemeClr val="tx1">
                    <a:lumMod val="50000"/>
                    <a:lumOff val="50000"/>
                  </a:schemeClr>
                </a:solidFill>
                <a:latin typeface="+mn-ea"/>
                <a:ea typeface="+mn-ea"/>
              </a:defRPr>
            </a:lvl1pPr>
            <a:lvl2pPr marL="0">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1" name="内容占位符 7"/>
          <p:cNvSpPr>
            <a:spLocks noGrp="1"/>
          </p:cNvSpPr>
          <p:nvPr>
            <p:ph sz="quarter" idx="14"/>
          </p:nvPr>
        </p:nvSpPr>
        <p:spPr>
          <a:xfrm>
            <a:off x="525463" y="1114425"/>
            <a:ext cx="4629150" cy="4873625"/>
          </a:xfrm>
        </p:spPr>
        <p:txBody>
          <a:bodyPr>
            <a:normAutofit/>
          </a:bodyPr>
          <a:lstStyle>
            <a:lvl1pPr marL="0" indent="0">
              <a:lnSpc>
                <a:spcPct val="120000"/>
              </a:lnSpc>
              <a:spcBef>
                <a:spcPts val="0"/>
              </a:spcBef>
              <a:spcAft>
                <a:spcPts val="0"/>
              </a:spcAft>
              <a:buFontTx/>
              <a:buNone/>
              <a:defRPr sz="1200">
                <a:solidFill>
                  <a:schemeClr val="tx1">
                    <a:lumMod val="50000"/>
                    <a:lumOff val="50000"/>
                  </a:schemeClr>
                </a:solidFill>
                <a:latin typeface="+mn-ea"/>
                <a:ea typeface="+mn-ea"/>
              </a:defRPr>
            </a:lvl1pPr>
            <a:lvl2pPr marL="0" indent="0">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06368357"/>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0" cstate="email">
            <a:extLst>
              <a:ext uri="{28A0092B-C50C-407E-A947-70E740481C1C}">
                <a14:useLocalDpi xmlns:a14="http://schemas.microsoft.com/office/drawing/2010/main" val="0"/>
              </a:ext>
            </a:extLst>
          </a:blip>
          <a:srcRect t="1647" r="408" b="66"/>
          <a:stretch/>
        </p:blipFill>
        <p:spPr>
          <a:xfrm>
            <a:off x="2413" y="0"/>
            <a:ext cx="9141587" cy="6858000"/>
          </a:xfrm>
          <a:prstGeom prst="rect">
            <a:avLst/>
          </a:prstGeom>
        </p:spPr>
      </p:pic>
      <p:sp>
        <p:nvSpPr>
          <p:cNvPr id="7" name="矩形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 name="KSO_BT1"/>
          <p:cNvSpPr>
            <a:spLocks noGrp="1"/>
          </p:cNvSpPr>
          <p:nvPr>
            <p:ph type="title"/>
          </p:nvPr>
        </p:nvSpPr>
        <p:spPr>
          <a:xfrm>
            <a:off x="0" y="241300"/>
            <a:ext cx="8711143" cy="542476"/>
          </a:xfrm>
          <a:prstGeom prst="rect">
            <a:avLst/>
          </a:prstGeom>
          <a:noFill/>
          <a:ln>
            <a:noFill/>
          </a:ln>
        </p:spPr>
        <p:txBody>
          <a:bodyPr vert="horz" lIns="91440" tIns="45720" rIns="91440" bIns="45720" rtlCol="0" anchor="b">
            <a:normAutofit/>
          </a:bodyPr>
          <a:lstStyle/>
          <a:p>
            <a:r>
              <a:rPr lang="zh-CN" altLang="en-US" dirty="0" smtClean="0"/>
              <a:t>单击此处编辑母版标题样式</a:t>
            </a:r>
            <a:endParaRPr lang="en-US" dirty="0"/>
          </a:p>
        </p:txBody>
      </p:sp>
      <p:sp>
        <p:nvSpPr>
          <p:cNvPr id="6" name="KSO_FN"/>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F73E96A4-1901-4169-A716-A406324F7AAD}" type="slidenum">
              <a:rPr lang="zh-CN" altLang="en-US" smtClean="0">
                <a:solidFill>
                  <a:srgbClr val="47494B">
                    <a:tint val="75000"/>
                  </a:srgbClr>
                </a:solidFill>
              </a:rPr>
              <a:pPr>
                <a:defRPr/>
              </a:pPr>
              <a:t>‹#›</a:t>
            </a:fld>
            <a:endParaRPr lang="en-US">
              <a:solidFill>
                <a:srgbClr val="47494B">
                  <a:tint val="75000"/>
                </a:srgbClr>
              </a:solidFill>
            </a:endParaRPr>
          </a:p>
        </p:txBody>
      </p:sp>
      <p:sp>
        <p:nvSpPr>
          <p:cNvPr id="3" name="KSO_BC1"/>
          <p:cNvSpPr>
            <a:spLocks noGrp="1"/>
          </p:cNvSpPr>
          <p:nvPr>
            <p:ph type="body" idx="1"/>
          </p:nvPr>
        </p:nvSpPr>
        <p:spPr>
          <a:xfrm>
            <a:off x="419100" y="1027612"/>
            <a:ext cx="8292044" cy="5590902"/>
          </a:xfrm>
          <a:prstGeom prst="rect">
            <a:avLst/>
          </a:prstGeom>
        </p:spPr>
        <p:txBody>
          <a:bodyPr vert="horz" lIns="91440" tIns="45720" rIns="91440" bIns="45720" rtlCol="0">
            <a:normAutofit/>
          </a:bodyPr>
          <a:lstStyle/>
          <a:p>
            <a:pPr lvl="1"/>
            <a:r>
              <a:rPr lang="zh-CN" altLang="en-US" dirty="0" smtClean="0"/>
              <a:t>第二级</a:t>
            </a:r>
          </a:p>
        </p:txBody>
      </p:sp>
    </p:spTree>
    <p:extLst>
      <p:ext uri="{BB962C8B-B14F-4D97-AF65-F5344CB8AC3E}">
        <p14:creationId xmlns:p14="http://schemas.microsoft.com/office/powerpoint/2010/main" val="86064700"/>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62"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7" r:id="rId13"/>
    <p:sldLayoutId id="2147483858" r:id="rId14"/>
    <p:sldLayoutId id="2147483856" r:id="rId15"/>
    <p:sldLayoutId id="2147483859" r:id="rId16"/>
    <p:sldLayoutId id="2147483860" r:id="rId17"/>
    <p:sldLayoutId id="2147483861" r:id="rId18"/>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sz="2400" b="1" i="0" kern="1200" baseline="0">
          <a:solidFill>
            <a:schemeClr val="accent6"/>
          </a:solidFill>
          <a:effectLst/>
          <a:latin typeface="Arial Black" panose="020B0A04020102020204" pitchFamily="34" charset="0"/>
          <a:ea typeface="微软雅黑" panose="020B0503020204020204" pitchFamily="34" charset="-122"/>
          <a:cs typeface="+mj-cs"/>
        </a:defRPr>
      </a:lvl1pPr>
    </p:titleStyle>
    <p:bodyStyle>
      <a:lvl1pPr marL="357188" indent="-357188" algn="just" defTabSz="914400" rtl="0" eaLnBrk="1" latinLnBrk="0" hangingPunct="1">
        <a:lnSpc>
          <a:spcPct val="110000"/>
        </a:lnSpc>
        <a:spcBef>
          <a:spcPts val="1800"/>
        </a:spcBef>
        <a:spcAft>
          <a:spcPts val="0"/>
        </a:spcAft>
        <a:buClr>
          <a:schemeClr val="accent1"/>
        </a:buClr>
        <a:buSzPct val="100000"/>
        <a:buFont typeface="Wingdings 2" panose="05020102010507070707" pitchFamily="18" charset="2"/>
        <a:buChar char=""/>
        <a:defRPr sz="2000" kern="1200" baseline="0">
          <a:solidFill>
            <a:schemeClr val="accent2"/>
          </a:solidFill>
          <a:latin typeface="Arial" panose="020B0604020202020204" pitchFamily="34" charset="0"/>
          <a:ea typeface="微软雅黑" panose="020B0503020204020204" pitchFamily="34" charset="-122"/>
          <a:cs typeface="+mn-cs"/>
        </a:defRPr>
      </a:lvl1pPr>
      <a:lvl2pPr marL="0" indent="0" algn="just" defTabSz="914400" rtl="0" eaLnBrk="1" latinLnBrk="0" hangingPunct="1">
        <a:lnSpc>
          <a:spcPct val="100000"/>
        </a:lnSpc>
        <a:spcBef>
          <a:spcPts val="0"/>
        </a:spcBef>
        <a:spcAft>
          <a:spcPts val="0"/>
        </a:spcAft>
        <a:buClr>
          <a:schemeClr val="accent2">
            <a:lumMod val="60000"/>
            <a:lumOff val="40000"/>
          </a:schemeClr>
        </a:buClr>
        <a:buFont typeface="幼圆" panose="02010509060101010101" pitchFamily="49" charset="-122"/>
        <a:buNone/>
        <a:defRPr sz="1200" kern="1200" baseline="0">
          <a:solidFill>
            <a:srgbClr val="7D7D7D"/>
          </a:solidFill>
          <a:latin typeface="幼圆" panose="02010509060101010101" pitchFamily="49" charset="-122"/>
          <a:ea typeface="幼圆"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0.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11.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2.jpeg"/><Relationship Id="rId3" Type="http://schemas.microsoft.com/office/2007/relationships/hdphoto" Target="../media/hdphoto3.wdp"/></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3.jpe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4.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5.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16.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17.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9.jpeg"/></Relationships>
</file>

<file path=ppt/slides/_rels/slide111.xml.rels><?xml version="1.0" encoding="UTF-8" standalone="yes"?>
<Relationships xmlns="http://schemas.openxmlformats.org/package/2006/relationships"><Relationship Id="rId3" Type="http://schemas.openxmlformats.org/officeDocument/2006/relationships/image" Target="../media/image121.jpeg"/><Relationship Id="rId4" Type="http://schemas.microsoft.com/office/2007/relationships/hdphoto" Target="../media/hdphoto4.wdp"/><Relationship Id="rId1" Type="http://schemas.openxmlformats.org/officeDocument/2006/relationships/slideLayout" Target="../slideLayouts/slideLayout13.xml"/><Relationship Id="rId2" Type="http://schemas.openxmlformats.org/officeDocument/2006/relationships/image" Target="../media/image12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2.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3.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4.jpe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5.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6.jpe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8.jpe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1.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3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3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3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35.jpe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36.jpe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37.jpe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8.png"/></Relationships>
</file>

<file path=ppt/slides/_rels/slide139.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39.jpeg"/><Relationship Id="rId5" Type="http://schemas.openxmlformats.org/officeDocument/2006/relationships/image" Target="../media/image119.jpeg"/><Relationship Id="rId6" Type="http://schemas.openxmlformats.org/officeDocument/2006/relationships/image" Target="../media/image140.jpeg"/><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4.png"/><Relationship Id="rId6" Type="http://schemas.openxmlformats.org/officeDocument/2006/relationships/image" Target="../media/image145.png"/><Relationship Id="rId7" Type="http://schemas.openxmlformats.org/officeDocument/2006/relationships/image" Target="../media/image146.jpeg"/><Relationship Id="rId1" Type="http://schemas.openxmlformats.org/officeDocument/2006/relationships/slideLayout" Target="../slideLayouts/slideLayout6.xml"/><Relationship Id="rId2" Type="http://schemas.openxmlformats.org/officeDocument/2006/relationships/image" Target="../media/image141.jpe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jpe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8.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9.em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emf"/></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1.em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2.jpe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53.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jpe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jpeg"/><Relationship Id="rId3" Type="http://schemas.openxmlformats.org/officeDocument/2006/relationships/image" Target="../media/image17.jpe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5.emf"/></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6.emf"/></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7.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8.jpe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9.png"/><Relationship Id="rId3" Type="http://schemas.openxmlformats.org/officeDocument/2006/relationships/image" Target="../media/image160.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1.emf"/></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2.emf"/></Relationships>
</file>

<file path=ppt/slides/_rels/slide19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jpeg"/><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6.jpeg"/></Relationships>
</file>

<file path=ppt/slides/_rels/slide198.xml.rels><?xml version="1.0" encoding="UTF-8" standalone="yes"?>
<Relationships xmlns="http://schemas.openxmlformats.org/package/2006/relationships"><Relationship Id="rId11" Type="http://schemas.openxmlformats.org/officeDocument/2006/relationships/hyperlink" Target="http://www.processing.org/" TargetMode="External"/><Relationship Id="rId12" Type="http://schemas.openxmlformats.org/officeDocument/2006/relationships/hyperlink" Target="http://www.wolfram.com/mathematica/?source=footer" TargetMode="External"/><Relationship Id="rId13" Type="http://schemas.openxmlformats.org/officeDocument/2006/relationships/hyperlink" Target="http://www.anylogic.cn/downloads/" TargetMode="External"/><Relationship Id="rId14" Type="http://schemas.openxmlformats.org/officeDocument/2006/relationships/hyperlink" Target="http://www.sketchup.com/" TargetMode="External"/><Relationship Id="rId15" Type="http://schemas.openxmlformats.org/officeDocument/2006/relationships/hyperlink" Target="http://www.autodesk.com.cn/" TargetMode="External"/><Relationship Id="rId1" Type="http://schemas.openxmlformats.org/officeDocument/2006/relationships/slideLayout" Target="../slideLayouts/slideLayout10.xml"/><Relationship Id="rId2" Type="http://schemas.openxmlformats.org/officeDocument/2006/relationships/hyperlink" Target="https://www.teambition.com/" TargetMode="External"/><Relationship Id="rId3" Type="http://schemas.openxmlformats.org/officeDocument/2006/relationships/hyperlink" Target="http://git-scm.com/download/" TargetMode="External"/><Relationship Id="rId4" Type="http://schemas.openxmlformats.org/officeDocument/2006/relationships/hyperlink" Target="https://www.smartsheet.com/coordinate-anything2" TargetMode="External"/><Relationship Id="rId5" Type="http://schemas.openxmlformats.org/officeDocument/2006/relationships/hyperlink" Target="http://www.xmind.net/download/win/" TargetMode="External"/><Relationship Id="rId6" Type="http://schemas.openxmlformats.org/officeDocument/2006/relationships/hyperlink" Target="http://freemind.en.softonic.com/" TargetMode="External"/><Relationship Id="rId7" Type="http://schemas.openxmlformats.org/officeDocument/2006/relationships/hyperlink" Target="http://www.adobe.com/cn/products/photoshop.html" TargetMode="External"/><Relationship Id="rId8" Type="http://schemas.openxmlformats.org/officeDocument/2006/relationships/hyperlink" Target="http://www.adobe.com/cn/products/premiere.html" TargetMode="External"/><Relationship Id="rId9" Type="http://schemas.openxmlformats.org/officeDocument/2006/relationships/hyperlink" Target="http://www.sonycreativesoftware.com/" TargetMode="External"/><Relationship Id="rId10" Type="http://schemas.openxmlformats.org/officeDocument/2006/relationships/hyperlink" Target="http://www.adobe.com/cn/products/indesign.html"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3.png"/></Relationships>
</file>

<file path=ppt/slides/_rels/slide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3.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27.jpeg"/><Relationship Id="rId13" Type="http://schemas.openxmlformats.org/officeDocument/2006/relationships/image" Target="../media/image28.jpeg"/><Relationship Id="rId14" Type="http://schemas.openxmlformats.org/officeDocument/2006/relationships/image" Target="../media/image29.jpeg"/><Relationship Id="rId15" Type="http://schemas.openxmlformats.org/officeDocument/2006/relationships/image" Target="../media/image30.jpeg"/><Relationship Id="rId16" Type="http://schemas.openxmlformats.org/officeDocument/2006/relationships/image" Target="../media/image31.jpeg"/><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chart" Target="../charts/chart1.xml"/><Relationship Id="rId4" Type="http://schemas.openxmlformats.org/officeDocument/2006/relationships/image" Target="../media/image19.jpeg"/><Relationship Id="rId5" Type="http://schemas.openxmlformats.org/officeDocument/2006/relationships/image" Target="../media/image20.jpe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jpeg"/><Relationship Id="rId9" Type="http://schemas.openxmlformats.org/officeDocument/2006/relationships/image" Target="../media/image24.jpeg"/><Relationship Id="rId10" Type="http://schemas.openxmlformats.org/officeDocument/2006/relationships/image" Target="../media/image25.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2.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5.png"/><Relationship Id="rId3" Type="http://schemas.microsoft.com/office/2007/relationships/hdphoto" Target="../media/hdphoto2.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8.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9.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4.xml"/><Relationship Id="rId2" Type="http://schemas.openxmlformats.org/officeDocument/2006/relationships/diagramData" Target="../diagrams/data1.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png"/><Relationship Id="rId5" Type="http://schemas.openxmlformats.org/officeDocument/2006/relationships/image" Target="../media/image48.jpeg"/><Relationship Id="rId1" Type="http://schemas.openxmlformats.org/officeDocument/2006/relationships/slideLayout" Target="../slideLayouts/slideLayout17.xml"/><Relationship Id="rId2"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17.xml"/><Relationship Id="rId2" Type="http://schemas.openxmlformats.org/officeDocument/2006/relationships/image" Target="../media/image4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2.png"/><Relationship Id="rId3"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14.xml"/><Relationship Id="rId2" Type="http://schemas.openxmlformats.org/officeDocument/2006/relationships/image" Target="../media/image54.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7.jpeg"/><Relationship Id="rId3" Type="http://schemas.openxmlformats.org/officeDocument/2006/relationships/image" Target="../media/image58.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9.jpeg"/><Relationship Id="rId3" Type="http://schemas.openxmlformats.org/officeDocument/2006/relationships/image" Target="../media/image60.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1.jpeg"/><Relationship Id="rId3" Type="http://schemas.openxmlformats.org/officeDocument/2006/relationships/image" Target="../media/image62.jpeg"/></Relationships>
</file>

<file path=ppt/slides/_rels/slide46.xml.rels><?xml version="1.0" encoding="UTF-8" standalone="yes"?>
<Relationships xmlns="http://schemas.openxmlformats.org/package/2006/relationships"><Relationship Id="rId3" Type="http://schemas.openxmlformats.org/officeDocument/2006/relationships/image" Target="../media/image64.jpeg"/><Relationship Id="rId4" Type="http://schemas.openxmlformats.org/officeDocument/2006/relationships/image" Target="../media/image65.jpeg"/><Relationship Id="rId1" Type="http://schemas.openxmlformats.org/officeDocument/2006/relationships/slideLayout" Target="../slideLayouts/slideLayout17.xml"/><Relationship Id="rId2" Type="http://schemas.openxmlformats.org/officeDocument/2006/relationships/image" Target="../media/image6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6.jpeg"/></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13.xml"/><Relationship Id="rId2"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7.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8.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9.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0.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1.jpeg"/></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11.xml"/><Relationship Id="rId2" Type="http://schemas.openxmlformats.org/officeDocument/2006/relationships/diagramData" Target="../diagrams/data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72.png"/><Relationship Id="rId8" Type="http://schemas.openxmlformats.org/officeDocument/2006/relationships/image" Target="../media/image73.png"/><Relationship Id="rId9" Type="http://schemas.openxmlformats.org/officeDocument/2006/relationships/image" Target="../media/image74.png"/><Relationship Id="rId10" Type="http://schemas.openxmlformats.org/officeDocument/2006/relationships/image" Target="../media/image75.png"/><Relationship Id="rId1" Type="http://schemas.openxmlformats.org/officeDocument/2006/relationships/slideLayout" Target="../slideLayouts/slideLayout14.xml"/><Relationship Id="rId2"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76.jpeg"/><Relationship Id="rId9" Type="http://schemas.openxmlformats.org/officeDocument/2006/relationships/image" Target="../media/image77.jpeg"/><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8.jpeg"/></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8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8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5.png"/><Relationship Id="rId3" Type="http://schemas.openxmlformats.org/officeDocument/2006/relationships/image" Target="../media/image8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7.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8.jpeg"/><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9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1.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1.jpeg"/></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5.xml"/><Relationship Id="rId2" Type="http://schemas.openxmlformats.org/officeDocument/2006/relationships/diagramData" Target="../diagrams/data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2.jpeg"/></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5.xml"/><Relationship Id="rId2" Type="http://schemas.openxmlformats.org/officeDocument/2006/relationships/diagramData" Target="../diagrams/data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1" Type="http://schemas.openxmlformats.org/officeDocument/2006/relationships/slideLayout" Target="../slideLayouts/slideLayout6.xml"/><Relationship Id="rId2" Type="http://schemas.openxmlformats.org/officeDocument/2006/relationships/image" Target="../media/image9.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6.png"/><Relationship Id="rId3" Type="http://schemas.openxmlformats.org/officeDocument/2006/relationships/image" Target="../media/image9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9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2.jpeg"/></Relationships>
</file>

<file path=ppt/slides/_rels/slide89.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image" Target="../media/image12.jpeg"/></Relationships>
</file>

<file path=ppt/slides/_rels/slide90.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6.png"/><Relationship Id="rId1" Type="http://schemas.openxmlformats.org/officeDocument/2006/relationships/slideLayout" Target="../slideLayouts/slideLayout14.xml"/><Relationship Id="rId2" Type="http://schemas.openxmlformats.org/officeDocument/2006/relationships/image" Target="../media/image10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7.jpeg"/></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7.xml"/><Relationship Id="rId2" Type="http://schemas.openxmlformats.org/officeDocument/2006/relationships/diagramData" Target="../diagrams/data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5.xml"/><Relationship Id="rId2" Type="http://schemas.openxmlformats.org/officeDocument/2006/relationships/image" Target="../media/image108.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4" name="文本框 3"/>
          <p:cNvSpPr txBox="1"/>
          <p:nvPr/>
        </p:nvSpPr>
        <p:spPr>
          <a:xfrm>
            <a:off x="707136" y="1288930"/>
            <a:ext cx="7729728" cy="3785652"/>
          </a:xfrm>
          <a:prstGeom prst="rect">
            <a:avLst/>
          </a:prstGeom>
          <a:noFill/>
        </p:spPr>
        <p:txBody>
          <a:bodyPr wrap="square" rtlCol="0">
            <a:spAutoFit/>
          </a:bodyPr>
          <a:lstStyle/>
          <a:p>
            <a:pPr algn="ctr"/>
            <a:r>
              <a:rPr lang="zh-CN" altLang="en-US" sz="7200" cap="small" dirty="0" smtClean="0">
                <a:solidFill>
                  <a:schemeClr val="bg1"/>
                </a:solidFill>
                <a:latin typeface="微软雅黑" panose="020B0503020204020204" pitchFamily="34" charset="-122"/>
                <a:ea typeface="微软雅黑" panose="020B0503020204020204" pitchFamily="34" charset="-122"/>
              </a:rPr>
              <a:t>极限学习过程</a:t>
            </a:r>
            <a:endParaRPr lang="en-US" altLang="zh-CN" sz="7200" cap="small" dirty="0" smtClean="0">
              <a:solidFill>
                <a:schemeClr val="bg1"/>
              </a:solidFill>
              <a:latin typeface="微软雅黑" panose="020B0503020204020204" pitchFamily="34" charset="-122"/>
              <a:ea typeface="微软雅黑" panose="020B0503020204020204" pitchFamily="34" charset="-122"/>
            </a:endParaRPr>
          </a:p>
          <a:p>
            <a:pPr algn="ctr"/>
            <a:r>
              <a:rPr lang="zh-CN" altLang="en-US" sz="7200" cap="small" dirty="0" smtClean="0">
                <a:solidFill>
                  <a:schemeClr val="bg1"/>
                </a:solidFill>
                <a:latin typeface="微软雅黑" panose="020B0503020204020204" pitchFamily="34" charset="-122"/>
                <a:ea typeface="微软雅黑" panose="020B0503020204020204" pitchFamily="34" charset="-122"/>
              </a:rPr>
              <a:t>操作手册</a:t>
            </a:r>
            <a:endParaRPr lang="en-US" altLang="zh-CN" sz="7200" cap="small" dirty="0" smtClean="0">
              <a:solidFill>
                <a:schemeClr val="bg1"/>
              </a:solidFill>
              <a:latin typeface="微软雅黑" panose="020B0503020204020204" pitchFamily="34" charset="-122"/>
              <a:ea typeface="微软雅黑" panose="020B0503020204020204" pitchFamily="34" charset="-122"/>
            </a:endParaRPr>
          </a:p>
          <a:p>
            <a:pPr algn="ctr"/>
            <a:r>
              <a:rPr lang="en-US" altLang="zh-CN" sz="4800" cap="small" dirty="0" err="1" smtClean="0">
                <a:solidFill>
                  <a:schemeClr val="bg1"/>
                </a:solidFill>
                <a:latin typeface="Adobe Gothic Std B" panose="020B0800000000000000" pitchFamily="34" charset="-128"/>
                <a:ea typeface="Adobe Gothic Std B" panose="020B0800000000000000" pitchFamily="34" charset="-128"/>
              </a:rPr>
              <a:t>Xtreme</a:t>
            </a:r>
            <a:r>
              <a:rPr lang="en-US" altLang="zh-CN" sz="4800" cap="small" dirty="0" smtClean="0">
                <a:solidFill>
                  <a:schemeClr val="bg1"/>
                </a:solidFill>
                <a:latin typeface="Adobe Gothic Std B" panose="020B0800000000000000" pitchFamily="34" charset="-128"/>
                <a:ea typeface="Adobe Gothic Std B" panose="020B0800000000000000" pitchFamily="34" charset="-128"/>
              </a:rPr>
              <a:t> Learning Process</a:t>
            </a:r>
          </a:p>
          <a:p>
            <a:pPr algn="ctr"/>
            <a:r>
              <a:rPr lang="en-US" altLang="zh-CN" sz="4800" cap="small" dirty="0" smtClean="0">
                <a:solidFill>
                  <a:schemeClr val="bg1"/>
                </a:solidFill>
                <a:latin typeface="Adobe Gothic Std B" panose="020B0800000000000000" pitchFamily="34" charset="-128"/>
                <a:ea typeface="Adobe Gothic Std B" panose="020B0800000000000000" pitchFamily="34" charset="-128"/>
              </a:rPr>
              <a:t>Guide Book</a:t>
            </a:r>
            <a:endParaRPr lang="zh-CN" altLang="en-US" sz="4800" cap="small" dirty="0">
              <a:solidFill>
                <a:schemeClr val="bg1"/>
              </a:solidFill>
              <a:latin typeface="Adobe Gothic Std B" panose="020B0800000000000000" pitchFamily="34" charset="-128"/>
              <a:ea typeface="华文新魏" panose="02010800040101010101" pitchFamily="2" charset="-122"/>
            </a:endParaRPr>
          </a:p>
        </p:txBody>
      </p:sp>
      <p:sp>
        <p:nvSpPr>
          <p:cNvPr id="5" name="文本框 4"/>
          <p:cNvSpPr txBox="1"/>
          <p:nvPr/>
        </p:nvSpPr>
        <p:spPr>
          <a:xfrm>
            <a:off x="2371344" y="6075188"/>
            <a:ext cx="4401312" cy="369332"/>
          </a:xfrm>
          <a:prstGeom prst="rect">
            <a:avLst/>
          </a:prstGeom>
          <a:noFill/>
        </p:spPr>
        <p:txBody>
          <a:bodyPr wrap="square" rtlCol="0">
            <a:spAutoFit/>
          </a:bodyPr>
          <a:lstStyle/>
          <a:p>
            <a:pPr algn="ctr"/>
            <a:r>
              <a:rPr lang="en-US" altLang="zh-CN" dirty="0" smtClean="0">
                <a:solidFill>
                  <a:schemeClr val="bg1"/>
                </a:solidFill>
              </a:rPr>
              <a:t>Toyhouse Studio</a:t>
            </a:r>
            <a:endParaRPr lang="zh-CN" altLang="en-US" dirty="0">
              <a:solidFill>
                <a:schemeClr val="bg1"/>
              </a:solidFill>
            </a:endParaRPr>
          </a:p>
        </p:txBody>
      </p:sp>
      <p:sp>
        <p:nvSpPr>
          <p:cNvPr id="2" name="TextBox 1"/>
          <p:cNvSpPr txBox="1"/>
          <p:nvPr/>
        </p:nvSpPr>
        <p:spPr>
          <a:xfrm>
            <a:off x="2033084" y="329538"/>
            <a:ext cx="5077833" cy="338554"/>
          </a:xfrm>
          <a:prstGeom prst="rect">
            <a:avLst/>
          </a:prstGeom>
          <a:noFill/>
        </p:spPr>
        <p:txBody>
          <a:bodyPr wrap="none" rtlCol="0">
            <a:spAutoFit/>
          </a:bodyPr>
          <a:lstStyle/>
          <a:p>
            <a:pPr algn="ctr"/>
            <a:r>
              <a:rPr lang="en-US" sz="1600" dirty="0" smtClean="0">
                <a:solidFill>
                  <a:schemeClr val="bg1"/>
                </a:solidFill>
              </a:rPr>
              <a:t>Take you through the journey of extreme collaboration</a:t>
            </a:r>
            <a:endParaRPr lang="en-US" sz="1600" dirty="0">
              <a:solidFill>
                <a:schemeClr val="bg1"/>
              </a:solidFill>
            </a:endParaRPr>
          </a:p>
        </p:txBody>
      </p:sp>
      <p:pic>
        <p:nvPicPr>
          <p:cNvPr id="6" name="图片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490268" y="5449000"/>
            <a:ext cx="1664208" cy="995519"/>
          </a:xfrm>
          <a:prstGeom prst="rect">
            <a:avLst/>
          </a:prstGeom>
        </p:spPr>
      </p:pic>
    </p:spTree>
    <p:extLst>
      <p:ext uri="{BB962C8B-B14F-4D97-AF65-F5344CB8AC3E}">
        <p14:creationId xmlns:p14="http://schemas.microsoft.com/office/powerpoint/2010/main" val="94591771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sz="quarter" idx="3"/>
          </p:nvPr>
        </p:nvSpPr>
        <p:spPr/>
        <p:txBody>
          <a:bodyPr/>
          <a:lstStyle/>
          <a:p>
            <a:endParaRPr lang="zh-CN" altLang="en-US"/>
          </a:p>
        </p:txBody>
      </p:sp>
      <p:sp>
        <p:nvSpPr>
          <p:cNvPr id="5" name="内容占位符 4"/>
          <p:cNvSpPr>
            <a:spLocks noGrp="1"/>
          </p:cNvSpPr>
          <p:nvPr>
            <p:ph sz="quarter" idx="13"/>
          </p:nvPr>
        </p:nvSpPr>
        <p:spPr/>
        <p:txBody>
          <a:bodyPr/>
          <a:lstStyle/>
          <a:p>
            <a:endParaRPr lang="zh-CN" altLang="en-US"/>
          </a:p>
        </p:txBody>
      </p:sp>
      <p:sp>
        <p:nvSpPr>
          <p:cNvPr id="6" name="内容占位符 5"/>
          <p:cNvSpPr>
            <a:spLocks noGrp="1"/>
          </p:cNvSpPr>
          <p:nvPr>
            <p:ph sz="quarter" idx="14"/>
          </p:nvPr>
        </p:nvSpPr>
        <p:spPr/>
        <p:txBody>
          <a:bodyPr/>
          <a:lstStyle/>
          <a:p>
            <a:endParaRPr lang="zh-CN" altLang="en-US"/>
          </a:p>
        </p:txBody>
      </p:sp>
    </p:spTree>
    <p:extLst>
      <p:ext uri="{BB962C8B-B14F-4D97-AF65-F5344CB8AC3E}">
        <p14:creationId xmlns:p14="http://schemas.microsoft.com/office/powerpoint/2010/main" val="40687496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r"/>
            <a:r>
              <a:rPr lang="zh-CN" altLang="en-US" dirty="0" smtClean="0"/>
              <a:t>市场交易流程及合同模板</a:t>
            </a:r>
            <a:endParaRPr lang="en-US" dirty="0"/>
          </a:p>
        </p:txBody>
      </p:sp>
      <p:sp>
        <p:nvSpPr>
          <p:cNvPr id="10" name="Content Placeholder 9"/>
          <p:cNvSpPr>
            <a:spLocks noGrp="1"/>
          </p:cNvSpPr>
          <p:nvPr>
            <p:ph sz="quarter" idx="13"/>
          </p:nvPr>
        </p:nvSpPr>
        <p:spPr>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50000"/>
              </a:lnSpc>
            </a:pPr>
            <a:r>
              <a:rPr lang="zh-CN" altLang="en-US" sz="2000" dirty="0" smtClean="0">
                <a:solidFill>
                  <a:srgbClr val="333333"/>
                </a:solidFill>
                <a:latin typeface="Helvetica Neue"/>
              </a:rPr>
              <a:t>交易合同书</a:t>
            </a:r>
          </a:p>
          <a:p>
            <a:pPr algn="l">
              <a:lnSpc>
                <a:spcPct val="150000"/>
              </a:lnSpc>
              <a:buFont typeface="Arial"/>
              <a:buChar char="•"/>
            </a:pPr>
            <a:r>
              <a:rPr lang="zh-CN" altLang="en-US" sz="1600" dirty="0" smtClean="0">
                <a:solidFill>
                  <a:srgbClr val="333333"/>
                </a:solidFill>
                <a:latin typeface="Helvetica Neue"/>
              </a:rPr>
              <a:t>买方：</a:t>
            </a:r>
            <a:r>
              <a:rPr lang="en-US" sz="1600" dirty="0" smtClean="0">
                <a:solidFill>
                  <a:srgbClr val="333333"/>
                </a:solidFill>
                <a:latin typeface="Helvetica Neue"/>
              </a:rPr>
              <a:t>Group#</a:t>
            </a:r>
          </a:p>
          <a:p>
            <a:pPr algn="l">
              <a:lnSpc>
                <a:spcPct val="150000"/>
              </a:lnSpc>
              <a:buFont typeface="Arial"/>
              <a:buChar char="•"/>
            </a:pPr>
            <a:r>
              <a:rPr lang="zh-CN" altLang="en-US" sz="1600" dirty="0" smtClean="0">
                <a:solidFill>
                  <a:srgbClr val="333333"/>
                </a:solidFill>
                <a:latin typeface="Helvetica Neue"/>
              </a:rPr>
              <a:t>卖方：</a:t>
            </a:r>
            <a:r>
              <a:rPr lang="en-US" sz="1600" dirty="0" smtClean="0">
                <a:solidFill>
                  <a:srgbClr val="333333"/>
                </a:solidFill>
                <a:latin typeface="Helvetica Neue"/>
              </a:rPr>
              <a:t>Group#/</a:t>
            </a:r>
            <a:r>
              <a:rPr lang="zh-CN" altLang="en-US" sz="1600" dirty="0" smtClean="0">
                <a:solidFill>
                  <a:srgbClr val="333333"/>
                </a:solidFill>
                <a:latin typeface="Helvetica Neue"/>
              </a:rPr>
              <a:t>商家</a:t>
            </a:r>
            <a:r>
              <a:rPr lang="en-US" sz="1600" dirty="0" smtClean="0">
                <a:solidFill>
                  <a:srgbClr val="333333"/>
                </a:solidFill>
                <a:latin typeface="Helvetica Neue"/>
              </a:rPr>
              <a:t>XXX</a:t>
            </a:r>
          </a:p>
          <a:p>
            <a:pPr algn="l">
              <a:lnSpc>
                <a:spcPct val="150000"/>
              </a:lnSpc>
              <a:buFont typeface="Arial"/>
              <a:buChar char="•"/>
            </a:pPr>
            <a:r>
              <a:rPr lang="zh-CN" altLang="en-US" sz="1600" dirty="0" smtClean="0">
                <a:solidFill>
                  <a:srgbClr val="333333"/>
                </a:solidFill>
                <a:latin typeface="Helvetica Neue"/>
              </a:rPr>
              <a:t>商品描述：</a:t>
            </a:r>
          </a:p>
          <a:p>
            <a:pPr algn="l">
              <a:lnSpc>
                <a:spcPct val="150000"/>
              </a:lnSpc>
              <a:buFont typeface="Arial"/>
              <a:buChar char="•"/>
            </a:pPr>
            <a:r>
              <a:rPr lang="zh-CN" altLang="en-US" sz="1600" dirty="0" smtClean="0">
                <a:solidFill>
                  <a:srgbClr val="333333"/>
                </a:solidFill>
                <a:latin typeface="Helvetica Neue"/>
              </a:rPr>
              <a:t>金额：</a:t>
            </a:r>
          </a:p>
          <a:p>
            <a:pPr algn="l">
              <a:lnSpc>
                <a:spcPct val="150000"/>
              </a:lnSpc>
              <a:buFont typeface="Arial"/>
              <a:buChar char="•"/>
            </a:pPr>
            <a:r>
              <a:rPr lang="zh-CN" altLang="en-US" sz="1600" dirty="0" smtClean="0">
                <a:solidFill>
                  <a:srgbClr val="333333"/>
                </a:solidFill>
                <a:latin typeface="Helvetica Neue"/>
              </a:rPr>
              <a:t>交货时间：</a:t>
            </a:r>
            <a:r>
              <a:rPr lang="en-US" sz="1600" dirty="0" smtClean="0">
                <a:solidFill>
                  <a:srgbClr val="333333"/>
                </a:solidFill>
                <a:latin typeface="Helvetica Neue"/>
              </a:rPr>
              <a:t>XXX</a:t>
            </a:r>
            <a:r>
              <a:rPr lang="zh-CN" altLang="en-US" sz="1600" dirty="0" smtClean="0">
                <a:solidFill>
                  <a:srgbClr val="333333"/>
                </a:solidFill>
                <a:latin typeface="Helvetica Neue"/>
              </a:rPr>
              <a:t>年</a:t>
            </a:r>
            <a:r>
              <a:rPr lang="en-US" sz="1600" dirty="0" smtClean="0">
                <a:solidFill>
                  <a:srgbClr val="333333"/>
                </a:solidFill>
                <a:latin typeface="Helvetica Neue"/>
              </a:rPr>
              <a:t>XXX</a:t>
            </a:r>
            <a:r>
              <a:rPr lang="zh-CN" altLang="en-US" sz="1600" dirty="0" smtClean="0">
                <a:solidFill>
                  <a:srgbClr val="333333"/>
                </a:solidFill>
                <a:latin typeface="Helvetica Neue"/>
              </a:rPr>
              <a:t>月</a:t>
            </a:r>
            <a:r>
              <a:rPr lang="en-US" sz="1600" dirty="0" smtClean="0">
                <a:solidFill>
                  <a:srgbClr val="333333"/>
                </a:solidFill>
                <a:latin typeface="Helvetica Neue"/>
              </a:rPr>
              <a:t>XXX</a:t>
            </a:r>
            <a:r>
              <a:rPr lang="zh-CN" altLang="en-US" sz="1600" dirty="0" smtClean="0">
                <a:solidFill>
                  <a:srgbClr val="333333"/>
                </a:solidFill>
                <a:latin typeface="Helvetica Neue"/>
              </a:rPr>
              <a:t>日</a:t>
            </a:r>
            <a:r>
              <a:rPr lang="en-US" sz="1600" dirty="0" smtClean="0">
                <a:solidFill>
                  <a:srgbClr val="333333"/>
                </a:solidFill>
                <a:latin typeface="Helvetica Neue"/>
              </a:rPr>
              <a:t>XX</a:t>
            </a:r>
            <a:r>
              <a:rPr lang="zh-CN" altLang="en-US" sz="1600" dirty="0" smtClean="0">
                <a:solidFill>
                  <a:srgbClr val="333333"/>
                </a:solidFill>
                <a:latin typeface="Helvetica Neue"/>
              </a:rPr>
              <a:t>时</a:t>
            </a:r>
            <a:r>
              <a:rPr lang="en-US" sz="1600" dirty="0" smtClean="0">
                <a:solidFill>
                  <a:srgbClr val="333333"/>
                </a:solidFill>
                <a:latin typeface="Helvetica Neue"/>
              </a:rPr>
              <a:t>XX</a:t>
            </a:r>
            <a:r>
              <a:rPr lang="zh-CN" altLang="en-US" sz="1600" dirty="0" smtClean="0">
                <a:solidFill>
                  <a:srgbClr val="333333"/>
                </a:solidFill>
                <a:latin typeface="Helvetica Neue"/>
              </a:rPr>
              <a:t>分</a:t>
            </a:r>
          </a:p>
          <a:p>
            <a:pPr algn="l">
              <a:lnSpc>
                <a:spcPct val="150000"/>
              </a:lnSpc>
              <a:buFont typeface="Arial"/>
              <a:buChar char="•"/>
            </a:pPr>
            <a:r>
              <a:rPr lang="zh-CN" altLang="en-US" sz="1600" dirty="0" smtClean="0">
                <a:solidFill>
                  <a:srgbClr val="333333"/>
                </a:solidFill>
                <a:latin typeface="Helvetica Neue"/>
              </a:rPr>
              <a:t>交货方式：（</a:t>
            </a:r>
            <a:r>
              <a:rPr lang="en-US" sz="1600" dirty="0" err="1" smtClean="0">
                <a:solidFill>
                  <a:srgbClr val="333333"/>
                </a:solidFill>
                <a:latin typeface="Helvetica Neue"/>
              </a:rPr>
              <a:t>eg</a:t>
            </a:r>
            <a:r>
              <a:rPr lang="en-US" sz="1600" dirty="0" smtClean="0">
                <a:solidFill>
                  <a:srgbClr val="333333"/>
                </a:solidFill>
                <a:latin typeface="Helvetica Neue"/>
              </a:rPr>
              <a:t>：</a:t>
            </a:r>
            <a:r>
              <a:rPr lang="zh-CN" altLang="en-US" sz="1600" dirty="0" smtClean="0">
                <a:solidFill>
                  <a:srgbClr val="333333"/>
                </a:solidFill>
                <a:latin typeface="Helvetica Neue"/>
              </a:rPr>
              <a:t>当面交货，网上转交 </a:t>
            </a:r>
            <a:r>
              <a:rPr lang="en-US" sz="1600" dirty="0" smtClean="0">
                <a:solidFill>
                  <a:srgbClr val="333333"/>
                </a:solidFill>
                <a:latin typeface="Helvetica Neue"/>
              </a:rPr>
              <a:t>and so on）</a:t>
            </a:r>
          </a:p>
          <a:p>
            <a:pPr algn="l">
              <a:lnSpc>
                <a:spcPct val="150000"/>
              </a:lnSpc>
              <a:buFont typeface="Arial"/>
              <a:buChar char="•"/>
            </a:pPr>
            <a:r>
              <a:rPr lang="zh-CN" altLang="en-US" sz="1600" dirty="0" smtClean="0">
                <a:solidFill>
                  <a:srgbClr val="333333"/>
                </a:solidFill>
                <a:latin typeface="Helvetica Neue"/>
              </a:rPr>
              <a:t>付款时间：（具体时间）</a:t>
            </a:r>
            <a:r>
              <a:rPr lang="en-US" sz="1600" dirty="0" smtClean="0">
                <a:solidFill>
                  <a:srgbClr val="333333"/>
                </a:solidFill>
                <a:latin typeface="Helvetica Neue"/>
              </a:rPr>
              <a:t>XXX</a:t>
            </a:r>
            <a:r>
              <a:rPr lang="zh-CN" altLang="en-US" sz="1600" dirty="0" smtClean="0">
                <a:solidFill>
                  <a:srgbClr val="333333"/>
                </a:solidFill>
                <a:latin typeface="Helvetica Neue"/>
              </a:rPr>
              <a:t>年</a:t>
            </a:r>
            <a:r>
              <a:rPr lang="en-US" sz="1600" dirty="0" smtClean="0">
                <a:solidFill>
                  <a:srgbClr val="333333"/>
                </a:solidFill>
                <a:latin typeface="Helvetica Neue"/>
              </a:rPr>
              <a:t>XXX</a:t>
            </a:r>
            <a:r>
              <a:rPr lang="zh-CN" altLang="en-US" sz="1600" dirty="0" smtClean="0">
                <a:solidFill>
                  <a:srgbClr val="333333"/>
                </a:solidFill>
                <a:latin typeface="Helvetica Neue"/>
              </a:rPr>
              <a:t>月</a:t>
            </a:r>
            <a:r>
              <a:rPr lang="en-US" sz="1600" dirty="0" smtClean="0">
                <a:solidFill>
                  <a:srgbClr val="333333"/>
                </a:solidFill>
                <a:latin typeface="Helvetica Neue"/>
              </a:rPr>
              <a:t>XXX</a:t>
            </a:r>
            <a:r>
              <a:rPr lang="zh-CN" altLang="en-US" sz="1600" dirty="0" smtClean="0">
                <a:solidFill>
                  <a:srgbClr val="333333"/>
                </a:solidFill>
                <a:latin typeface="Helvetica Neue"/>
              </a:rPr>
              <a:t>日</a:t>
            </a:r>
            <a:r>
              <a:rPr lang="en-US" sz="1600" dirty="0" smtClean="0">
                <a:solidFill>
                  <a:srgbClr val="333333"/>
                </a:solidFill>
                <a:latin typeface="Helvetica Neue"/>
              </a:rPr>
              <a:t>XX</a:t>
            </a:r>
            <a:r>
              <a:rPr lang="zh-CN" altLang="en-US" sz="1600" dirty="0" smtClean="0">
                <a:solidFill>
                  <a:srgbClr val="333333"/>
                </a:solidFill>
                <a:latin typeface="Helvetica Neue"/>
              </a:rPr>
              <a:t>时</a:t>
            </a:r>
            <a:r>
              <a:rPr lang="en-US" sz="1600" dirty="0" smtClean="0">
                <a:solidFill>
                  <a:srgbClr val="333333"/>
                </a:solidFill>
                <a:latin typeface="Helvetica Neue"/>
              </a:rPr>
              <a:t>XX</a:t>
            </a:r>
            <a:r>
              <a:rPr lang="zh-CN" altLang="en-US" sz="1600" dirty="0" smtClean="0">
                <a:solidFill>
                  <a:srgbClr val="333333"/>
                </a:solidFill>
                <a:latin typeface="Helvetica Neue"/>
              </a:rPr>
              <a:t>分</a:t>
            </a:r>
            <a:r>
              <a:rPr lang="en-US" altLang="zh-CN" sz="1600" dirty="0" smtClean="0">
                <a:solidFill>
                  <a:srgbClr val="333333"/>
                </a:solidFill>
                <a:latin typeface="Helvetica Neue"/>
              </a:rPr>
              <a:t>/</a:t>
            </a:r>
            <a:r>
              <a:rPr lang="zh-CN" altLang="en-US" sz="1600" dirty="0" smtClean="0">
                <a:solidFill>
                  <a:srgbClr val="333333"/>
                </a:solidFill>
                <a:latin typeface="Helvetica Neue"/>
              </a:rPr>
              <a:t>（描述性）买方提交</a:t>
            </a:r>
            <a:r>
              <a:rPr lang="en-US" sz="1600" dirty="0" smtClean="0">
                <a:solidFill>
                  <a:srgbClr val="333333"/>
                </a:solidFill>
                <a:latin typeface="Helvetica Neue"/>
              </a:rPr>
              <a:t>merge request</a:t>
            </a:r>
            <a:r>
              <a:rPr lang="zh-CN" altLang="en-US" sz="1600" dirty="0" smtClean="0">
                <a:solidFill>
                  <a:srgbClr val="333333"/>
                </a:solidFill>
                <a:latin typeface="Helvetica Neue"/>
              </a:rPr>
              <a:t>后付款</a:t>
            </a:r>
            <a:endParaRPr lang="zh-CN" altLang="en-US" sz="1600" b="0" i="0" dirty="0">
              <a:solidFill>
                <a:srgbClr val="333333"/>
              </a:solidFill>
              <a:latin typeface="Helvetica Neue"/>
            </a:endParaRPr>
          </a:p>
        </p:txBody>
      </p:sp>
      <p:sp>
        <p:nvSpPr>
          <p:cNvPr id="8" name="Content Placeholder 7"/>
          <p:cNvSpPr>
            <a:spLocks noGrp="1"/>
          </p:cNvSpPr>
          <p:nvPr>
            <p:ph sz="quarter" idx="14"/>
          </p:nvPr>
        </p:nvSpPr>
        <p:spPr/>
        <p:txBody>
          <a:bodyPr/>
          <a:lstStyle/>
          <a:p>
            <a:pPr>
              <a:lnSpc>
                <a:spcPct val="150000"/>
              </a:lnSpc>
            </a:pPr>
            <a:r>
              <a:rPr lang="en-US" altLang="zh-CN" sz="1600" dirty="0" smtClean="0"/>
              <a:t>C2C</a:t>
            </a:r>
            <a:r>
              <a:rPr lang="zh-CN" altLang="en-US" sz="1600" dirty="0" smtClean="0"/>
              <a:t>交易程序</a:t>
            </a:r>
          </a:p>
          <a:p>
            <a:pPr>
              <a:lnSpc>
                <a:spcPct val="150000"/>
              </a:lnSpc>
            </a:pPr>
            <a:r>
              <a:rPr lang="zh-CN" altLang="en-US" dirty="0" smtClean="0"/>
              <a:t>商家代表或市场总监获取权限</a:t>
            </a:r>
          </a:p>
          <a:p>
            <a:pPr>
              <a:lnSpc>
                <a:spcPct val="150000"/>
              </a:lnSpc>
            </a:pPr>
            <a:r>
              <a:rPr lang="zh-CN" altLang="en-US" dirty="0" smtClean="0"/>
              <a:t>求购消息发布</a:t>
            </a:r>
            <a:r>
              <a:rPr lang="en-US" altLang="zh-CN" dirty="0" smtClean="0"/>
              <a:t>/</a:t>
            </a:r>
            <a:r>
              <a:rPr lang="zh-CN" altLang="en-US" dirty="0" smtClean="0"/>
              <a:t>出售消息发布</a:t>
            </a:r>
          </a:p>
          <a:p>
            <a:pPr>
              <a:lnSpc>
                <a:spcPct val="150000"/>
              </a:lnSpc>
            </a:pPr>
            <a:r>
              <a:rPr lang="zh-CN" altLang="en-US" dirty="0" smtClean="0"/>
              <a:t>买卖双方通过</a:t>
            </a:r>
            <a:r>
              <a:rPr lang="en-US" altLang="zh-CN" dirty="0" smtClean="0"/>
              <a:t>issue</a:t>
            </a:r>
            <a:r>
              <a:rPr lang="zh-CN" altLang="en-US" dirty="0" smtClean="0"/>
              <a:t>接洽</a:t>
            </a:r>
          </a:p>
          <a:p>
            <a:pPr>
              <a:lnSpc>
                <a:spcPct val="150000"/>
              </a:lnSpc>
            </a:pPr>
            <a:r>
              <a:rPr lang="zh-CN" altLang="en-US" dirty="0" smtClean="0"/>
              <a:t>买卖双方交易进行并提交“交易合同书”</a:t>
            </a:r>
          </a:p>
          <a:p>
            <a:pPr>
              <a:lnSpc>
                <a:spcPct val="150000"/>
              </a:lnSpc>
            </a:pPr>
            <a:r>
              <a:rPr lang="zh-CN" altLang="en-US" dirty="0" smtClean="0"/>
              <a:t>卖方接收虚拟货币</a:t>
            </a:r>
            <a:r>
              <a:rPr lang="en-US" altLang="zh-CN" dirty="0" smtClean="0"/>
              <a:t>/</a:t>
            </a:r>
            <a:r>
              <a:rPr lang="zh-CN" altLang="en-US" dirty="0" smtClean="0"/>
              <a:t>买方接收商品同时提交</a:t>
            </a:r>
            <a:r>
              <a:rPr lang="en-US" altLang="zh-CN" dirty="0" smtClean="0"/>
              <a:t>merge request</a:t>
            </a:r>
            <a:endParaRPr lang="zh-CN" altLang="en-US" dirty="0" smtClean="0"/>
          </a:p>
          <a:p>
            <a:pPr>
              <a:lnSpc>
                <a:spcPct val="150000"/>
              </a:lnSpc>
            </a:pPr>
            <a:endParaRPr lang="en-US" altLang="zh-CN" dirty="0" smtClean="0"/>
          </a:p>
          <a:p>
            <a:pPr>
              <a:lnSpc>
                <a:spcPct val="150000"/>
              </a:lnSpc>
            </a:pPr>
            <a:r>
              <a:rPr lang="zh-CN" altLang="en-US" dirty="0" smtClean="0"/>
              <a:t>各</a:t>
            </a:r>
            <a:r>
              <a:rPr lang="en-US" altLang="zh-CN" dirty="0" smtClean="0"/>
              <a:t>Group</a:t>
            </a:r>
            <a:r>
              <a:rPr lang="zh-CN" altLang="en-US" dirty="0" smtClean="0"/>
              <a:t>可查询账目记录</a:t>
            </a:r>
            <a:endParaRPr lang="en-US" altLang="zh-CN" dirty="0"/>
          </a:p>
        </p:txBody>
      </p:sp>
    </p:spTree>
    <p:extLst>
      <p:ext uri="{BB962C8B-B14F-4D97-AF65-F5344CB8AC3E}">
        <p14:creationId xmlns:p14="http://schemas.microsoft.com/office/powerpoint/2010/main" val="3470876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市场：材料市场</a:t>
            </a:r>
            <a:endParaRPr kumimoji="1" lang="zh-CN" altLang="en-US" dirty="0"/>
          </a:p>
        </p:txBody>
      </p:sp>
      <p:sp>
        <p:nvSpPr>
          <p:cNvPr id="4" name="Text Placeholder 3"/>
          <p:cNvSpPr>
            <a:spLocks noGrp="1"/>
          </p:cNvSpPr>
          <p:nvPr>
            <p:ph sz="quarter" idx="13"/>
          </p:nvPr>
        </p:nvSpPr>
        <p:spPr>
          <a:xfrm>
            <a:off x="323250" y="1083236"/>
            <a:ext cx="3809471" cy="4932363"/>
          </a:xfrm>
        </p:spPr>
        <p:txBody>
          <a:bodyPr>
            <a:normAutofit/>
          </a:bodyPr>
          <a:lstStyle/>
          <a:p>
            <a:r>
              <a:rPr lang="zh-CN" altLang="zh-CN" dirty="0">
                <a:latin typeface="Heiti SC Light"/>
                <a:ea typeface="Heiti SC Light"/>
                <a:cs typeface="Heiti SC Light"/>
              </a:rPr>
              <a:t>材料市场是一个购买所有所需材料（除电脑外）的场所。同时也是整个</a:t>
            </a:r>
            <a:r>
              <a:rPr lang="en-US" altLang="zh-CN" dirty="0">
                <a:latin typeface="Heiti SC Light"/>
                <a:ea typeface="Heiti SC Light"/>
                <a:cs typeface="Heiti SC Light"/>
              </a:rPr>
              <a:t>XLP</a:t>
            </a:r>
            <a:r>
              <a:rPr lang="zh-CN" altLang="zh-CN" dirty="0">
                <a:latin typeface="Heiti SC Light"/>
                <a:ea typeface="Heiti SC Light"/>
                <a:cs typeface="Heiti SC Light"/>
              </a:rPr>
              <a:t>活动中最重要也是与任务方接触最多的角色，所有你所需要的东西大部分都来自于此。这里要比黑市正规，价位比较合理，运气好的话会遇上打折和甩卖。不过从里面购买任何物品都需要签合同，只有合同让双方同意时才能有效完成交易。在购买之前</a:t>
            </a:r>
            <a:r>
              <a:rPr lang="en-US" altLang="zh-CN" dirty="0">
                <a:latin typeface="Heiti SC Light"/>
                <a:ea typeface="Heiti SC Light"/>
                <a:cs typeface="Heiti SC Light"/>
              </a:rPr>
              <a:t>CFO</a:t>
            </a:r>
            <a:r>
              <a:rPr lang="zh-CN" altLang="zh-CN" dirty="0">
                <a:latin typeface="Heiti SC Light"/>
                <a:ea typeface="Heiti SC Light"/>
                <a:cs typeface="Heiti SC Light"/>
              </a:rPr>
              <a:t>需要提前规划并统计购买的物品数量和总钱数，也要拟定合同，这可要辛苦各位</a:t>
            </a:r>
            <a:r>
              <a:rPr lang="en-US" altLang="zh-CN" dirty="0">
                <a:latin typeface="Heiti SC Light"/>
                <a:ea typeface="Heiti SC Light"/>
                <a:cs typeface="Heiti SC Light"/>
              </a:rPr>
              <a:t>CFO</a:t>
            </a:r>
            <a:r>
              <a:rPr lang="zh-CN" altLang="zh-CN" dirty="0">
                <a:latin typeface="Heiti SC Light"/>
                <a:ea typeface="Heiti SC Light"/>
                <a:cs typeface="Heiti SC Light"/>
              </a:rPr>
              <a:t>了。材料市场会在每天早上进货，童鞋们可以进行察看（有时候会有帮助，前任任务方曾一次避免了一个危机）。要是资金充裕的话，还可以垄断市场上的某种重要材料，再高价抛售出去。不要妄想自己带材料而不在材料市场购买，那样你将会被告上法庭并极有可能赔偿一笔不小的费</a:t>
            </a:r>
            <a:r>
              <a:rPr lang="zh-CN" altLang="zh-CN" dirty="0" smtClean="0">
                <a:latin typeface="Heiti SC Light"/>
                <a:ea typeface="Heiti SC Light"/>
                <a:cs typeface="Heiti SC Light"/>
              </a:rPr>
              <a:t>用。</a:t>
            </a:r>
          </a:p>
        </p:txBody>
      </p:sp>
      <p:sp>
        <p:nvSpPr>
          <p:cNvPr id="3" name="内容占位符 2"/>
          <p:cNvSpPr>
            <a:spLocks noGrp="1"/>
          </p:cNvSpPr>
          <p:nvPr>
            <p:ph sz="quarter" idx="14"/>
          </p:nvPr>
        </p:nvSpPr>
        <p:spPr/>
        <p:txBody>
          <a:bodyPr/>
          <a:lstStyle/>
          <a:p>
            <a:pPr marL="0" indent="0">
              <a:buNone/>
            </a:pPr>
            <a:r>
              <a:rPr lang="en-US" altLang="zh-CN" sz="1200" dirty="0">
                <a:latin typeface="Heiti SC Light"/>
                <a:ea typeface="Heiti SC Light"/>
                <a:cs typeface="Heiti SC Light"/>
              </a:rPr>
              <a:t> </a:t>
            </a:r>
            <a:endParaRPr lang="zh-CN" altLang="zh-CN" sz="1200" dirty="0">
              <a:latin typeface="Heiti SC Light"/>
              <a:ea typeface="Heiti SC Light"/>
              <a:cs typeface="Heiti SC Light"/>
            </a:endParaRPr>
          </a:p>
          <a:p>
            <a:endParaRPr kumimoji="1" lang="zh-CN" altLang="en-US" sz="1200" dirty="0">
              <a:latin typeface="Heiti SC Light"/>
              <a:ea typeface="Heiti SC Light"/>
              <a:cs typeface="Heiti SC Light"/>
            </a:endParaRPr>
          </a:p>
        </p:txBody>
      </p:sp>
      <p:pic>
        <p:nvPicPr>
          <p:cNvPr id="5" name="图片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132721" y="2796954"/>
            <a:ext cx="4827968" cy="3218645"/>
          </a:xfrm>
          <a:prstGeom prst="rect">
            <a:avLst/>
          </a:prstGeom>
        </p:spPr>
      </p:pic>
      <p:sp>
        <p:nvSpPr>
          <p:cNvPr id="6" name="文本框 5"/>
          <p:cNvSpPr txBox="1"/>
          <p:nvPr/>
        </p:nvSpPr>
        <p:spPr>
          <a:xfrm>
            <a:off x="7090326" y="6040772"/>
            <a:ext cx="1870363" cy="272382"/>
          </a:xfrm>
          <a:prstGeom prst="rect">
            <a:avLst/>
          </a:prstGeom>
          <a:noFill/>
        </p:spPr>
        <p:txBody>
          <a:bodyPr wrap="square" rtlCol="0">
            <a:spAutoFit/>
          </a:bodyPr>
          <a:lstStyle/>
          <a:p>
            <a:pPr>
              <a:lnSpc>
                <a:spcPct val="130000"/>
              </a:lnSpc>
            </a:pPr>
            <a:r>
              <a:rPr lang="en-US" altLang="zh-CN" sz="900" dirty="0">
                <a:ea typeface="微软雅黑" panose="020B0503020204020204" pitchFamily="34" charset="-122"/>
              </a:rPr>
              <a:t>▲2014</a:t>
            </a:r>
            <a:r>
              <a:rPr lang="zh-CN" altLang="en-US" sz="900" dirty="0">
                <a:ea typeface="微软雅黑" panose="020B0503020204020204" pitchFamily="34" charset="-122"/>
              </a:rPr>
              <a:t>年 清华附中</a:t>
            </a:r>
            <a:r>
              <a:rPr lang="en-US" altLang="zh-CN" sz="900" dirty="0">
                <a:ea typeface="微软雅黑" panose="020B0503020204020204" pitchFamily="34" charset="-122"/>
              </a:rPr>
              <a:t>XLP</a:t>
            </a:r>
            <a:r>
              <a:rPr lang="zh-CN" altLang="en-US" sz="900" dirty="0">
                <a:ea typeface="微软雅黑" panose="020B0503020204020204" pitchFamily="34" charset="-122"/>
              </a:rPr>
              <a:t>活动截图</a:t>
            </a:r>
          </a:p>
        </p:txBody>
      </p:sp>
    </p:spTree>
    <p:extLst>
      <p:ext uri="{BB962C8B-B14F-4D97-AF65-F5344CB8AC3E}">
        <p14:creationId xmlns:p14="http://schemas.microsoft.com/office/powerpoint/2010/main" val="710749383"/>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4294967295"/>
          </p:nvPr>
        </p:nvPicPr>
        <p:blipFill rotWithShape="1">
          <a:blip r:embed="rId3" cstate="email">
            <a:extLst>
              <a:ext uri="{28A0092B-C50C-407E-A947-70E740481C1C}">
                <a14:useLocalDpi xmlns:a14="http://schemas.microsoft.com/office/drawing/2010/main"/>
              </a:ext>
            </a:extLst>
          </a:blip>
          <a:srcRect/>
          <a:stretch/>
        </p:blipFill>
        <p:spPr>
          <a:xfrm>
            <a:off x="990865" y="116291"/>
            <a:ext cx="7159366" cy="5372763"/>
          </a:xfrm>
          <a:prstGeom prst="rect">
            <a:avLst/>
          </a:prstGeom>
          <a:ln>
            <a:noFill/>
          </a:ln>
          <a:effectLst>
            <a:outerShdw blurRad="190500" algn="tl" rotWithShape="0">
              <a:srgbClr val="000000">
                <a:alpha val="70000"/>
              </a:srgbClr>
            </a:outerShdw>
          </a:effectLst>
        </p:spPr>
      </p:pic>
      <p:sp>
        <p:nvSpPr>
          <p:cNvPr id="6" name="文本框 5"/>
          <p:cNvSpPr txBox="1"/>
          <p:nvPr/>
        </p:nvSpPr>
        <p:spPr>
          <a:xfrm>
            <a:off x="2554612" y="5525985"/>
            <a:ext cx="4031873" cy="1287147"/>
          </a:xfrm>
          <a:prstGeom prst="rect">
            <a:avLst/>
          </a:prstGeom>
          <a:noFill/>
        </p:spPr>
        <p:txBody>
          <a:bodyPr wrap="none" rtlCol="0">
            <a:spAutoFit/>
          </a:bodyPr>
          <a:lstStyle/>
          <a:p>
            <a:pPr marL="0" lvl="1" algn="ctr" eaLnBrk="1" fontAlgn="auto" hangingPunct="1">
              <a:lnSpc>
                <a:spcPct val="150000"/>
              </a:lnSpc>
              <a:spcBef>
                <a:spcPts val="0"/>
              </a:spcBef>
              <a:spcAft>
                <a:spcPts val="0"/>
              </a:spcAft>
            </a:pPr>
            <a:r>
              <a:rPr lang="zh-CN" altLang="en-US" sz="1988" b="1" dirty="0">
                <a:solidFill>
                  <a:prstClr val="black"/>
                </a:solidFill>
                <a:latin typeface="Comic Sans MS"/>
                <a:ea typeface="方正幼线简体"/>
              </a:rPr>
              <a:t>一切都需要在材料市场购买</a:t>
            </a:r>
            <a:endParaRPr lang="en-US" altLang="zh-CN" sz="1988" b="1" dirty="0">
              <a:solidFill>
                <a:prstClr val="black"/>
              </a:solidFill>
              <a:latin typeface="Comic Sans MS"/>
              <a:ea typeface="方正幼线简体"/>
            </a:endParaRPr>
          </a:p>
          <a:p>
            <a:pPr marL="0" lvl="1" algn="ctr" eaLnBrk="1" fontAlgn="auto" hangingPunct="1">
              <a:lnSpc>
                <a:spcPct val="150000"/>
              </a:lnSpc>
              <a:spcBef>
                <a:spcPts val="0"/>
              </a:spcBef>
              <a:spcAft>
                <a:spcPts val="0"/>
              </a:spcAft>
            </a:pPr>
            <a:r>
              <a:rPr lang="zh-CN" altLang="en-US" sz="1988" b="1" dirty="0">
                <a:solidFill>
                  <a:prstClr val="black"/>
                </a:solidFill>
                <a:latin typeface="Comic Sans MS"/>
                <a:ea typeface="方正幼线简体"/>
              </a:rPr>
              <a:t>所以一定要提前准备齐所需的材料</a:t>
            </a:r>
          </a:p>
          <a:p>
            <a:pPr algn="ctr" eaLnBrk="1" fontAlgn="auto" hangingPunct="1">
              <a:spcBef>
                <a:spcPts val="0"/>
              </a:spcBef>
              <a:spcAft>
                <a:spcPts val="0"/>
              </a:spcAft>
            </a:pPr>
            <a:endParaRPr lang="zh-CN" altLang="en-US" dirty="0">
              <a:solidFill>
                <a:prstClr val="black"/>
              </a:solidFill>
              <a:latin typeface="Comic Sans MS"/>
              <a:ea typeface="方正幼线简体"/>
            </a:endParaRPr>
          </a:p>
        </p:txBody>
      </p:sp>
      <p:sp>
        <p:nvSpPr>
          <p:cNvPr id="7" name="文本框 6"/>
          <p:cNvSpPr txBox="1"/>
          <p:nvPr/>
        </p:nvSpPr>
        <p:spPr>
          <a:xfrm>
            <a:off x="3410720" y="6575745"/>
            <a:ext cx="2364750" cy="245324"/>
          </a:xfrm>
          <a:prstGeom prst="rect">
            <a:avLst/>
          </a:prstGeom>
          <a:noFill/>
        </p:spPr>
        <p:txBody>
          <a:bodyPr wrap="none" rtlCol="0">
            <a:spAutoFit/>
          </a:bodyPr>
          <a:lstStyle/>
          <a:p>
            <a:pPr eaLnBrk="1" fontAlgn="auto" hangingPunct="1">
              <a:spcBef>
                <a:spcPts val="0"/>
              </a:spcBef>
              <a:spcAft>
                <a:spcPts val="0"/>
              </a:spcAft>
            </a:pPr>
            <a:r>
              <a:rPr lang="zh-CN" altLang="en-US" sz="994" dirty="0">
                <a:solidFill>
                  <a:prstClr val="black"/>
                </a:solidFill>
                <a:latin typeface="Comic Sans MS"/>
                <a:ea typeface="方正幼线简体"/>
              </a:rPr>
              <a:t>详细规定，购买清单及合同模板见附录</a:t>
            </a:r>
          </a:p>
        </p:txBody>
      </p:sp>
    </p:spTree>
    <p:extLst>
      <p:ext uri="{BB962C8B-B14F-4D97-AF65-F5344CB8AC3E}">
        <p14:creationId xmlns:p14="http://schemas.microsoft.com/office/powerpoint/2010/main" val="212153817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市场：黑市</a:t>
            </a:r>
            <a:endParaRPr kumimoji="1" lang="zh-CN" altLang="en-US" dirty="0"/>
          </a:p>
        </p:txBody>
      </p:sp>
      <p:sp>
        <p:nvSpPr>
          <p:cNvPr id="3" name="内容占位符 2"/>
          <p:cNvSpPr>
            <a:spLocks noGrp="1"/>
          </p:cNvSpPr>
          <p:nvPr>
            <p:ph sz="quarter" idx="13"/>
          </p:nvPr>
        </p:nvSpPr>
        <p:spPr/>
        <p:txBody>
          <a:bodyPr/>
          <a:lstStyle/>
          <a:p>
            <a:pPr marL="0" indent="0">
              <a:spcBef>
                <a:spcPts val="1200"/>
              </a:spcBef>
              <a:buNone/>
            </a:pPr>
            <a:r>
              <a:rPr lang="en-US" altLang="zh-CN" sz="1200" dirty="0" smtClean="0">
                <a:latin typeface="Heiti SC Light"/>
                <a:ea typeface="Heiti SC Light"/>
                <a:cs typeface="Heiti SC Light"/>
              </a:rPr>
              <a:t>黑市</a:t>
            </a:r>
            <a:r>
              <a:rPr lang="en-US" altLang="zh-CN" sz="1200" dirty="0">
                <a:latin typeface="Heiti SC Light"/>
                <a:ea typeface="Heiti SC Light"/>
                <a:cs typeface="Heiti SC Light"/>
              </a:rPr>
              <a:t>是一个自由度很高的交易场所，他没有任何的规章制度，定价十分的自由，是用来平衡游戏难度，增加趣味性和挑战性的部门。黑市和他的名字一样黑，这里有各种各样的材料，但是定价都十分高昂，要讨价还价才能买得起。有时黑市还会从正规市场垄断材料，然后以极高的价钱交易出去，给任务方造成经济上的损失。由于自由度十分高，黑市交易不需要合同，双方达成协议即可。和黑市打交道一定要步步小心，也许下一个等待你的就是个陷阱，而且没有回头路</a:t>
            </a:r>
            <a:r>
              <a:rPr lang="en-US" altLang="zh-CN" sz="1200" dirty="0" smtClean="0">
                <a:latin typeface="Heiti SC Light"/>
                <a:ea typeface="Heiti SC Light"/>
                <a:cs typeface="Heiti SC Light"/>
              </a:rPr>
              <a:t>。</a:t>
            </a:r>
            <a:endParaRPr lang="en-US" altLang="zh-CN" sz="1200" dirty="0" smtClean="0">
              <a:latin typeface="Heiti SC Light"/>
              <a:ea typeface="Heiti SC Light"/>
              <a:cs typeface="Heiti SC Light"/>
              <a:sym typeface="方正幼线简体" charset="0"/>
            </a:endParaRPr>
          </a:p>
          <a:p>
            <a:pPr marL="0" indent="0">
              <a:spcBef>
                <a:spcPts val="1200"/>
              </a:spcBef>
              <a:buNone/>
            </a:pPr>
            <a:r>
              <a:rPr lang="zh-CN" altLang="en-US" sz="1200" dirty="0" smtClean="0">
                <a:latin typeface="Heiti SC Light"/>
                <a:ea typeface="Heiti SC Light"/>
                <a:cs typeface="Heiti SC Light"/>
                <a:sym typeface="方正幼线简体" charset="0"/>
              </a:rPr>
              <a:t>黑</a:t>
            </a:r>
            <a:r>
              <a:rPr lang="zh-CN" altLang="en-US" sz="1200" dirty="0">
                <a:latin typeface="Heiti SC Light"/>
                <a:ea typeface="Heiti SC Light"/>
                <a:cs typeface="Heiti SC Light"/>
                <a:sym typeface="方正幼线简体" charset="0"/>
              </a:rPr>
              <a:t>市是挑战方控制局面的主要途径之一。这里不受正规市场的规则约束，相对自由一些，是任务方获得材料的交易途径之一。但同样，黑市会时不时的与任务方发生纠纷，打官司，甚至是抢专利等等，阻挠任务方研发项目。简而言之，黑市的作用就是想方设法给任务方找麻烦。如果任务方只求竞争不求合作的话，那么黑市将会是最大的受益者，坐收渔翁之利</a:t>
            </a:r>
            <a:r>
              <a:rPr lang="zh-CN" altLang="en-US" sz="1200" dirty="0" smtClean="0">
                <a:latin typeface="Heiti SC Light"/>
                <a:ea typeface="Heiti SC Light"/>
                <a:cs typeface="Heiti SC Light"/>
                <a:sym typeface="方正幼线简体" charset="0"/>
              </a:rPr>
              <a:t>。</a:t>
            </a:r>
            <a:endParaRPr lang="en-US" altLang="zh-CN" sz="1200" dirty="0" smtClean="0">
              <a:latin typeface="Heiti SC Light"/>
              <a:ea typeface="Heiti SC Light"/>
              <a:cs typeface="Heiti SC Light"/>
              <a:sym typeface="方正幼线简体" charset="0"/>
            </a:endParaRPr>
          </a:p>
          <a:p>
            <a:pPr marL="0" indent="0">
              <a:buNone/>
            </a:pPr>
            <a:endParaRPr kumimoji="1" lang="zh-CN" altLang="en-US" sz="1200" dirty="0">
              <a:latin typeface="Heiti SC Light"/>
              <a:ea typeface="Heiti SC Light"/>
              <a:cs typeface="Heiti SC Light"/>
            </a:endParaRPr>
          </a:p>
        </p:txBody>
      </p:sp>
      <p:sp>
        <p:nvSpPr>
          <p:cNvPr id="5" name="内容占位符 4"/>
          <p:cNvSpPr>
            <a:spLocks noGrp="1"/>
          </p:cNvSpPr>
          <p:nvPr>
            <p:ph sz="quarter" idx="14"/>
          </p:nvPr>
        </p:nvSpPr>
        <p:spPr/>
        <p:txBody>
          <a:bodyPr/>
          <a:lstStyle/>
          <a:p>
            <a:endParaRPr lang="zh-CN" altLang="en-US"/>
          </a:p>
        </p:txBody>
      </p:sp>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4988656" y="2845560"/>
            <a:ext cx="3907875" cy="2609314"/>
          </a:xfrm>
          <a:prstGeom prst="rect">
            <a:avLst/>
          </a:prstGeom>
        </p:spPr>
      </p:pic>
    </p:spTree>
    <p:extLst>
      <p:ext uri="{BB962C8B-B14F-4D97-AF65-F5344CB8AC3E}">
        <p14:creationId xmlns:p14="http://schemas.microsoft.com/office/powerpoint/2010/main" val="613557469"/>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93771" y="2629"/>
            <a:ext cx="7156460" cy="6855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990866" y="5495010"/>
            <a:ext cx="7159365" cy="1362990"/>
          </a:xfrm>
          <a:prstGeom prst="rect">
            <a:avLst/>
          </a:prstGeom>
          <a:solidFill>
            <a:schemeClr val="bg1">
              <a:lumMod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a:solidFill>
                <a:prstClr val="white"/>
              </a:solidFill>
              <a:latin typeface="Comic Sans MS"/>
              <a:ea typeface="方正幼线简体"/>
            </a:endParaRPr>
          </a:p>
        </p:txBody>
      </p:sp>
      <p:sp>
        <p:nvSpPr>
          <p:cNvPr id="8" name="文本框 4"/>
          <p:cNvSpPr>
            <a:spLocks noChangeArrowheads="1"/>
          </p:cNvSpPr>
          <p:nvPr/>
        </p:nvSpPr>
        <p:spPr bwMode="auto">
          <a:xfrm>
            <a:off x="1235694" y="5973140"/>
            <a:ext cx="3262432" cy="39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pPr>
            <a:r>
              <a:rPr lang="zh-CN" altLang="en-US" sz="1988" b="1" dirty="0">
                <a:solidFill>
                  <a:prstClr val="white"/>
                </a:solidFill>
                <a:latin typeface="Comic Sans MS" panose="030F0702030302020204" pitchFamily="66" charset="0"/>
                <a:ea typeface="方正幼线简体" panose="03000509000000000000" pitchFamily="65" charset="-122"/>
                <a:sym typeface="Comic Sans MS" panose="030F0702030302020204" pitchFamily="66" charset="0"/>
              </a:rPr>
              <a:t>黑市交易利于让你占得先机</a:t>
            </a:r>
          </a:p>
        </p:txBody>
      </p:sp>
    </p:spTree>
    <p:extLst>
      <p:ext uri="{BB962C8B-B14F-4D97-AF65-F5344CB8AC3E}">
        <p14:creationId xmlns:p14="http://schemas.microsoft.com/office/powerpoint/2010/main" val="131478379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银行</a:t>
            </a:r>
            <a:endParaRPr kumimoji="1" lang="zh-CN" altLang="en-US" dirty="0"/>
          </a:p>
        </p:txBody>
      </p:sp>
      <p:sp>
        <p:nvSpPr>
          <p:cNvPr id="3" name="内容占位符 2"/>
          <p:cNvSpPr>
            <a:spLocks noGrp="1"/>
          </p:cNvSpPr>
          <p:nvPr>
            <p:ph sz="quarter" idx="13"/>
          </p:nvPr>
        </p:nvSpPr>
        <p:spPr>
          <a:xfrm>
            <a:off x="193009" y="1278965"/>
            <a:ext cx="3809471" cy="4932363"/>
          </a:xfrm>
        </p:spPr>
        <p:txBody>
          <a:bodyPr>
            <a:normAutofit/>
          </a:bodyPr>
          <a:lstStyle/>
          <a:p>
            <a:pPr indent="0" algn="just">
              <a:spcBef>
                <a:spcPts val="1200"/>
              </a:spcBef>
              <a:spcAft>
                <a:spcPts val="1200"/>
              </a:spcAft>
              <a:buNone/>
            </a:pPr>
            <a:r>
              <a:rPr lang="zh-CN" altLang="en-US" sz="1200" dirty="0">
                <a:latin typeface="Heiti SC Light"/>
                <a:ea typeface="Heiti SC Light"/>
                <a:cs typeface="Heiti SC Light"/>
                <a:sym typeface="方正幼线简体" charset="0"/>
              </a:rPr>
              <a:t>银行是整个</a:t>
            </a:r>
            <a:r>
              <a:rPr lang="en-US" altLang="zh-CN" sz="1200" dirty="0">
                <a:latin typeface="Heiti SC Light"/>
                <a:ea typeface="Heiti SC Light"/>
                <a:cs typeface="Heiti SC Light"/>
                <a:sym typeface="方正幼线简体" charset="0"/>
              </a:rPr>
              <a:t>XLP</a:t>
            </a:r>
            <a:r>
              <a:rPr lang="zh-CN" altLang="en-US" sz="1200" dirty="0">
                <a:latin typeface="Heiti SC Light"/>
                <a:ea typeface="Heiti SC Light"/>
                <a:cs typeface="Heiti SC Light"/>
                <a:sym typeface="方正幼线简体" charset="0"/>
              </a:rPr>
              <a:t>活动中最重要的角色之一。银行负责印刷并发行货币，会给每个小组开一个银行的户头，在各小组的账户内会有初始资金。每组由财务总监来办理各组的银行卡及银行一切业务。如果手头有多余的资金，可以将钱存入银行，获得一定的利息。存款分为活期存款与定期存款，利率与详细规则不太一样，具体情况还要由</a:t>
            </a:r>
            <a:r>
              <a:rPr lang="en-US" altLang="zh-CN" sz="1200" dirty="0">
                <a:latin typeface="Heiti SC Light"/>
                <a:ea typeface="Heiti SC Light"/>
                <a:cs typeface="Heiti SC Light"/>
                <a:sym typeface="方正幼线简体" charset="0"/>
              </a:rPr>
              <a:t>CFO</a:t>
            </a:r>
            <a:r>
              <a:rPr lang="zh-CN" altLang="en-US" sz="1200" dirty="0">
                <a:latin typeface="Heiti SC Light"/>
                <a:ea typeface="Heiti SC Light"/>
                <a:cs typeface="Heiti SC Light"/>
                <a:sym typeface="方正幼线简体" charset="0"/>
              </a:rPr>
              <a:t>慎重考虑。</a:t>
            </a:r>
            <a:endParaRPr lang="en-US" altLang="zh-CN" sz="1200" dirty="0">
              <a:latin typeface="Heiti SC Light"/>
              <a:ea typeface="Heiti SC Light"/>
              <a:cs typeface="Heiti SC Light"/>
              <a:sym typeface="方正幼线简体" charset="0"/>
            </a:endParaRPr>
          </a:p>
          <a:p>
            <a:pPr indent="0" algn="just">
              <a:spcBef>
                <a:spcPts val="1200"/>
              </a:spcBef>
              <a:spcAft>
                <a:spcPts val="1200"/>
              </a:spcAft>
              <a:buNone/>
            </a:pPr>
            <a:r>
              <a:rPr lang="zh-CN" altLang="en-US" sz="1200" dirty="0">
                <a:latin typeface="Heiti SC Light"/>
                <a:ea typeface="Heiti SC Light"/>
                <a:cs typeface="Heiti SC Light"/>
                <a:sym typeface="方正幼线简体" charset="0"/>
              </a:rPr>
              <a:t>若是支出过多导致资金紧缺，还可以找银行申请贷款。任务方要是有可以做抵押的产品或是材料就可以申请担保贷款，这样利率要低一些。要是实在没有可以做抵押的物件或是专利，还可以用个人信誉进行担保，只是这样利率高，时限短且每人只能担保一次。贷款后需在法律规定时限内将贷款连本带息换完，否则你只能与银行在法庭上见。法院会强制你还钱，要不然就只能破产了。</a:t>
            </a:r>
            <a:endParaRPr lang="zh-CN" altLang="en-US" sz="1200" dirty="0" smtClean="0">
              <a:latin typeface="Heiti SC Light"/>
              <a:ea typeface="Heiti SC Light"/>
              <a:cs typeface="Heiti SC Light"/>
            </a:endParaRPr>
          </a:p>
          <a:p>
            <a:pPr marL="0" indent="0">
              <a:buNone/>
            </a:pPr>
            <a:endParaRPr lang="zh-CN" altLang="zh-CN" sz="1200" dirty="0">
              <a:latin typeface="Heiti SC Light"/>
              <a:ea typeface="Heiti SC Light"/>
              <a:cs typeface="Heiti SC Light"/>
            </a:endParaRPr>
          </a:p>
          <a:p>
            <a:pPr marL="0" indent="0">
              <a:buNone/>
            </a:pPr>
            <a:r>
              <a:rPr lang="en-US" altLang="zh-CN" sz="1200" dirty="0">
                <a:latin typeface="Heiti SC Light"/>
                <a:ea typeface="Heiti SC Light"/>
                <a:cs typeface="Heiti SC Light"/>
              </a:rPr>
              <a:t> </a:t>
            </a:r>
            <a:endParaRPr lang="zh-CN" altLang="zh-CN" sz="1200" dirty="0">
              <a:latin typeface="Heiti SC Light"/>
              <a:ea typeface="Heiti SC Light"/>
              <a:cs typeface="Heiti SC Light"/>
            </a:endParaRPr>
          </a:p>
          <a:p>
            <a:endParaRPr kumimoji="1" lang="zh-CN" altLang="en-US" sz="1200" dirty="0">
              <a:latin typeface="Heiti SC Light"/>
              <a:ea typeface="Heiti SC Light"/>
              <a:cs typeface="Heiti SC Light"/>
            </a:endParaRPr>
          </a:p>
        </p:txBody>
      </p:sp>
      <p:sp>
        <p:nvSpPr>
          <p:cNvPr id="5" name="内容占位符 4"/>
          <p:cNvSpPr>
            <a:spLocks noGrp="1"/>
          </p:cNvSpPr>
          <p:nvPr>
            <p:ph sz="quarter" idx="14"/>
          </p:nvPr>
        </p:nvSpPr>
        <p:spPr/>
        <p:txBody>
          <a:bodyPr/>
          <a:lstStyle/>
          <a:p>
            <a:endParaRPr lang="zh-CN" altLang="en-US" dirty="0"/>
          </a:p>
        </p:txBody>
      </p:sp>
      <p:pic>
        <p:nvPicPr>
          <p:cNvPr id="4"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002480" y="1867067"/>
            <a:ext cx="5230788" cy="2942318"/>
          </a:xfrm>
          <a:prstGeom prst="rect">
            <a:avLst/>
          </a:prstGeom>
        </p:spPr>
      </p:pic>
      <p:sp>
        <p:nvSpPr>
          <p:cNvPr id="6" name="文本框 5"/>
          <p:cNvSpPr txBox="1"/>
          <p:nvPr/>
        </p:nvSpPr>
        <p:spPr>
          <a:xfrm>
            <a:off x="7615862" y="4864025"/>
            <a:ext cx="1427019" cy="452432"/>
          </a:xfrm>
          <a:prstGeom prst="rect">
            <a:avLst/>
          </a:prstGeom>
          <a:noFill/>
        </p:spPr>
        <p:txBody>
          <a:bodyPr wrap="square" rtlCol="0">
            <a:spAutoFit/>
          </a:bodyPr>
          <a:lstStyle/>
          <a:p>
            <a:pPr>
              <a:lnSpc>
                <a:spcPct val="130000"/>
              </a:lnSpc>
            </a:pPr>
            <a:r>
              <a:rPr lang="en-US" altLang="zh-CN" sz="900" dirty="0">
                <a:ea typeface="微软雅黑" panose="020B0503020204020204" pitchFamily="34" charset="-122"/>
              </a:rPr>
              <a:t>▲2014</a:t>
            </a:r>
            <a:r>
              <a:rPr lang="zh-CN" altLang="en-US" sz="900" dirty="0">
                <a:ea typeface="微软雅黑" panose="020B0503020204020204" pitchFamily="34" charset="-122"/>
              </a:rPr>
              <a:t>年 天津机电职业技术学院</a:t>
            </a:r>
            <a:r>
              <a:rPr lang="en-US" altLang="zh-CN" sz="900" dirty="0">
                <a:ea typeface="微软雅黑" panose="020B0503020204020204" pitchFamily="34" charset="-122"/>
              </a:rPr>
              <a:t>XLP</a:t>
            </a:r>
            <a:r>
              <a:rPr lang="zh-CN" altLang="en-US" sz="900" dirty="0">
                <a:ea typeface="微软雅黑" panose="020B0503020204020204" pitchFamily="34" charset="-122"/>
              </a:rPr>
              <a:t>活动截图</a:t>
            </a:r>
          </a:p>
        </p:txBody>
      </p:sp>
    </p:spTree>
    <p:extLst>
      <p:ext uri="{BB962C8B-B14F-4D97-AF65-F5344CB8AC3E}">
        <p14:creationId xmlns:p14="http://schemas.microsoft.com/office/powerpoint/2010/main" val="69362871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6076143"/>
          </a:xfrm>
          <a:prstGeom prst="rect">
            <a:avLst/>
          </a:prstGeom>
        </p:spPr>
      </p:pic>
      <p:sp>
        <p:nvSpPr>
          <p:cNvPr id="6" name="文本框 5"/>
          <p:cNvSpPr txBox="1"/>
          <p:nvPr/>
        </p:nvSpPr>
        <p:spPr>
          <a:xfrm>
            <a:off x="3206840" y="6220496"/>
            <a:ext cx="5769736" cy="461665"/>
          </a:xfrm>
          <a:prstGeom prst="rect">
            <a:avLst/>
          </a:prstGeom>
          <a:noFill/>
        </p:spPr>
        <p:txBody>
          <a:bodyPr wrap="square" rtlCol="0">
            <a:spAutoFit/>
          </a:bodyPr>
          <a:lstStyle/>
          <a:p>
            <a:pPr indent="266700" algn="just">
              <a:spcBef>
                <a:spcPts val="1200"/>
              </a:spcBef>
              <a:spcAft>
                <a:spcPts val="1200"/>
              </a:spcAft>
            </a:pPr>
            <a:r>
              <a:rPr lang="zh-CN" altLang="en-US" sz="1200" dirty="0">
                <a:solidFill>
                  <a:schemeClr val="tx1">
                    <a:lumMod val="50000"/>
                    <a:lumOff val="50000"/>
                  </a:schemeClr>
                </a:solidFill>
                <a:latin typeface="Heiti SC Light"/>
                <a:ea typeface="Heiti SC Light"/>
                <a:cs typeface="Heiti SC Light"/>
                <a:sym typeface="方正幼线简体" charset="0"/>
              </a:rPr>
              <a:t>银行还会发展很多丰富多彩的副业，比如彩票等等。如果花时间好好研究银行的各种副业，或许能从其中狠赚一笔。</a:t>
            </a:r>
            <a:endParaRPr lang="en-US" altLang="zh-CN" sz="1200" dirty="0">
              <a:solidFill>
                <a:schemeClr val="tx1">
                  <a:lumMod val="50000"/>
                  <a:lumOff val="50000"/>
                </a:schemeClr>
              </a:solidFill>
              <a:latin typeface="Heiti SC Light"/>
              <a:ea typeface="Heiti SC Light"/>
              <a:cs typeface="Heiti SC Light"/>
              <a:sym typeface="宋体" charset="0"/>
            </a:endParaRPr>
          </a:p>
        </p:txBody>
      </p:sp>
    </p:spTree>
    <p:extLst>
      <p:ext uri="{BB962C8B-B14F-4D97-AF65-F5344CB8AC3E}">
        <p14:creationId xmlns:p14="http://schemas.microsoft.com/office/powerpoint/2010/main" val="3481605435"/>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p>
            <a:pPr algn="l"/>
            <a:r>
              <a:rPr lang="zh-CN" altLang="en-US" dirty="0" smtClean="0"/>
              <a:t>法律及</a:t>
            </a:r>
            <a:r>
              <a:rPr lang="zh-CN" altLang="en-US" dirty="0"/>
              <a:t>冲突调解</a:t>
            </a:r>
            <a:endParaRPr lang="en-US" dirty="0"/>
          </a:p>
        </p:txBody>
      </p:sp>
      <p:sp>
        <p:nvSpPr>
          <p:cNvPr id="2" name="内容占位符 1"/>
          <p:cNvSpPr>
            <a:spLocks noGrp="1"/>
          </p:cNvSpPr>
          <p:nvPr>
            <p:ph sz="half" idx="4294967295"/>
          </p:nvPr>
        </p:nvSpPr>
        <p:spPr>
          <a:xfrm>
            <a:off x="4698177" y="1998981"/>
            <a:ext cx="3409554" cy="3975101"/>
          </a:xfrm>
        </p:spPr>
        <p:txBody>
          <a:bodyPr>
            <a:normAutofit/>
          </a:bodyPr>
          <a:lstStyle/>
          <a:p>
            <a:pPr marL="0" indent="0">
              <a:buNone/>
            </a:pPr>
            <a:r>
              <a:rPr lang="zh-CN" altLang="en-US" sz="1200" dirty="0">
                <a:solidFill>
                  <a:schemeClr val="tx1">
                    <a:lumMod val="50000"/>
                    <a:lumOff val="50000"/>
                  </a:schemeClr>
                </a:solidFill>
                <a:latin typeface="+mn-ea"/>
                <a:ea typeface="+mn-ea"/>
                <a:cs typeface="Heiti SC Light"/>
                <a:sym typeface="方正幼线简体" charset="0"/>
              </a:rPr>
              <a:t>法院负责调解</a:t>
            </a:r>
            <a:r>
              <a:rPr lang="en-US" altLang="zh-CN" sz="1200" dirty="0">
                <a:solidFill>
                  <a:schemeClr val="tx1">
                    <a:lumMod val="50000"/>
                    <a:lumOff val="50000"/>
                  </a:schemeClr>
                </a:solidFill>
                <a:latin typeface="+mn-ea"/>
                <a:ea typeface="+mn-ea"/>
                <a:cs typeface="Heiti SC Light"/>
                <a:sym typeface="方正幼线简体" charset="0"/>
              </a:rPr>
              <a:t>XLP</a:t>
            </a:r>
            <a:r>
              <a:rPr lang="zh-CN" altLang="en-US" sz="1200" dirty="0">
                <a:solidFill>
                  <a:schemeClr val="tx1">
                    <a:lumMod val="50000"/>
                    <a:lumOff val="50000"/>
                  </a:schemeClr>
                </a:solidFill>
                <a:latin typeface="+mn-ea"/>
                <a:ea typeface="+mn-ea"/>
                <a:cs typeface="Heiti SC Light"/>
                <a:sym typeface="方正幼线简体" charset="0"/>
              </a:rPr>
              <a:t>活动中产生的各种纠纷。挑战方和任务方均可向法院提起诉讼，受理时间为</a:t>
            </a:r>
            <a:r>
              <a:rPr lang="en-US" altLang="zh-CN" sz="1200" dirty="0">
                <a:solidFill>
                  <a:schemeClr val="tx1">
                    <a:lumMod val="50000"/>
                    <a:lumOff val="50000"/>
                  </a:schemeClr>
                </a:solidFill>
                <a:latin typeface="+mn-ea"/>
                <a:ea typeface="+mn-ea"/>
                <a:cs typeface="Heiti SC Light"/>
                <a:sym typeface="方正幼线简体" charset="0"/>
              </a:rPr>
              <a:t>9:00</a:t>
            </a:r>
            <a:r>
              <a:rPr lang="en-US" altLang="zh-CN" sz="1200" dirty="0">
                <a:solidFill>
                  <a:schemeClr val="tx1">
                    <a:lumMod val="50000"/>
                    <a:lumOff val="50000"/>
                  </a:schemeClr>
                </a:solidFill>
                <a:latin typeface="+mn-ea"/>
                <a:ea typeface="+mn-ea"/>
                <a:cs typeface="Heiti SC Light"/>
                <a:sym typeface="Arial" charset="0"/>
              </a:rPr>
              <a:t>——</a:t>
            </a:r>
            <a:r>
              <a:rPr lang="en-US" altLang="zh-CN" sz="1200" dirty="0">
                <a:solidFill>
                  <a:schemeClr val="tx1">
                    <a:lumMod val="50000"/>
                    <a:lumOff val="50000"/>
                  </a:schemeClr>
                </a:solidFill>
                <a:latin typeface="+mn-ea"/>
                <a:ea typeface="+mn-ea"/>
                <a:cs typeface="Heiti SC Light"/>
                <a:sym typeface="方正幼线简体" charset="0"/>
              </a:rPr>
              <a:t>18:00</a:t>
            </a:r>
            <a:r>
              <a:rPr lang="zh-CN" altLang="en-US" sz="1200" dirty="0">
                <a:solidFill>
                  <a:schemeClr val="tx1">
                    <a:lumMod val="50000"/>
                    <a:lumOff val="50000"/>
                  </a:schemeClr>
                </a:solidFill>
                <a:latin typeface="+mn-ea"/>
                <a:ea typeface="+mn-ea"/>
                <a:cs typeface="Heiti SC Light"/>
                <a:sym typeface="方正幼线简体" charset="0"/>
              </a:rPr>
              <a:t>。法庭遵循公开、公正、公平原则，一切按法庭流程办事。开庭时双方当事人、律师及证人都需在场，在得到开庭通知后无故不出庭的原告和被告会由法院人员紧急传唤，若紧急传唤后仍不出现则定为败诉。庭上双方不得使用侮辱性词语，第一次警告，第二次惩戒（罚</a:t>
            </a:r>
            <a:r>
              <a:rPr lang="en-US" altLang="zh-CN" sz="1200" dirty="0">
                <a:solidFill>
                  <a:schemeClr val="tx1">
                    <a:lumMod val="50000"/>
                    <a:lumOff val="50000"/>
                  </a:schemeClr>
                </a:solidFill>
                <a:latin typeface="+mn-ea"/>
                <a:ea typeface="+mn-ea"/>
                <a:cs typeface="Heiti SC Light"/>
                <a:sym typeface="方正幼线简体" charset="0"/>
              </a:rPr>
              <a:t>1000XD</a:t>
            </a:r>
            <a:r>
              <a:rPr lang="zh-CN" altLang="en-US" sz="1200" dirty="0">
                <a:solidFill>
                  <a:schemeClr val="tx1">
                    <a:lumMod val="50000"/>
                    <a:lumOff val="50000"/>
                  </a:schemeClr>
                </a:solidFill>
                <a:latin typeface="+mn-ea"/>
                <a:ea typeface="+mn-ea"/>
                <a:cs typeface="Heiti SC Light"/>
                <a:sym typeface="方正幼线简体" charset="0"/>
              </a:rPr>
              <a:t>给对方，再犯翻倍），情况严重者直接败诉。每次开庭费用为</a:t>
            </a:r>
            <a:r>
              <a:rPr lang="en-US" altLang="zh-CN" sz="1200" dirty="0">
                <a:solidFill>
                  <a:schemeClr val="tx1">
                    <a:lumMod val="50000"/>
                    <a:lumOff val="50000"/>
                  </a:schemeClr>
                </a:solidFill>
                <a:latin typeface="+mn-ea"/>
                <a:ea typeface="+mn-ea"/>
                <a:cs typeface="Heiti SC Light"/>
                <a:sym typeface="方正幼线简体" charset="0"/>
              </a:rPr>
              <a:t>1000XD</a:t>
            </a:r>
            <a:r>
              <a:rPr lang="zh-CN" altLang="en-US" sz="1200" dirty="0">
                <a:solidFill>
                  <a:schemeClr val="tx1">
                    <a:lumMod val="50000"/>
                    <a:lumOff val="50000"/>
                  </a:schemeClr>
                </a:solidFill>
                <a:latin typeface="+mn-ea"/>
                <a:ea typeface="+mn-ea"/>
                <a:cs typeface="Heiti SC Light"/>
                <a:sym typeface="方正幼线简体" charset="0"/>
              </a:rPr>
              <a:t>，由败诉方承担。若双方在开庭后决定调解，则共同承担诉讼费用</a:t>
            </a:r>
            <a:r>
              <a:rPr lang="zh-CN" altLang="en-US" sz="1200" dirty="0" smtClean="0">
                <a:solidFill>
                  <a:schemeClr val="tx1">
                    <a:lumMod val="50000"/>
                    <a:lumOff val="50000"/>
                  </a:schemeClr>
                </a:solidFill>
                <a:latin typeface="+mn-ea"/>
                <a:ea typeface="+mn-ea"/>
                <a:cs typeface="Heiti SC Light"/>
                <a:sym typeface="方正幼线简体" charset="0"/>
              </a:rPr>
              <a:t>。</a:t>
            </a:r>
            <a:endParaRPr lang="en-US" altLang="zh-CN" sz="1200" dirty="0" smtClean="0">
              <a:solidFill>
                <a:schemeClr val="tx1">
                  <a:lumMod val="50000"/>
                  <a:lumOff val="50000"/>
                </a:schemeClr>
              </a:solidFill>
              <a:latin typeface="+mn-ea"/>
              <a:ea typeface="+mn-ea"/>
              <a:cs typeface="Heiti SC Light"/>
              <a:sym typeface="方正幼线简体" charset="0"/>
            </a:endParaRPr>
          </a:p>
          <a:p>
            <a:pPr marL="0" indent="0">
              <a:buNone/>
            </a:pPr>
            <a:r>
              <a:rPr lang="zh-CN" altLang="en-US" sz="1200" dirty="0">
                <a:solidFill>
                  <a:schemeClr val="tx1">
                    <a:lumMod val="50000"/>
                    <a:lumOff val="50000"/>
                  </a:schemeClr>
                </a:solidFill>
                <a:latin typeface="+mn-ea"/>
                <a:ea typeface="+mn-ea"/>
                <a:cs typeface="Heiti SC Light"/>
                <a:sym typeface="方正幼线简体" charset="0"/>
              </a:rPr>
              <a:t>比如在活动中有人盗取专利，或是违规操作，你都可以将他们送上法庭，只要理由充分，证据确凿，不仅可以免去诉讼费用，还可以获得一笔赔偿。在法庭上千万不要抱有任何侥幸心理，因为在这里，一切都是用事实在说话。</a:t>
            </a:r>
          </a:p>
          <a:p>
            <a:pPr marL="0" indent="0">
              <a:buNone/>
            </a:pPr>
            <a:endParaRPr lang="zh-CN" altLang="en-US" sz="1200" dirty="0">
              <a:solidFill>
                <a:schemeClr val="tx1">
                  <a:lumMod val="50000"/>
                  <a:lumOff val="50000"/>
                </a:schemeClr>
              </a:solidFill>
              <a:latin typeface="+mn-ea"/>
              <a:ea typeface="+mn-ea"/>
              <a:cs typeface="Heiti SC Light"/>
            </a:endParaRPr>
          </a:p>
          <a:p>
            <a:endParaRPr kumimoji="1" lang="zh-CN" altLang="en-US" sz="1200" dirty="0">
              <a:solidFill>
                <a:schemeClr val="tx1">
                  <a:lumMod val="50000"/>
                  <a:lumOff val="50000"/>
                </a:schemeClr>
              </a:solidFill>
              <a:latin typeface="+mn-ea"/>
              <a:ea typeface="+mn-ea"/>
              <a:cs typeface="Heiti SC Light"/>
            </a:endParaRPr>
          </a:p>
        </p:txBody>
      </p:sp>
      <p:pic>
        <p:nvPicPr>
          <p:cNvPr id="3" name="图片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37819" y="2632923"/>
            <a:ext cx="4327301" cy="2434107"/>
          </a:xfrm>
          <a:prstGeom prst="rect">
            <a:avLst/>
          </a:prstGeom>
        </p:spPr>
      </p:pic>
      <p:sp>
        <p:nvSpPr>
          <p:cNvPr id="4" name="文本框 3"/>
          <p:cNvSpPr txBox="1"/>
          <p:nvPr/>
        </p:nvSpPr>
        <p:spPr>
          <a:xfrm>
            <a:off x="2022764" y="5067030"/>
            <a:ext cx="2542356" cy="272382"/>
          </a:xfrm>
          <a:prstGeom prst="rect">
            <a:avLst/>
          </a:prstGeom>
          <a:noFill/>
        </p:spPr>
        <p:txBody>
          <a:bodyPr wrap="square" rtlCol="0">
            <a:spAutoFit/>
          </a:bodyPr>
          <a:lstStyle/>
          <a:p>
            <a:pPr>
              <a:lnSpc>
                <a:spcPct val="130000"/>
              </a:lnSpc>
            </a:pPr>
            <a:r>
              <a:rPr lang="en-US" altLang="zh-CN" sz="900" dirty="0">
                <a:ea typeface="微软雅黑" panose="020B0503020204020204" pitchFamily="34" charset="-122"/>
              </a:rPr>
              <a:t>▲2014</a:t>
            </a:r>
            <a:r>
              <a:rPr lang="zh-CN" altLang="en-US" sz="900" dirty="0">
                <a:ea typeface="微软雅黑" panose="020B0503020204020204" pitchFamily="34" charset="-122"/>
              </a:rPr>
              <a:t>年 天津机电职业技术学院</a:t>
            </a:r>
            <a:r>
              <a:rPr lang="en-US" altLang="zh-CN" sz="900" dirty="0">
                <a:ea typeface="微软雅黑" panose="020B0503020204020204" pitchFamily="34" charset="-122"/>
              </a:rPr>
              <a:t>XLP</a:t>
            </a:r>
            <a:r>
              <a:rPr lang="zh-CN" altLang="en-US" sz="900" dirty="0">
                <a:ea typeface="微软雅黑" panose="020B0503020204020204" pitchFamily="34" charset="-122"/>
              </a:rPr>
              <a:t>活动截图</a:t>
            </a:r>
          </a:p>
        </p:txBody>
      </p:sp>
    </p:spTree>
    <p:extLst>
      <p:ext uri="{BB962C8B-B14F-4D97-AF65-F5344CB8AC3E}">
        <p14:creationId xmlns:p14="http://schemas.microsoft.com/office/powerpoint/2010/main" val="1532945316"/>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endParaRPr lang="zh-CN" altLang="en-US" dirty="0"/>
          </a:p>
        </p:txBody>
      </p:sp>
      <p:sp>
        <p:nvSpPr>
          <p:cNvPr id="14" name="内容占位符 13"/>
          <p:cNvSpPr>
            <a:spLocks noGrp="1"/>
          </p:cNvSpPr>
          <p:nvPr>
            <p:ph sz="half" idx="4294967295"/>
          </p:nvPr>
        </p:nvSpPr>
        <p:spPr>
          <a:xfrm>
            <a:off x="824248" y="5011671"/>
            <a:ext cx="7886895" cy="1530797"/>
          </a:xfrm>
        </p:spPr>
        <p:txBody>
          <a:bodyPr>
            <a:normAutofit/>
          </a:bodyPr>
          <a:lstStyle/>
          <a:p>
            <a:r>
              <a:rPr lang="zh-CN" altLang="en-US" sz="1200" dirty="0">
                <a:solidFill>
                  <a:schemeClr val="tx1">
                    <a:lumMod val="50000"/>
                    <a:lumOff val="50000"/>
                  </a:schemeClr>
                </a:solidFill>
                <a:latin typeface="+mn-lt"/>
              </a:rPr>
              <a:t>在活动开展过程中不可避免的就会出现</a:t>
            </a:r>
            <a:r>
              <a:rPr lang="zh-CN" altLang="en-US" sz="1200" dirty="0" smtClean="0">
                <a:solidFill>
                  <a:schemeClr val="tx1">
                    <a:lumMod val="50000"/>
                    <a:lumOff val="50000"/>
                  </a:schemeClr>
                </a:solidFill>
                <a:latin typeface="+mn-lt"/>
              </a:rPr>
              <a:t>各种</a:t>
            </a:r>
            <a:r>
              <a:rPr lang="zh-CN" altLang="en-US" sz="1200" dirty="0">
                <a:solidFill>
                  <a:schemeClr val="tx1">
                    <a:lumMod val="50000"/>
                    <a:lumOff val="50000"/>
                  </a:schemeClr>
                </a:solidFill>
                <a:latin typeface="+mn-lt"/>
              </a:rPr>
              <a:t>冲突各种纠纷，而法院正是为解决各</a:t>
            </a:r>
            <a:r>
              <a:rPr lang="zh-CN" altLang="en-US" sz="1200" dirty="0" smtClean="0">
                <a:solidFill>
                  <a:schemeClr val="tx1">
                    <a:lumMod val="50000"/>
                    <a:lumOff val="50000"/>
                  </a:schemeClr>
                </a:solidFill>
                <a:latin typeface="+mn-lt"/>
              </a:rPr>
              <a:t>组纠纷、保护各组权利不受侵犯并提供一种获取资金的“特殊渠道”。挑战方在现场设置法律诉讼的标准流程，让学生们经过公开</a:t>
            </a:r>
            <a:r>
              <a:rPr lang="zh-CN" altLang="en-US" sz="1200" dirty="0">
                <a:solidFill>
                  <a:schemeClr val="tx1">
                    <a:lumMod val="50000"/>
                    <a:lumOff val="50000"/>
                  </a:schemeClr>
                </a:solidFill>
                <a:latin typeface="+mn-lt"/>
              </a:rPr>
              <a:t>的程序，解决冲突，同时可以用来</a:t>
            </a:r>
            <a:r>
              <a:rPr lang="zh-CN" altLang="en-US" sz="1200" dirty="0" smtClean="0">
                <a:solidFill>
                  <a:schemeClr val="tx1">
                    <a:lumMod val="50000"/>
                    <a:lumOff val="50000"/>
                  </a:schemeClr>
                </a:solidFill>
                <a:latin typeface="+mn-lt"/>
              </a:rPr>
              <a:t>诊断</a:t>
            </a:r>
            <a:r>
              <a:rPr lang="zh-CN" altLang="en-US" sz="1200" dirty="0">
                <a:solidFill>
                  <a:schemeClr val="tx1">
                    <a:lumMod val="50000"/>
                    <a:lumOff val="50000"/>
                  </a:schemeClr>
                </a:solidFill>
                <a:latin typeface="+mn-lt"/>
              </a:rPr>
              <a:t>个人或群体对权责的分配，技术的</a:t>
            </a:r>
            <a:r>
              <a:rPr lang="zh-CN" altLang="en-US" sz="1200" dirty="0" smtClean="0">
                <a:solidFill>
                  <a:schemeClr val="tx1">
                    <a:lumMod val="50000"/>
                    <a:lumOff val="50000"/>
                  </a:schemeClr>
                </a:solidFill>
                <a:latin typeface="+mn-lt"/>
              </a:rPr>
              <a:t>内涵或</a:t>
            </a:r>
            <a:r>
              <a:rPr lang="zh-CN" altLang="en-US" sz="1200" dirty="0">
                <a:solidFill>
                  <a:schemeClr val="tx1">
                    <a:lumMod val="50000"/>
                    <a:lumOff val="50000"/>
                  </a:schemeClr>
                </a:solidFill>
                <a:latin typeface="+mn-lt"/>
              </a:rPr>
              <a:t>价值，是否有合理的认知。并且可以</a:t>
            </a:r>
            <a:r>
              <a:rPr lang="zh-CN" altLang="en-US" sz="1200" dirty="0" smtClean="0">
                <a:solidFill>
                  <a:schemeClr val="tx1">
                    <a:lumMod val="50000"/>
                    <a:lumOff val="50000"/>
                  </a:schemeClr>
                </a:solidFill>
                <a:latin typeface="+mn-lt"/>
              </a:rPr>
              <a:t>经由</a:t>
            </a:r>
            <a:r>
              <a:rPr lang="zh-CN" altLang="en-US" sz="1200" dirty="0">
                <a:solidFill>
                  <a:schemeClr val="tx1">
                    <a:lumMod val="50000"/>
                    <a:lumOff val="50000"/>
                  </a:schemeClr>
                </a:solidFill>
                <a:latin typeface="+mn-lt"/>
              </a:rPr>
              <a:t>案例发生的频率与内容，</a:t>
            </a:r>
            <a:r>
              <a:rPr lang="zh-CN" altLang="en-US" sz="1200" dirty="0" smtClean="0">
                <a:solidFill>
                  <a:schemeClr val="tx1">
                    <a:lumMod val="50000"/>
                    <a:lumOff val="50000"/>
                  </a:schemeClr>
                </a:solidFill>
                <a:latin typeface="+mn-lt"/>
              </a:rPr>
              <a:t>分析</a:t>
            </a:r>
            <a:r>
              <a:rPr lang="zh-CN" altLang="en-US" sz="1200" dirty="0">
                <a:solidFill>
                  <a:schemeClr val="tx1">
                    <a:lumMod val="50000"/>
                    <a:lumOff val="50000"/>
                  </a:schemeClr>
                </a:solidFill>
                <a:latin typeface="+mn-lt"/>
              </a:rPr>
              <a:t>出该学习活动是否达到</a:t>
            </a:r>
            <a:r>
              <a:rPr lang="zh-CN" altLang="en-US" sz="1200" dirty="0" smtClean="0">
                <a:solidFill>
                  <a:schemeClr val="tx1">
                    <a:lumMod val="50000"/>
                    <a:lumOff val="50000"/>
                  </a:schemeClr>
                </a:solidFill>
                <a:latin typeface="+mn-lt"/>
              </a:rPr>
              <a:t>活动的</a:t>
            </a:r>
            <a:r>
              <a:rPr lang="zh-CN" altLang="en-US" sz="1200" dirty="0">
                <a:solidFill>
                  <a:schemeClr val="tx1">
                    <a:lumMod val="50000"/>
                    <a:lumOff val="50000"/>
                  </a:schemeClr>
                </a:solidFill>
                <a:latin typeface="+mn-lt"/>
              </a:rPr>
              <a:t>设计目标。在</a:t>
            </a:r>
            <a:r>
              <a:rPr lang="en-US" altLang="zh-CN" sz="1200" dirty="0">
                <a:solidFill>
                  <a:schemeClr val="tx1">
                    <a:lumMod val="50000"/>
                    <a:lumOff val="50000"/>
                  </a:schemeClr>
                </a:solidFill>
                <a:latin typeface="+mn-lt"/>
              </a:rPr>
              <a:t>XLP</a:t>
            </a:r>
            <a:r>
              <a:rPr lang="zh-CN" altLang="en-US" sz="1200" dirty="0">
                <a:solidFill>
                  <a:schemeClr val="tx1">
                    <a:lumMod val="50000"/>
                    <a:lumOff val="50000"/>
                  </a:schemeClr>
                </a:solidFill>
                <a:latin typeface="+mn-lt"/>
              </a:rPr>
              <a:t>活动</a:t>
            </a:r>
            <a:r>
              <a:rPr lang="zh-CN" altLang="en-US" sz="1200" dirty="0" smtClean="0">
                <a:solidFill>
                  <a:schemeClr val="tx1">
                    <a:lumMod val="50000"/>
                    <a:lumOff val="50000"/>
                  </a:schemeClr>
                </a:solidFill>
                <a:latin typeface="+mn-lt"/>
              </a:rPr>
              <a:t>开展之</a:t>
            </a:r>
            <a:r>
              <a:rPr lang="zh-CN" altLang="en-US" sz="1200" dirty="0">
                <a:solidFill>
                  <a:schemeClr val="tx1">
                    <a:lumMod val="50000"/>
                    <a:lumOff val="50000"/>
                  </a:schemeClr>
                </a:solidFill>
                <a:latin typeface="+mn-lt"/>
              </a:rPr>
              <a:t>初，任务方的成员一般是</a:t>
            </a:r>
            <a:r>
              <a:rPr lang="zh-CN" altLang="en-US" sz="1200" dirty="0" smtClean="0">
                <a:solidFill>
                  <a:schemeClr val="tx1">
                    <a:lumMod val="50000"/>
                    <a:lumOff val="50000"/>
                  </a:schemeClr>
                </a:solidFill>
                <a:latin typeface="+mn-lt"/>
              </a:rPr>
              <a:t>出于</a:t>
            </a:r>
            <a:r>
              <a:rPr lang="zh-CN" altLang="en-US" sz="1200" dirty="0">
                <a:solidFill>
                  <a:schemeClr val="tx1">
                    <a:lumMod val="50000"/>
                    <a:lumOff val="50000"/>
                  </a:schemeClr>
                </a:solidFill>
                <a:latin typeface="+mn-lt"/>
              </a:rPr>
              <a:t>迷茫阶段的。对法院、维权</a:t>
            </a:r>
            <a:r>
              <a:rPr lang="zh-CN" altLang="en-US" sz="1200" dirty="0" smtClean="0">
                <a:solidFill>
                  <a:schemeClr val="tx1">
                    <a:lumMod val="50000"/>
                    <a:lumOff val="50000"/>
                  </a:schemeClr>
                </a:solidFill>
                <a:latin typeface="+mn-lt"/>
              </a:rPr>
              <a:t>、诉讼</a:t>
            </a:r>
            <a:r>
              <a:rPr lang="zh-CN" altLang="en-US" sz="1200" dirty="0">
                <a:solidFill>
                  <a:schemeClr val="tx1">
                    <a:lumMod val="50000"/>
                    <a:lumOff val="50000"/>
                  </a:schemeClr>
                </a:solidFill>
                <a:latin typeface="+mn-lt"/>
              </a:rPr>
              <a:t>是没有任何概念的，更</a:t>
            </a:r>
            <a:r>
              <a:rPr lang="zh-CN" altLang="en-US" sz="1200" dirty="0" smtClean="0">
                <a:solidFill>
                  <a:schemeClr val="tx1">
                    <a:lumMod val="50000"/>
                    <a:lumOff val="50000"/>
                  </a:schemeClr>
                </a:solidFill>
                <a:latin typeface="+mn-lt"/>
              </a:rPr>
              <a:t>不会</a:t>
            </a:r>
            <a:r>
              <a:rPr lang="zh-CN" altLang="en-US" sz="1200" dirty="0">
                <a:solidFill>
                  <a:schemeClr val="tx1">
                    <a:lumMod val="50000"/>
                    <a:lumOff val="50000"/>
                  </a:schemeClr>
                </a:solidFill>
                <a:latin typeface="+mn-lt"/>
              </a:rPr>
              <a:t>按挑战方初期设定的流程</a:t>
            </a:r>
            <a:r>
              <a:rPr lang="zh-CN" altLang="en-US" sz="1200" dirty="0" smtClean="0">
                <a:solidFill>
                  <a:schemeClr val="tx1">
                    <a:lumMod val="50000"/>
                    <a:lumOff val="50000"/>
                  </a:schemeClr>
                </a:solidFill>
                <a:latin typeface="+mn-lt"/>
              </a:rPr>
              <a:t>实现</a:t>
            </a:r>
            <a:r>
              <a:rPr lang="zh-CN" altLang="en-US" sz="1200" dirty="0">
                <a:solidFill>
                  <a:schemeClr val="tx1">
                    <a:lumMod val="50000"/>
                    <a:lumOff val="50000"/>
                  </a:schemeClr>
                </a:solidFill>
                <a:latin typeface="+mn-lt"/>
              </a:rPr>
              <a:t>法院此功能。所以就必须</a:t>
            </a:r>
            <a:r>
              <a:rPr lang="zh-CN" altLang="en-US" sz="1200" dirty="0" smtClean="0">
                <a:solidFill>
                  <a:schemeClr val="tx1">
                    <a:lumMod val="50000"/>
                    <a:lumOff val="50000"/>
                  </a:schemeClr>
                </a:solidFill>
                <a:latin typeface="+mn-lt"/>
              </a:rPr>
              <a:t>有挑战</a:t>
            </a:r>
            <a:r>
              <a:rPr lang="zh-CN" altLang="en-US" sz="1200" dirty="0">
                <a:solidFill>
                  <a:schemeClr val="tx1">
                    <a:lumMod val="50000"/>
                    <a:lumOff val="50000"/>
                  </a:schemeClr>
                </a:solidFill>
                <a:latin typeface="+mn-lt"/>
              </a:rPr>
              <a:t>方用相应的办法来刺激</a:t>
            </a:r>
            <a:r>
              <a:rPr lang="zh-CN" altLang="en-US" sz="1200" dirty="0" smtClean="0">
                <a:solidFill>
                  <a:schemeClr val="tx1">
                    <a:lumMod val="50000"/>
                    <a:lumOff val="50000"/>
                  </a:schemeClr>
                </a:solidFill>
                <a:latin typeface="+mn-lt"/>
              </a:rPr>
              <a:t>引导</a:t>
            </a:r>
            <a:r>
              <a:rPr lang="zh-CN" altLang="en-US" sz="1200" dirty="0">
                <a:solidFill>
                  <a:schemeClr val="tx1">
                    <a:lumMod val="50000"/>
                    <a:lumOff val="50000"/>
                  </a:schemeClr>
                </a:solidFill>
                <a:latin typeface="+mn-lt"/>
              </a:rPr>
              <a:t>任务方，去了解、运用</a:t>
            </a:r>
            <a:r>
              <a:rPr lang="zh-CN" altLang="en-US" sz="1200" dirty="0" smtClean="0">
                <a:solidFill>
                  <a:schemeClr val="tx1">
                    <a:lumMod val="50000"/>
                    <a:lumOff val="50000"/>
                  </a:schemeClr>
                </a:solidFill>
                <a:latin typeface="+mn-lt"/>
              </a:rPr>
              <a:t>法律的</a:t>
            </a:r>
            <a:r>
              <a:rPr lang="zh-CN" altLang="en-US" sz="1200" dirty="0">
                <a:solidFill>
                  <a:schemeClr val="tx1">
                    <a:lumMod val="50000"/>
                    <a:lumOff val="50000"/>
                  </a:schemeClr>
                </a:solidFill>
                <a:latin typeface="+mn-lt"/>
              </a:rPr>
              <a:t>手段来维护自身权益同时</a:t>
            </a:r>
            <a:r>
              <a:rPr lang="zh-CN" altLang="en-US" sz="1200" dirty="0" smtClean="0">
                <a:solidFill>
                  <a:schemeClr val="tx1">
                    <a:lumMod val="50000"/>
                    <a:lumOff val="50000"/>
                  </a:schemeClr>
                </a:solidFill>
                <a:latin typeface="+mn-lt"/>
              </a:rPr>
              <a:t>推动</a:t>
            </a:r>
            <a:r>
              <a:rPr lang="zh-CN" altLang="en-US" sz="1200" dirty="0">
                <a:solidFill>
                  <a:schemeClr val="tx1">
                    <a:lumMod val="50000"/>
                    <a:lumOff val="50000"/>
                  </a:schemeClr>
                </a:solidFill>
                <a:latin typeface="+mn-lt"/>
              </a:rPr>
              <a:t>法院的运行</a:t>
            </a:r>
            <a:r>
              <a:rPr lang="zh-CN" altLang="en-US" sz="1200" dirty="0">
                <a:solidFill>
                  <a:schemeClr val="tx1">
                    <a:lumMod val="50000"/>
                    <a:lumOff val="50000"/>
                  </a:schemeClr>
                </a:solidFill>
              </a:rPr>
              <a:t>。</a:t>
            </a:r>
          </a:p>
          <a:p>
            <a:endParaRPr lang="zh-CN" altLang="en-US" dirty="0">
              <a:solidFill>
                <a:schemeClr val="tx1">
                  <a:lumMod val="50000"/>
                  <a:lumOff val="50000"/>
                </a:schemeClr>
              </a:solidFill>
            </a:endParaRPr>
          </a:p>
        </p:txBody>
      </p:sp>
      <p:pic>
        <p:nvPicPr>
          <p:cNvPr id="16" name="图片 1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422675" y="548424"/>
            <a:ext cx="6284890" cy="4189927"/>
          </a:xfrm>
          <a:prstGeom prst="rect">
            <a:avLst/>
          </a:prstGeom>
        </p:spPr>
      </p:pic>
      <p:sp>
        <p:nvSpPr>
          <p:cNvPr id="2" name="文本框 1"/>
          <p:cNvSpPr txBox="1"/>
          <p:nvPr/>
        </p:nvSpPr>
        <p:spPr>
          <a:xfrm>
            <a:off x="7707565" y="908515"/>
            <a:ext cx="364715" cy="3705097"/>
          </a:xfrm>
          <a:prstGeom prst="rect">
            <a:avLst/>
          </a:prstGeom>
          <a:noFill/>
        </p:spPr>
        <p:txBody>
          <a:bodyPr vert="eaVert" wrap="square" rtlCol="0">
            <a:spAutoFit/>
          </a:bodyPr>
          <a:lstStyle/>
          <a:p>
            <a:pPr>
              <a:lnSpc>
                <a:spcPct val="130000"/>
              </a:lnSpc>
            </a:pPr>
            <a:r>
              <a:rPr lang="en-US" altLang="zh-CN" sz="900" dirty="0" smtClean="0">
                <a:ea typeface="微软雅黑" panose="020B0503020204020204" pitchFamily="34" charset="-122"/>
              </a:rPr>
              <a:t>↓</a:t>
            </a:r>
            <a:r>
              <a:rPr lang="en-US" altLang="zh-CN" sz="900" dirty="0">
                <a:ea typeface="微软雅黑" panose="020B0503020204020204" pitchFamily="34" charset="-122"/>
              </a:rPr>
              <a:t>2014</a:t>
            </a:r>
            <a:r>
              <a:rPr lang="zh-CN" altLang="en-US" sz="900" dirty="0">
                <a:ea typeface="微软雅黑" panose="020B0503020204020204" pitchFamily="34" charset="-122"/>
              </a:rPr>
              <a:t>年 清华附中 </a:t>
            </a:r>
            <a:r>
              <a:rPr lang="en-US" altLang="zh-CN" sz="900" dirty="0">
                <a:ea typeface="微软雅黑" panose="020B0503020204020204" pitchFamily="34" charset="-122"/>
              </a:rPr>
              <a:t>XLP</a:t>
            </a:r>
            <a:r>
              <a:rPr lang="zh-CN" altLang="en-US" sz="900" dirty="0">
                <a:ea typeface="微软雅黑" panose="020B0503020204020204" pitchFamily="34" charset="-122"/>
              </a:rPr>
              <a:t>活动截图</a:t>
            </a:r>
          </a:p>
        </p:txBody>
      </p:sp>
    </p:spTree>
    <p:extLst>
      <p:ext uri="{BB962C8B-B14F-4D97-AF65-F5344CB8AC3E}">
        <p14:creationId xmlns:p14="http://schemas.microsoft.com/office/powerpoint/2010/main" val="2796205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知识产权管理</a:t>
            </a:r>
            <a:endParaRPr lang="zh-CN" altLang="en-US" dirty="0"/>
          </a:p>
        </p:txBody>
      </p:sp>
      <p:sp>
        <p:nvSpPr>
          <p:cNvPr id="2" name="内容占位符 1"/>
          <p:cNvSpPr>
            <a:spLocks noGrp="1"/>
          </p:cNvSpPr>
          <p:nvPr>
            <p:ph sz="quarter" idx="13"/>
          </p:nvPr>
        </p:nvSpPr>
        <p:spPr/>
        <p:txBody>
          <a:bodyPr>
            <a:normAutofit/>
          </a:bodyPr>
          <a:lstStyle/>
          <a:p>
            <a:pPr indent="0">
              <a:spcBef>
                <a:spcPts val="1200"/>
              </a:spcBef>
              <a:buNone/>
            </a:pPr>
            <a:r>
              <a:rPr lang="zh-CN" altLang="en-US" dirty="0">
                <a:solidFill>
                  <a:schemeClr val="tx1">
                    <a:lumMod val="50000"/>
                    <a:lumOff val="50000"/>
                  </a:schemeClr>
                </a:solidFill>
                <a:latin typeface="Heiti SC Light"/>
                <a:ea typeface="Heiti SC Light"/>
                <a:cs typeface="Heiti SC Light"/>
                <a:sym typeface="方正幼线简体" charset="0"/>
              </a:rPr>
              <a:t>在</a:t>
            </a:r>
            <a:r>
              <a:rPr lang="en-US" altLang="zh-CN" dirty="0">
                <a:solidFill>
                  <a:schemeClr val="tx1">
                    <a:lumMod val="50000"/>
                    <a:lumOff val="50000"/>
                  </a:schemeClr>
                </a:solidFill>
                <a:latin typeface="Heiti SC Light"/>
                <a:ea typeface="Heiti SC Light"/>
                <a:cs typeface="Heiti SC Light"/>
                <a:sym typeface="方正幼线简体" charset="0"/>
              </a:rPr>
              <a:t>XLP</a:t>
            </a:r>
            <a:r>
              <a:rPr lang="zh-CN" altLang="en-US" dirty="0">
                <a:solidFill>
                  <a:schemeClr val="tx1">
                    <a:lumMod val="50000"/>
                    <a:lumOff val="50000"/>
                  </a:schemeClr>
                </a:solidFill>
                <a:latin typeface="Heiti SC Light"/>
                <a:ea typeface="Heiti SC Light"/>
                <a:cs typeface="Heiti SC Light"/>
                <a:sym typeface="方正幼线简体" charset="0"/>
              </a:rPr>
              <a:t>活动中，专利局用来注册专利。研发出一个新项目，或是设计一个新外形都可以申请专利，但要经过一定的程序并缴纳一定的费用，一个专利一天的注册费用为</a:t>
            </a:r>
            <a:r>
              <a:rPr lang="en-US" altLang="zh-CN" dirty="0">
                <a:solidFill>
                  <a:schemeClr val="tx1">
                    <a:lumMod val="50000"/>
                    <a:lumOff val="50000"/>
                  </a:schemeClr>
                </a:solidFill>
                <a:latin typeface="Heiti SC Light"/>
                <a:ea typeface="Heiti SC Light"/>
                <a:cs typeface="Heiti SC Light"/>
                <a:sym typeface="方正幼线简体" charset="0"/>
              </a:rPr>
              <a:t>1000XD</a:t>
            </a:r>
            <a:r>
              <a:rPr lang="zh-CN" altLang="en-US" dirty="0">
                <a:solidFill>
                  <a:schemeClr val="tx1">
                    <a:lumMod val="50000"/>
                    <a:lumOff val="50000"/>
                  </a:schemeClr>
                </a:solidFill>
                <a:latin typeface="Heiti SC Light"/>
                <a:ea typeface="Heiti SC Light"/>
                <a:cs typeface="Heiti SC Light"/>
                <a:sym typeface="方正幼线简体" charset="0"/>
              </a:rPr>
              <a:t>。申请专利需要复杂的手续，在后文中会给大家一个专利申请的模板。在你申请完专利后，如果你的专利获得了他人的认可，那么恭喜了，他将会付给你大量的</a:t>
            </a:r>
            <a:r>
              <a:rPr lang="en-US" altLang="zh-CN" dirty="0">
                <a:solidFill>
                  <a:schemeClr val="tx1">
                    <a:lumMod val="50000"/>
                    <a:lumOff val="50000"/>
                  </a:schemeClr>
                </a:solidFill>
                <a:latin typeface="Heiti SC Light"/>
                <a:ea typeface="Heiti SC Light"/>
                <a:cs typeface="Heiti SC Light"/>
                <a:sym typeface="方正幼线简体" charset="0"/>
              </a:rPr>
              <a:t>XD</a:t>
            </a:r>
            <a:r>
              <a:rPr lang="zh-CN" altLang="en-US" dirty="0">
                <a:solidFill>
                  <a:schemeClr val="tx1">
                    <a:lumMod val="50000"/>
                    <a:lumOff val="50000"/>
                  </a:schemeClr>
                </a:solidFill>
                <a:latin typeface="Heiti SC Light"/>
                <a:ea typeface="Heiti SC Light"/>
                <a:cs typeface="Heiti SC Light"/>
                <a:sym typeface="方正幼线简体" charset="0"/>
              </a:rPr>
              <a:t>来购买你的专利，你可以用这笔钱进行下一步的程序及硬件开发。</a:t>
            </a:r>
            <a:endParaRPr lang="en-US" altLang="zh-CN" dirty="0">
              <a:solidFill>
                <a:schemeClr val="tx1">
                  <a:lumMod val="50000"/>
                  <a:lumOff val="50000"/>
                </a:schemeClr>
              </a:solidFill>
              <a:latin typeface="Heiti SC Light"/>
              <a:ea typeface="Heiti SC Light"/>
              <a:cs typeface="Heiti SC Light"/>
              <a:sym typeface="方正幼线简体" charset="0"/>
            </a:endParaRPr>
          </a:p>
          <a:p>
            <a:pPr indent="0">
              <a:spcBef>
                <a:spcPts val="1200"/>
              </a:spcBef>
              <a:buNone/>
            </a:pPr>
            <a:r>
              <a:rPr lang="zh-CN" altLang="en-US" dirty="0">
                <a:solidFill>
                  <a:schemeClr val="tx1">
                    <a:lumMod val="50000"/>
                    <a:lumOff val="50000"/>
                  </a:schemeClr>
                </a:solidFill>
                <a:latin typeface="Heiti SC Light"/>
                <a:ea typeface="Heiti SC Light"/>
                <a:cs typeface="Heiti SC Light"/>
                <a:sym typeface="方正幼线简体" charset="0"/>
              </a:rPr>
              <a:t>其实你还可以把对方组的什么东西在对方未申请专利的情况下申请专利，迫使对方组不得不用巨额从你手中买下专利，以此讹诈对方巨额财产，用专利局收获大量的</a:t>
            </a:r>
            <a:r>
              <a:rPr lang="en-US" altLang="zh-CN" dirty="0">
                <a:solidFill>
                  <a:schemeClr val="tx1">
                    <a:lumMod val="50000"/>
                    <a:lumOff val="50000"/>
                  </a:schemeClr>
                </a:solidFill>
                <a:latin typeface="Heiti SC Light"/>
                <a:ea typeface="Heiti SC Light"/>
                <a:cs typeface="Heiti SC Light"/>
                <a:sym typeface="方正幼线简体" charset="0"/>
              </a:rPr>
              <a:t>XD</a:t>
            </a:r>
            <a:r>
              <a:rPr lang="zh-CN" altLang="en-US" dirty="0">
                <a:solidFill>
                  <a:schemeClr val="tx1">
                    <a:lumMod val="50000"/>
                    <a:lumOff val="50000"/>
                  </a:schemeClr>
                </a:solidFill>
                <a:latin typeface="Heiti SC Light"/>
                <a:ea typeface="Heiti SC Light"/>
                <a:cs typeface="Heiti SC Light"/>
                <a:sym typeface="方正幼线简体" charset="0"/>
              </a:rPr>
              <a:t>。当然，建议同学们不要轻易尝试这个机（</a:t>
            </a:r>
            <a:r>
              <a:rPr lang="en-US" altLang="zh-CN" dirty="0" err="1">
                <a:solidFill>
                  <a:schemeClr val="tx1">
                    <a:lumMod val="50000"/>
                    <a:lumOff val="50000"/>
                  </a:schemeClr>
                </a:solidFill>
                <a:latin typeface="Heiti SC Light"/>
                <a:ea typeface="Heiti SC Light"/>
                <a:cs typeface="Heiti SC Light"/>
                <a:sym typeface="方正幼线简体" charset="0"/>
              </a:rPr>
              <a:t>dou</a:t>
            </a:r>
            <a:r>
              <a:rPr lang="zh-CN" altLang="en-US" dirty="0">
                <a:solidFill>
                  <a:schemeClr val="tx1">
                    <a:lumMod val="50000"/>
                    <a:lumOff val="50000"/>
                  </a:schemeClr>
                </a:solidFill>
                <a:latin typeface="Heiti SC Light"/>
                <a:ea typeface="Heiti SC Light"/>
                <a:cs typeface="Heiti SC Light"/>
                <a:sym typeface="方正幼线简体" charset="0"/>
              </a:rPr>
              <a:t>）智（</a:t>
            </a:r>
            <a:r>
              <a:rPr lang="en-US" altLang="zh-CN" dirty="0">
                <a:solidFill>
                  <a:schemeClr val="tx1">
                    <a:lumMod val="50000"/>
                    <a:lumOff val="50000"/>
                  </a:schemeClr>
                </a:solidFill>
                <a:latin typeface="Heiti SC Light"/>
                <a:ea typeface="Heiti SC Light"/>
                <a:cs typeface="Heiti SC Light"/>
                <a:sym typeface="方正幼线简体" charset="0"/>
              </a:rPr>
              <a:t>bi</a:t>
            </a:r>
            <a:r>
              <a:rPr lang="zh-CN" altLang="en-US" dirty="0">
                <a:solidFill>
                  <a:schemeClr val="tx1">
                    <a:lumMod val="50000"/>
                    <a:lumOff val="50000"/>
                  </a:schemeClr>
                </a:solidFill>
                <a:latin typeface="Heiti SC Light"/>
                <a:ea typeface="Heiti SC Light"/>
                <a:cs typeface="Heiti SC Light"/>
                <a:sym typeface="方正幼线简体" charset="0"/>
              </a:rPr>
              <a:t>）的方法，如果对方组在你之前申请了专利而并没被你发现，你再去尝试这个方法就会被告上法庭。</a:t>
            </a:r>
            <a:r>
              <a:rPr lang="zh-CN" altLang="en-US" b="1" dirty="0">
                <a:solidFill>
                  <a:schemeClr val="tx1">
                    <a:lumMod val="50000"/>
                    <a:lumOff val="50000"/>
                  </a:schemeClr>
                </a:solidFill>
                <a:latin typeface="Heiti SC Light"/>
                <a:ea typeface="Heiti SC Light"/>
                <a:cs typeface="Heiti SC Light"/>
                <a:sym typeface="方正幼线简体" charset="0"/>
              </a:rPr>
              <a:t>（当然这个方法中申请的专利包括很多方面，比如挑战组的童鞋们就曾经机智地把对方的组名申请了专利）。</a:t>
            </a:r>
            <a:endParaRPr lang="zh-CN" altLang="en-US" dirty="0">
              <a:solidFill>
                <a:schemeClr val="tx1">
                  <a:lumMod val="50000"/>
                  <a:lumOff val="50000"/>
                </a:schemeClr>
              </a:solidFill>
              <a:latin typeface="Heiti SC Light"/>
              <a:ea typeface="Heiti SC Light"/>
              <a:cs typeface="Heiti SC Light"/>
              <a:sym typeface="方正幼线简体" charset="0"/>
            </a:endParaRPr>
          </a:p>
          <a:p>
            <a:endParaRPr kumimoji="1" lang="zh-CN" altLang="en-US" dirty="0">
              <a:solidFill>
                <a:schemeClr val="tx1">
                  <a:lumMod val="50000"/>
                  <a:lumOff val="50000"/>
                </a:schemeClr>
              </a:solidFill>
              <a:latin typeface="Heiti SC Light"/>
              <a:ea typeface="Heiti SC Light"/>
              <a:cs typeface="Heiti SC Light"/>
            </a:endParaRPr>
          </a:p>
        </p:txBody>
      </p:sp>
      <p:sp>
        <p:nvSpPr>
          <p:cNvPr id="3" name="内容占位符 2"/>
          <p:cNvSpPr>
            <a:spLocks noGrp="1"/>
          </p:cNvSpPr>
          <p:nvPr>
            <p:ph sz="quarter" idx="14"/>
          </p:nvPr>
        </p:nvSpPr>
        <p:spPr>
          <a:xfrm>
            <a:off x="4859337" y="2487706"/>
            <a:ext cx="3809471" cy="3689257"/>
          </a:xfrm>
        </p:spPr>
        <p:txBody>
          <a:bodyPr>
            <a:normAutofit/>
          </a:bodyPr>
          <a:lstStyle/>
          <a:p>
            <a:pPr marL="0" indent="0">
              <a:buNone/>
            </a:pPr>
            <a:r>
              <a:rPr lang="zh-CN" altLang="en-US" dirty="0">
                <a:latin typeface="Heiti SC Light"/>
                <a:ea typeface="Heiti SC Light"/>
                <a:cs typeface="Heiti SC Light"/>
                <a:sym typeface="方正幼线简体" charset="0"/>
              </a:rPr>
              <a:t>如果任务组们没有意识到以上方法，可以用小</a:t>
            </a:r>
            <a:r>
              <a:rPr lang="en-US" altLang="zh-CN" dirty="0">
                <a:latin typeface="Heiti SC Light"/>
                <a:ea typeface="Heiti SC Light"/>
                <a:cs typeface="Heiti SC Light"/>
                <a:sym typeface="方正幼线简体" charset="0"/>
              </a:rPr>
              <a:t> </a:t>
            </a:r>
            <a:r>
              <a:rPr lang="zh-CN" altLang="en-US" dirty="0">
                <a:latin typeface="Heiti SC Light"/>
                <a:ea typeface="Heiti SC Light"/>
                <a:cs typeface="Heiti SC Light"/>
                <a:sym typeface="方正幼线简体" charset="0"/>
              </a:rPr>
              <a:t>计谋提醒一下他们，比如我们的黑市在第二天注册了我们组要做的项目的专利，把我们搞得焦头烂额，但这也提醒了我们专利局原来可以这么用。</a:t>
            </a:r>
            <a:endParaRPr lang="en-US" altLang="zh-CN" dirty="0">
              <a:latin typeface="Heiti SC Light"/>
              <a:ea typeface="Heiti SC Light"/>
              <a:cs typeface="Heiti SC Light"/>
              <a:sym typeface="宋体" charset="0"/>
            </a:endParaRPr>
          </a:p>
          <a:p>
            <a:pPr marL="0" indent="0">
              <a:buNone/>
            </a:pPr>
            <a:endParaRPr kumimoji="1" lang="zh-CN" altLang="en-US" dirty="0">
              <a:latin typeface="Heiti SC Light"/>
              <a:ea typeface="Heiti SC Light"/>
              <a:cs typeface="Heiti SC Light"/>
            </a:endParaRPr>
          </a:p>
        </p:txBody>
      </p:sp>
      <p:pic>
        <p:nvPicPr>
          <p:cNvPr id="13317" name="图片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832723" y="3539445"/>
            <a:ext cx="3053783" cy="2035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4" name="文本框 3"/>
          <p:cNvSpPr txBox="1"/>
          <p:nvPr/>
        </p:nvSpPr>
        <p:spPr>
          <a:xfrm>
            <a:off x="5970970" y="5575300"/>
            <a:ext cx="1915536" cy="272382"/>
          </a:xfrm>
          <a:prstGeom prst="rect">
            <a:avLst/>
          </a:prstGeom>
          <a:noFill/>
        </p:spPr>
        <p:txBody>
          <a:bodyPr wrap="square" rtlCol="0">
            <a:spAutoFit/>
          </a:bodyPr>
          <a:lstStyle/>
          <a:p>
            <a:pPr>
              <a:lnSpc>
                <a:spcPct val="130000"/>
              </a:lnSpc>
            </a:pPr>
            <a:r>
              <a:rPr lang="en-US" altLang="zh-CN" sz="900" dirty="0">
                <a:ea typeface="微软雅黑" panose="020B0503020204020204" pitchFamily="34" charset="-122"/>
              </a:rPr>
              <a:t>▲2014</a:t>
            </a:r>
            <a:r>
              <a:rPr lang="zh-CN" altLang="en-US" sz="900" dirty="0">
                <a:ea typeface="微软雅黑" panose="020B0503020204020204" pitchFamily="34" charset="-122"/>
              </a:rPr>
              <a:t>年 清华附中</a:t>
            </a:r>
            <a:r>
              <a:rPr lang="en-US" altLang="zh-CN" sz="900" dirty="0">
                <a:ea typeface="微软雅黑" panose="020B0503020204020204" pitchFamily="34" charset="-122"/>
              </a:rPr>
              <a:t>XLP</a:t>
            </a:r>
            <a:r>
              <a:rPr lang="zh-CN" altLang="en-US" sz="900" dirty="0">
                <a:ea typeface="微软雅黑" panose="020B0503020204020204" pitchFamily="34" charset="-122"/>
              </a:rPr>
              <a:t>活动截图</a:t>
            </a:r>
          </a:p>
        </p:txBody>
      </p:sp>
    </p:spTree>
    <p:extLst>
      <p:ext uri="{BB962C8B-B14F-4D97-AF65-F5344CB8AC3E}">
        <p14:creationId xmlns:p14="http://schemas.microsoft.com/office/powerpoint/2010/main" val="309319962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前言</a:t>
            </a:r>
            <a:endParaRPr lang="zh-CN" altLang="en-US" dirty="0"/>
          </a:p>
        </p:txBody>
      </p:sp>
      <p:sp>
        <p:nvSpPr>
          <p:cNvPr id="4" name="内容占位符 3"/>
          <p:cNvSpPr>
            <a:spLocks noGrp="1"/>
          </p:cNvSpPr>
          <p:nvPr>
            <p:ph sz="quarter" idx="14"/>
          </p:nvPr>
        </p:nvSpPr>
        <p:spPr/>
        <p:txBody>
          <a:bodyPr>
            <a:normAutofit/>
          </a:bodyPr>
          <a:lstStyle/>
          <a:p>
            <a:r>
              <a:rPr lang="zh-CN" altLang="en-US" dirty="0" smtClean="0"/>
              <a:t>极限</a:t>
            </a:r>
            <a:r>
              <a:rPr lang="zh-CN" altLang="en-US" dirty="0"/>
              <a:t>学习的概念就是所有的学习活动都是在反复的帮助学生对时间与空间的各种尺度的互动发生的现象做探讨。这里</a:t>
            </a:r>
            <a:r>
              <a:rPr lang="zh-CN" altLang="en-US" dirty="0" smtClean="0"/>
              <a:t>可以使用</a:t>
            </a:r>
            <a:r>
              <a:rPr lang="zh-CN" altLang="en-US" dirty="0"/>
              <a:t>分布式学习工作流来消化群体认知的场景以及发生的各种现象。所有学习活动都是围绕着使用各种不同的科技来讨论各种不同的科技、产品、社会的现象。其实是所有东西都包含进去。反过来讲就算你做一个手机里一个很小的</a:t>
            </a:r>
            <a:r>
              <a:rPr lang="en-US" altLang="zh-CN" dirty="0"/>
              <a:t>app</a:t>
            </a:r>
            <a:r>
              <a:rPr lang="zh-CN" altLang="en-US" dirty="0"/>
              <a:t>，一旦这个</a:t>
            </a:r>
            <a:r>
              <a:rPr lang="en-US" altLang="zh-CN" dirty="0"/>
              <a:t>app</a:t>
            </a:r>
            <a:r>
              <a:rPr lang="zh-CN" altLang="en-US" dirty="0"/>
              <a:t>放到</a:t>
            </a:r>
            <a:r>
              <a:rPr lang="en-US" altLang="zh-CN" dirty="0"/>
              <a:t>app store </a:t>
            </a:r>
            <a:r>
              <a:rPr lang="zh-CN" altLang="en-US" dirty="0"/>
              <a:t>让全球所有人使用，你就牵涉巨大的利益问题，文化的问题，销售</a:t>
            </a:r>
            <a:r>
              <a:rPr lang="zh-CN" altLang="en-US" dirty="0" smtClean="0"/>
              <a:t>的问题，付款收款的</a:t>
            </a:r>
            <a:r>
              <a:rPr lang="zh-CN" altLang="en-US" dirty="0"/>
              <a:t>问题。所以一个科技的问题一下变成了销售的问题经济的问题等等。所以我们的特色就是</a:t>
            </a:r>
            <a:r>
              <a:rPr lang="en-US" altLang="zh-CN" dirty="0"/>
              <a:t>XLP</a:t>
            </a:r>
            <a:r>
              <a:rPr lang="zh-CN" altLang="en-US" dirty="0"/>
              <a:t>的主题是无边无垠的。而且是有个聚焦点就是我们所有的问题都是在讨论时空交互的问题，所以主题既是每次都变又都不变，所以我们有微纳米力学显微镜，我们可以做一个小岛，我们可以做一个自动化的工作流，甚至怎么做一本纸质的书，怎么排版这是一个空间的问题。页面的顺序实际上就是时间的安排。其实不管是做一个网站，一本电子书，一段视频，他们都是时空安排，这里面都有非常多的数字内容的管理的问题，这就是数字空间的问题，不同的带宽传输出去就是时间的问题，这两个问题就有个交互，比如你在屋里空间有一个传感器，在数字空间有个处理器，怎么样快速把信息压缩处理怎么样互动。这又变成了第三层的问题，所以人类所有的为题都是这样的体统的问题。所以我们开口讲话第一件事就是要讲时间安排考虑到人员的配置。专业的知识和技能，只有这些弄明白后我们才能按照人员安排选择，按照每人的有效时间来做，这就是面对整个世界的一套办法。</a:t>
            </a:r>
          </a:p>
        </p:txBody>
      </p:sp>
    </p:spTree>
    <p:extLst>
      <p:ext uri="{BB962C8B-B14F-4D97-AF65-F5344CB8AC3E}">
        <p14:creationId xmlns:p14="http://schemas.microsoft.com/office/powerpoint/2010/main" val="2394098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4"/>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951696" y="-15778"/>
            <a:ext cx="7198534" cy="687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968789" y="5591877"/>
            <a:ext cx="7181441" cy="1270068"/>
          </a:xfrm>
          <a:prstGeom prst="rect">
            <a:avLst/>
          </a:prstGeom>
          <a:solidFill>
            <a:schemeClr val="bg1">
              <a:lumMod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Arial"/>
              <a:ea typeface="幼圆"/>
            </a:endParaRPr>
          </a:p>
        </p:txBody>
      </p:sp>
      <p:sp>
        <p:nvSpPr>
          <p:cNvPr id="9" name="矩形 5"/>
          <p:cNvSpPr>
            <a:spLocks noChangeArrowheads="1"/>
          </p:cNvSpPr>
          <p:nvPr/>
        </p:nvSpPr>
        <p:spPr bwMode="auto">
          <a:xfrm>
            <a:off x="1108250" y="5754801"/>
            <a:ext cx="6032305" cy="61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1200" dirty="0">
                <a:solidFill>
                  <a:srgbClr val="FFFFFF"/>
                </a:solidFill>
              </a:rPr>
              <a:t>这提供学生现场策略性的阻断别人进步或者是保证自己获得胜利的一种手段，申请成功后，还是有可能被别人侵犯，这时要锻炼学生怎么样处理这样的事</a:t>
            </a:r>
          </a:p>
        </p:txBody>
      </p:sp>
      <p:sp>
        <p:nvSpPr>
          <p:cNvPr id="10" name="文本框 6"/>
          <p:cNvSpPr>
            <a:spLocks noChangeArrowheads="1"/>
          </p:cNvSpPr>
          <p:nvPr/>
        </p:nvSpPr>
        <p:spPr bwMode="auto">
          <a:xfrm>
            <a:off x="6235316" y="6226911"/>
            <a:ext cx="1851789" cy="24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994" dirty="0">
                <a:solidFill>
                  <a:srgbClr val="FFFFFF"/>
                </a:solidFill>
                <a:latin typeface="Comic Sans MS" panose="030F0702030302020204" pitchFamily="66" charset="0"/>
                <a:ea typeface="方正幼线简体" panose="03000509000000000000" pitchFamily="65" charset="-122"/>
                <a:sym typeface="Comic Sans MS" panose="030F0702030302020204" pitchFamily="66" charset="0"/>
              </a:rPr>
              <a:t>专利详细规定以及模板见附录</a:t>
            </a:r>
          </a:p>
        </p:txBody>
      </p:sp>
      <p:sp>
        <p:nvSpPr>
          <p:cNvPr id="7" name="页脚占位符 5"/>
          <p:cNvSpPr>
            <a:spLocks noGrp="1"/>
          </p:cNvSpPr>
          <p:nvPr>
            <p:ph type="ftr" sz="quarter" idx="11"/>
          </p:nvPr>
        </p:nvSpPr>
        <p:spPr>
          <a:xfrm>
            <a:off x="5734925" y="6492875"/>
            <a:ext cx="2415306" cy="365125"/>
          </a:xfrm>
        </p:spPr>
        <p:txBody>
          <a:bodyPr/>
          <a:lstStyle/>
          <a:p>
            <a:r>
              <a:rPr lang="en-US" altLang="zh-CN" dirty="0" smtClean="0">
                <a:solidFill>
                  <a:srgbClr val="47494B">
                    <a:tint val="75000"/>
                  </a:srgbClr>
                </a:solidFill>
              </a:rPr>
              <a:t>21</a:t>
            </a:r>
            <a:endParaRPr lang="zh-CN" altLang="en-US" dirty="0">
              <a:solidFill>
                <a:srgbClr val="47494B">
                  <a:tint val="75000"/>
                </a:srgbClr>
              </a:solidFill>
            </a:endParaRPr>
          </a:p>
        </p:txBody>
      </p:sp>
    </p:spTree>
    <p:extLst>
      <p:ext uri="{BB962C8B-B14F-4D97-AF65-F5344CB8AC3E}">
        <p14:creationId xmlns:p14="http://schemas.microsoft.com/office/powerpoint/2010/main" val="3195102170"/>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389965" y="360456"/>
            <a:ext cx="8229600" cy="412750"/>
          </a:xfrm>
          <a:ln/>
          <a:extLst>
            <a:ext uri="{91240B29-F687-4f45-9708-019B960494DF}">
              <a14:hiddenLine xmlns:a14="http://schemas.microsoft.com/office/drawing/2010/main" w="9525">
                <a:solidFill>
                  <a:srgbClr val="000000"/>
                </a:solidFill>
                <a:miter lim="800000"/>
                <a:headEnd/>
                <a:tailEnd/>
              </a14:hiddenLine>
            </a:ext>
          </a:extLst>
        </p:spPr>
        <p:txBody>
          <a:bodyPr>
            <a:normAutofit fontScale="90000"/>
          </a:bodyPr>
          <a:lstStyle/>
          <a:p>
            <a:r>
              <a:rPr lang="zh-CN" altLang="en-US" dirty="0"/>
              <a:t>媒体及传播</a:t>
            </a:r>
            <a:endParaRPr lang="en-US" dirty="0"/>
          </a:p>
        </p:txBody>
      </p:sp>
      <p:sp>
        <p:nvSpPr>
          <p:cNvPr id="16387" name="内容占位符 2"/>
          <p:cNvSpPr>
            <a:spLocks noChangeArrowheads="1"/>
          </p:cNvSpPr>
          <p:nvPr/>
        </p:nvSpPr>
        <p:spPr bwMode="auto">
          <a:xfrm>
            <a:off x="239713" y="1419225"/>
            <a:ext cx="3894137"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a:lstStyle/>
          <a:p>
            <a:pPr marL="431800" lvl="1">
              <a:spcBef>
                <a:spcPts val="600"/>
              </a:spcBef>
              <a:spcAft>
                <a:spcPts val="600"/>
              </a:spcAft>
            </a:pPr>
            <a:r>
              <a:rPr lang="zh-CN" altLang="en-US" sz="1200" b="1" dirty="0">
                <a:solidFill>
                  <a:schemeClr val="bg1">
                    <a:lumMod val="50000"/>
                  </a:schemeClr>
                </a:solidFill>
                <a:latin typeface="方正幼线简体" charset="0"/>
                <a:ea typeface="方正幼线简体" charset="0"/>
                <a:cs typeface="方正幼线简体" charset="0"/>
                <a:sym typeface="方正幼线简体" charset="0"/>
              </a:rPr>
              <a:t>概述</a:t>
            </a:r>
            <a:endParaRPr lang="en-US" sz="1200" b="1" dirty="0">
              <a:solidFill>
                <a:schemeClr val="bg1">
                  <a:lumMod val="50000"/>
                </a:schemeClr>
              </a:solidFill>
              <a:latin typeface="方正幼线简体" charset="0"/>
              <a:ea typeface="方正幼线简体" charset="0"/>
              <a:cs typeface="方正幼线简体" charset="0"/>
              <a:sym typeface="方正幼线简体" charset="0"/>
            </a:endParaRPr>
          </a:p>
          <a:p>
            <a:pPr marL="431800" lvl="1">
              <a:spcBef>
                <a:spcPts val="600"/>
              </a:spcBef>
              <a:spcAft>
                <a:spcPts val="600"/>
              </a:spcAft>
            </a:pPr>
            <a:r>
              <a:rPr lang="zh-CN" altLang="en-US" sz="1200" dirty="0">
                <a:solidFill>
                  <a:schemeClr val="bg1">
                    <a:lumMod val="50000"/>
                  </a:schemeClr>
                </a:solidFill>
                <a:latin typeface="方正幼线简体" charset="0"/>
                <a:ea typeface="方正幼线简体" charset="0"/>
                <a:cs typeface="方正幼线简体" charset="0"/>
                <a:sym typeface="方正幼线简体" charset="0"/>
              </a:rPr>
              <a:t>在活动的汇报演示中，照片和视频将会占据</a:t>
            </a:r>
            <a:r>
              <a:rPr lang="en-US" sz="1200" dirty="0">
                <a:solidFill>
                  <a:schemeClr val="bg1">
                    <a:lumMod val="50000"/>
                  </a:schemeClr>
                </a:solidFill>
                <a:latin typeface="方正幼线简体" charset="0"/>
                <a:ea typeface="方正幼线简体" charset="0"/>
                <a:cs typeface="方正幼线简体" charset="0"/>
                <a:sym typeface="方正幼线简体" charset="0"/>
              </a:rPr>
              <a:t>PPT</a:t>
            </a:r>
            <a:r>
              <a:rPr lang="zh-CN" altLang="en-US" sz="1200" dirty="0">
                <a:solidFill>
                  <a:schemeClr val="bg1">
                    <a:lumMod val="50000"/>
                  </a:schemeClr>
                </a:solidFill>
                <a:latin typeface="方正幼线简体" charset="0"/>
                <a:ea typeface="方正幼线简体" charset="0"/>
                <a:cs typeface="方正幼线简体" charset="0"/>
                <a:sym typeface="方正幼线简体" charset="0"/>
              </a:rPr>
              <a:t>的很大一部分内容，因此活动过程中随时的摄影摄像便显得尤为重要。媒体记录员需要在群体组内协商、个体搭建编程、双方交易商讨等任何时间任何地点，端起单反，拍摄日常的点点滴滴。</a:t>
            </a:r>
            <a:endParaRPr lang="en-US" sz="1200" dirty="0">
              <a:solidFill>
                <a:schemeClr val="bg1">
                  <a:lumMod val="50000"/>
                </a:schemeClr>
              </a:solidFill>
              <a:latin typeface="方正幼线简体" charset="0"/>
              <a:ea typeface="方正幼线简体" charset="0"/>
              <a:cs typeface="方正幼线简体" charset="0"/>
              <a:sym typeface="方正幼线简体" charset="0"/>
            </a:endParaRPr>
          </a:p>
          <a:p>
            <a:pPr marL="431800" lvl="1">
              <a:spcBef>
                <a:spcPts val="600"/>
              </a:spcBef>
              <a:spcAft>
                <a:spcPts val="600"/>
              </a:spcAft>
            </a:pPr>
            <a:endParaRPr lang="zh-CN" altLang="en-US" sz="1200" dirty="0">
              <a:solidFill>
                <a:schemeClr val="bg1">
                  <a:lumMod val="50000"/>
                </a:schemeClr>
              </a:solidFill>
              <a:sym typeface="宋体" charset="0"/>
            </a:endParaRPr>
          </a:p>
        </p:txBody>
      </p:sp>
      <p:sp>
        <p:nvSpPr>
          <p:cNvPr id="16388" name="内容占位符 2"/>
          <p:cNvSpPr>
            <a:spLocks noChangeArrowheads="1"/>
          </p:cNvSpPr>
          <p:nvPr/>
        </p:nvSpPr>
        <p:spPr bwMode="auto">
          <a:xfrm>
            <a:off x="4133850" y="1395413"/>
            <a:ext cx="3894138"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a:lstStyle/>
          <a:p>
            <a:pPr marL="431800" lvl="1">
              <a:spcBef>
                <a:spcPts val="600"/>
              </a:spcBef>
              <a:spcAft>
                <a:spcPts val="600"/>
              </a:spcAft>
            </a:pPr>
            <a:r>
              <a:rPr lang="zh-CN" altLang="en-US" sz="1200" b="1" dirty="0">
                <a:solidFill>
                  <a:schemeClr val="bg1">
                    <a:lumMod val="50000"/>
                  </a:schemeClr>
                </a:solidFill>
                <a:latin typeface="方正幼线简体" charset="0"/>
                <a:ea typeface="方正幼线简体" charset="0"/>
                <a:cs typeface="方正幼线简体" charset="0"/>
                <a:sym typeface="方正幼线简体" charset="0"/>
              </a:rPr>
              <a:t>挑选照片视频</a:t>
            </a:r>
            <a:endParaRPr lang="en-US" sz="1200" b="1" dirty="0">
              <a:solidFill>
                <a:schemeClr val="bg1">
                  <a:lumMod val="50000"/>
                </a:schemeClr>
              </a:solidFill>
              <a:latin typeface="方正幼线简体" charset="0"/>
              <a:ea typeface="方正幼线简体" charset="0"/>
              <a:cs typeface="方正幼线简体" charset="0"/>
              <a:sym typeface="方正幼线简体" charset="0"/>
            </a:endParaRPr>
          </a:p>
          <a:p>
            <a:pPr marL="431800" lvl="1">
              <a:spcBef>
                <a:spcPts val="600"/>
              </a:spcBef>
              <a:spcAft>
                <a:spcPts val="600"/>
              </a:spcAft>
            </a:pPr>
            <a:r>
              <a:rPr lang="zh-CN" altLang="en-US" sz="1200" dirty="0">
                <a:solidFill>
                  <a:schemeClr val="bg1">
                    <a:lumMod val="50000"/>
                  </a:schemeClr>
                </a:solidFill>
                <a:latin typeface="方正幼线简体" charset="0"/>
                <a:ea typeface="方正幼线简体" charset="0"/>
                <a:cs typeface="方正幼线简体" charset="0"/>
                <a:sym typeface="方正幼线简体" charset="0"/>
              </a:rPr>
              <a:t>在拍摄完照片视频后不能一股脑全部堆到</a:t>
            </a:r>
            <a:r>
              <a:rPr lang="en-US" sz="1200" dirty="0">
                <a:solidFill>
                  <a:schemeClr val="bg1">
                    <a:lumMod val="50000"/>
                  </a:schemeClr>
                </a:solidFill>
                <a:latin typeface="方正幼线简体" charset="0"/>
                <a:ea typeface="方正幼线简体" charset="0"/>
                <a:cs typeface="方正幼线简体" charset="0"/>
                <a:sym typeface="方正幼线简体" charset="0"/>
              </a:rPr>
              <a:t>PPT</a:t>
            </a:r>
            <a:r>
              <a:rPr lang="zh-CN" altLang="en-US" sz="1200" dirty="0">
                <a:solidFill>
                  <a:schemeClr val="bg1">
                    <a:lumMod val="50000"/>
                  </a:schemeClr>
                </a:solidFill>
                <a:latin typeface="方正幼线简体" charset="0"/>
                <a:ea typeface="方正幼线简体" charset="0"/>
                <a:cs typeface="方正幼线简体" charset="0"/>
                <a:sym typeface="方正幼线简体" charset="0"/>
              </a:rPr>
              <a:t>上，而需要精细地整理筛选，最终得以整合到</a:t>
            </a:r>
            <a:r>
              <a:rPr lang="en-US" sz="1200" dirty="0">
                <a:solidFill>
                  <a:schemeClr val="bg1">
                    <a:lumMod val="50000"/>
                  </a:schemeClr>
                </a:solidFill>
                <a:latin typeface="方正幼线简体" charset="0"/>
                <a:ea typeface="方正幼线简体" charset="0"/>
                <a:cs typeface="方正幼线简体" charset="0"/>
                <a:sym typeface="方正幼线简体" charset="0"/>
              </a:rPr>
              <a:t>PPT</a:t>
            </a:r>
            <a:r>
              <a:rPr lang="zh-CN" altLang="en-US" sz="1200" dirty="0">
                <a:solidFill>
                  <a:schemeClr val="bg1">
                    <a:lumMod val="50000"/>
                  </a:schemeClr>
                </a:solidFill>
                <a:latin typeface="方正幼线简体" charset="0"/>
                <a:ea typeface="方正幼线简体" charset="0"/>
                <a:cs typeface="方正幼线简体" charset="0"/>
                <a:sym typeface="方正幼线简体" charset="0"/>
              </a:rPr>
              <a:t>上或交给后期制作人。</a:t>
            </a:r>
            <a:endParaRPr lang="en-US" sz="1200" dirty="0">
              <a:solidFill>
                <a:schemeClr val="bg1">
                  <a:lumMod val="50000"/>
                </a:schemeClr>
              </a:solidFill>
              <a:latin typeface="方正幼线简体" charset="0"/>
              <a:ea typeface="方正幼线简体" charset="0"/>
              <a:cs typeface="方正幼线简体" charset="0"/>
              <a:sym typeface="方正幼线简体" charset="0"/>
            </a:endParaRPr>
          </a:p>
          <a:p>
            <a:pPr marL="431800" lvl="1">
              <a:spcBef>
                <a:spcPts val="600"/>
              </a:spcBef>
              <a:spcAft>
                <a:spcPts val="600"/>
              </a:spcAft>
            </a:pPr>
            <a:r>
              <a:rPr lang="zh-CN" altLang="en-US" sz="1200" b="1" dirty="0">
                <a:solidFill>
                  <a:schemeClr val="bg1">
                    <a:lumMod val="50000"/>
                  </a:schemeClr>
                </a:solidFill>
                <a:latin typeface="方正幼线简体" charset="0"/>
                <a:ea typeface="方正幼线简体" charset="0"/>
                <a:cs typeface="方正幼线简体" charset="0"/>
                <a:sym typeface="方正幼线简体" charset="0"/>
              </a:rPr>
              <a:t>整理</a:t>
            </a:r>
            <a:endParaRPr lang="en-US" sz="1200" b="1" dirty="0">
              <a:solidFill>
                <a:schemeClr val="bg1">
                  <a:lumMod val="50000"/>
                </a:schemeClr>
              </a:solidFill>
              <a:latin typeface="方正幼线简体" charset="0"/>
              <a:ea typeface="方正幼线简体" charset="0"/>
              <a:cs typeface="方正幼线简体" charset="0"/>
              <a:sym typeface="方正幼线简体" charset="0"/>
            </a:endParaRPr>
          </a:p>
          <a:p>
            <a:pPr marL="431800" lvl="1">
              <a:spcBef>
                <a:spcPts val="600"/>
              </a:spcBef>
              <a:spcAft>
                <a:spcPts val="600"/>
              </a:spcAft>
            </a:pPr>
            <a:r>
              <a:rPr lang="zh-CN" altLang="en-US" sz="1200" dirty="0">
                <a:solidFill>
                  <a:schemeClr val="bg1">
                    <a:lumMod val="50000"/>
                  </a:schemeClr>
                </a:solidFill>
                <a:latin typeface="方正幼线简体" charset="0"/>
                <a:ea typeface="方正幼线简体" charset="0"/>
                <a:cs typeface="方正幼线简体" charset="0"/>
                <a:sym typeface="方正幼线简体" charset="0"/>
              </a:rPr>
              <a:t>照片视频需经过分类保存到电脑里，常见分类有时间（如日期）、活动（如讨论活动、搭建活动）及部门（如与银行交涉、法院开庭等）。需按分类将照片视频存入相应文件夹。重命文件名可以为以后的制作省去大量整合工作，如</a:t>
            </a:r>
            <a:r>
              <a:rPr lang="zh-CN" altLang="en-US" sz="1200" dirty="0">
                <a:solidFill>
                  <a:schemeClr val="bg1">
                    <a:lumMod val="50000"/>
                  </a:schemeClr>
                </a:solidFill>
                <a:ea typeface="方正幼线简体" charset="0"/>
                <a:cs typeface="方正幼线简体" charset="0"/>
                <a:sym typeface="方正幼线简体" charset="0"/>
              </a:rPr>
              <a:t>“</a:t>
            </a:r>
            <a:r>
              <a:rPr lang="zh-CN" altLang="en-US" sz="1200" dirty="0">
                <a:solidFill>
                  <a:schemeClr val="bg1">
                    <a:lumMod val="50000"/>
                  </a:schemeClr>
                </a:solidFill>
                <a:latin typeface="方正幼线简体" charset="0"/>
                <a:ea typeface="方正幼线简体" charset="0"/>
                <a:cs typeface="方正幼线简体" charset="0"/>
                <a:sym typeface="方正幼线简体" charset="0"/>
              </a:rPr>
              <a:t>银行</a:t>
            </a:r>
            <a:r>
              <a:rPr lang="en-US" sz="1200" dirty="0">
                <a:solidFill>
                  <a:schemeClr val="bg1">
                    <a:lumMod val="50000"/>
                  </a:schemeClr>
                </a:solidFill>
                <a:latin typeface="方正幼线简体" charset="0"/>
                <a:ea typeface="方正幼线简体" charset="0"/>
                <a:cs typeface="方正幼线简体" charset="0"/>
                <a:sym typeface="方正幼线简体" charset="0"/>
              </a:rPr>
              <a:t>-0731</a:t>
            </a:r>
            <a:r>
              <a:rPr lang="en-US" sz="1200" dirty="0">
                <a:solidFill>
                  <a:schemeClr val="bg1">
                    <a:lumMod val="50000"/>
                  </a:schemeClr>
                </a:solidFill>
                <a:ea typeface="方正幼线简体" charset="0"/>
                <a:cs typeface="方正幼线简体" charset="0"/>
                <a:sym typeface="方正幼线简体" charset="0"/>
              </a:rPr>
              <a:t>”“</a:t>
            </a:r>
            <a:r>
              <a:rPr lang="zh-CN" altLang="en-US" sz="1200" dirty="0">
                <a:solidFill>
                  <a:schemeClr val="bg1">
                    <a:lumMod val="50000"/>
                  </a:schemeClr>
                </a:solidFill>
                <a:latin typeface="方正幼线简体" charset="0"/>
                <a:ea typeface="方正幼线简体" charset="0"/>
                <a:cs typeface="方正幼线简体" charset="0"/>
                <a:sym typeface="方正幼线简体" charset="0"/>
              </a:rPr>
              <a:t>项目搭建</a:t>
            </a:r>
            <a:r>
              <a:rPr lang="en-US" sz="1200" dirty="0">
                <a:solidFill>
                  <a:schemeClr val="bg1">
                    <a:lumMod val="50000"/>
                  </a:schemeClr>
                </a:solidFill>
                <a:latin typeface="方正幼线简体" charset="0"/>
                <a:ea typeface="方正幼线简体" charset="0"/>
                <a:cs typeface="方正幼线简体" charset="0"/>
                <a:sym typeface="方正幼线简体" charset="0"/>
              </a:rPr>
              <a:t>-0726</a:t>
            </a:r>
            <a:r>
              <a:rPr lang="en-US" sz="1200" dirty="0">
                <a:solidFill>
                  <a:schemeClr val="bg1">
                    <a:lumMod val="50000"/>
                  </a:schemeClr>
                </a:solidFill>
                <a:ea typeface="方正幼线简体" charset="0"/>
                <a:cs typeface="方正幼线简体" charset="0"/>
                <a:sym typeface="方正幼线简体" charset="0"/>
              </a:rPr>
              <a:t>”</a:t>
            </a:r>
            <a:r>
              <a:rPr lang="zh-CN" altLang="en-US" sz="1200" dirty="0">
                <a:solidFill>
                  <a:schemeClr val="bg1">
                    <a:lumMod val="50000"/>
                  </a:schemeClr>
                </a:solidFill>
                <a:latin typeface="方正幼线简体" charset="0"/>
                <a:ea typeface="方正幼线简体" charset="0"/>
                <a:cs typeface="方正幼线简体" charset="0"/>
                <a:sym typeface="方正幼线简体" charset="0"/>
              </a:rPr>
              <a:t>，这里我们的格式为</a:t>
            </a:r>
            <a:r>
              <a:rPr lang="zh-CN" altLang="en-US" sz="1200" dirty="0">
                <a:solidFill>
                  <a:schemeClr val="bg1">
                    <a:lumMod val="50000"/>
                  </a:schemeClr>
                </a:solidFill>
                <a:ea typeface="方正幼线简体" charset="0"/>
                <a:cs typeface="方正幼线简体" charset="0"/>
                <a:sym typeface="方正幼线简体" charset="0"/>
              </a:rPr>
              <a:t>“</a:t>
            </a:r>
            <a:r>
              <a:rPr lang="zh-CN" altLang="en-US" sz="1200" dirty="0">
                <a:solidFill>
                  <a:schemeClr val="bg1">
                    <a:lumMod val="50000"/>
                  </a:schemeClr>
                </a:solidFill>
                <a:latin typeface="方正幼线简体" charset="0"/>
                <a:ea typeface="方正幼线简体" charset="0"/>
                <a:cs typeface="方正幼线简体" charset="0"/>
                <a:sym typeface="方正幼线简体" charset="0"/>
              </a:rPr>
              <a:t>相关内容</a:t>
            </a:r>
            <a:r>
              <a:rPr lang="en-US" sz="1200" dirty="0">
                <a:solidFill>
                  <a:schemeClr val="bg1">
                    <a:lumMod val="50000"/>
                  </a:schemeClr>
                </a:solidFill>
                <a:latin typeface="方正幼线简体" charset="0"/>
                <a:ea typeface="方正幼线简体" charset="0"/>
                <a:cs typeface="方正幼线简体" charset="0"/>
                <a:sym typeface="方正幼线简体" charset="0"/>
              </a:rPr>
              <a:t>-</a:t>
            </a:r>
            <a:r>
              <a:rPr lang="zh-CN" altLang="en-US" sz="1200" dirty="0">
                <a:solidFill>
                  <a:schemeClr val="bg1">
                    <a:lumMod val="50000"/>
                  </a:schemeClr>
                </a:solidFill>
                <a:latin typeface="方正幼线简体" charset="0"/>
                <a:ea typeface="方正幼线简体" charset="0"/>
                <a:cs typeface="方正幼线简体" charset="0"/>
                <a:sym typeface="方正幼线简体" charset="0"/>
              </a:rPr>
              <a:t>日期</a:t>
            </a:r>
            <a:r>
              <a:rPr lang="zh-CN" altLang="en-US" sz="1200" dirty="0">
                <a:solidFill>
                  <a:schemeClr val="bg1">
                    <a:lumMod val="50000"/>
                  </a:schemeClr>
                </a:solidFill>
                <a:ea typeface="方正幼线简体" charset="0"/>
                <a:cs typeface="方正幼线简体" charset="0"/>
                <a:sym typeface="方正幼线简体" charset="0"/>
              </a:rPr>
              <a:t>”</a:t>
            </a:r>
            <a:r>
              <a:rPr lang="zh-CN" altLang="en-US" sz="1200" dirty="0">
                <a:solidFill>
                  <a:schemeClr val="bg1">
                    <a:lumMod val="50000"/>
                  </a:schemeClr>
                </a:solidFill>
                <a:latin typeface="方正幼线简体" charset="0"/>
                <a:ea typeface="方正幼线简体" charset="0"/>
                <a:cs typeface="方正幼线简体" charset="0"/>
                <a:sym typeface="方正幼线简体" charset="0"/>
              </a:rPr>
              <a:t>。</a:t>
            </a:r>
            <a:endParaRPr lang="en-US" sz="1200" dirty="0">
              <a:solidFill>
                <a:schemeClr val="bg1">
                  <a:lumMod val="50000"/>
                </a:schemeClr>
              </a:solidFill>
              <a:latin typeface="方正幼线简体" charset="0"/>
              <a:ea typeface="方正幼线简体" charset="0"/>
              <a:cs typeface="方正幼线简体" charset="0"/>
              <a:sym typeface="方正幼线简体" charset="0"/>
            </a:endParaRPr>
          </a:p>
          <a:p>
            <a:pPr marL="431800" lvl="1">
              <a:spcBef>
                <a:spcPts val="600"/>
              </a:spcBef>
              <a:spcAft>
                <a:spcPts val="600"/>
              </a:spcAft>
            </a:pPr>
            <a:r>
              <a:rPr lang="zh-CN" altLang="en-US" sz="1200" b="1" dirty="0">
                <a:solidFill>
                  <a:schemeClr val="bg1">
                    <a:lumMod val="50000"/>
                  </a:schemeClr>
                </a:solidFill>
                <a:latin typeface="方正幼线简体" charset="0"/>
                <a:ea typeface="方正幼线简体" charset="0"/>
                <a:cs typeface="方正幼线简体" charset="0"/>
                <a:sym typeface="方正幼线简体" charset="0"/>
              </a:rPr>
              <a:t>筛选</a:t>
            </a:r>
            <a:endParaRPr lang="en-US" sz="1200" b="1" dirty="0">
              <a:solidFill>
                <a:schemeClr val="bg1">
                  <a:lumMod val="50000"/>
                </a:schemeClr>
              </a:solidFill>
              <a:latin typeface="方正幼线简体" charset="0"/>
              <a:ea typeface="方正幼线简体" charset="0"/>
              <a:cs typeface="方正幼线简体" charset="0"/>
              <a:sym typeface="方正幼线简体" charset="0"/>
            </a:endParaRPr>
          </a:p>
          <a:p>
            <a:pPr marL="431800" lvl="1">
              <a:spcBef>
                <a:spcPts val="600"/>
              </a:spcBef>
              <a:spcAft>
                <a:spcPts val="600"/>
              </a:spcAft>
            </a:pPr>
            <a:r>
              <a:rPr lang="zh-CN" altLang="en-US" sz="1200" dirty="0">
                <a:solidFill>
                  <a:schemeClr val="bg1">
                    <a:lumMod val="50000"/>
                  </a:schemeClr>
                </a:solidFill>
                <a:latin typeface="方正幼线简体" charset="0"/>
                <a:ea typeface="方正幼线简体" charset="0"/>
                <a:cs typeface="方正幼线简体" charset="0"/>
                <a:sym typeface="方正幼线简体" charset="0"/>
              </a:rPr>
              <a:t>媒体记录员需要在认真整理后依据</a:t>
            </a:r>
            <a:r>
              <a:rPr lang="en-US" sz="1200" dirty="0">
                <a:solidFill>
                  <a:schemeClr val="bg1">
                    <a:lumMod val="50000"/>
                  </a:schemeClr>
                </a:solidFill>
                <a:latin typeface="方正幼线简体" charset="0"/>
                <a:ea typeface="方正幼线简体" charset="0"/>
                <a:cs typeface="方正幼线简体" charset="0"/>
                <a:sym typeface="方正幼线简体" charset="0"/>
              </a:rPr>
              <a:t>PPT</a:t>
            </a:r>
            <a:r>
              <a:rPr lang="zh-CN" altLang="en-US" sz="1200" dirty="0">
                <a:solidFill>
                  <a:schemeClr val="bg1">
                    <a:lumMod val="50000"/>
                  </a:schemeClr>
                </a:solidFill>
                <a:latin typeface="方正幼线简体" charset="0"/>
                <a:ea typeface="方正幼线简体" charset="0"/>
                <a:cs typeface="方正幼线简体" charset="0"/>
                <a:sym typeface="方正幼线简体" charset="0"/>
              </a:rPr>
              <a:t>所需相应内容筛选图片视频，如</a:t>
            </a:r>
            <a:r>
              <a:rPr lang="en-US" sz="1200" dirty="0">
                <a:solidFill>
                  <a:schemeClr val="bg1">
                    <a:lumMod val="50000"/>
                  </a:schemeClr>
                </a:solidFill>
                <a:latin typeface="方正幼线简体" charset="0"/>
                <a:ea typeface="方正幼线简体" charset="0"/>
                <a:cs typeface="方正幼线简体" charset="0"/>
                <a:sym typeface="方正幼线简体" charset="0"/>
              </a:rPr>
              <a:t>PPT</a:t>
            </a:r>
            <a:r>
              <a:rPr lang="zh-CN" altLang="en-US" sz="1200" dirty="0">
                <a:solidFill>
                  <a:schemeClr val="bg1">
                    <a:lumMod val="50000"/>
                  </a:schemeClr>
                </a:solidFill>
                <a:latin typeface="方正幼线简体" charset="0"/>
                <a:ea typeface="方正幼线简体" charset="0"/>
                <a:cs typeface="方正幼线简体" charset="0"/>
                <a:sym typeface="方正幼线简体" charset="0"/>
              </a:rPr>
              <a:t>标题为</a:t>
            </a:r>
            <a:r>
              <a:rPr lang="zh-CN" altLang="en-US" sz="1200" dirty="0">
                <a:solidFill>
                  <a:schemeClr val="bg1">
                    <a:lumMod val="50000"/>
                  </a:schemeClr>
                </a:solidFill>
                <a:ea typeface="方正幼线简体" charset="0"/>
                <a:cs typeface="方正幼线简体" charset="0"/>
                <a:sym typeface="方正幼线简体" charset="0"/>
              </a:rPr>
              <a:t>“</a:t>
            </a:r>
            <a:r>
              <a:rPr lang="zh-CN" altLang="en-US" sz="1200" dirty="0">
                <a:solidFill>
                  <a:schemeClr val="bg1">
                    <a:lumMod val="50000"/>
                  </a:schemeClr>
                </a:solidFill>
                <a:latin typeface="方正幼线简体" charset="0"/>
                <a:ea typeface="方正幼线简体" charset="0"/>
                <a:cs typeface="方正幼线简体" charset="0"/>
                <a:sym typeface="方正幼线简体" charset="0"/>
              </a:rPr>
              <a:t>挑战方</a:t>
            </a:r>
            <a:r>
              <a:rPr lang="zh-CN" altLang="en-US" sz="1200" dirty="0">
                <a:solidFill>
                  <a:schemeClr val="bg1">
                    <a:lumMod val="50000"/>
                  </a:schemeClr>
                </a:solidFill>
                <a:ea typeface="方正幼线简体" charset="0"/>
                <a:cs typeface="方正幼线简体" charset="0"/>
                <a:sym typeface="方正幼线简体" charset="0"/>
              </a:rPr>
              <a:t>”</a:t>
            </a:r>
            <a:r>
              <a:rPr lang="zh-CN" altLang="en-US" sz="1200" dirty="0">
                <a:solidFill>
                  <a:schemeClr val="bg1">
                    <a:lumMod val="50000"/>
                  </a:schemeClr>
                </a:solidFill>
                <a:latin typeface="方正幼线简体" charset="0"/>
                <a:ea typeface="方正幼线简体" charset="0"/>
                <a:cs typeface="方正幼线简体" charset="0"/>
                <a:sym typeface="方正幼线简体" charset="0"/>
              </a:rPr>
              <a:t>，则需要挑选有挑战方部门名称塑料牌的图片或挑战方人员的合影。</a:t>
            </a:r>
            <a:endParaRPr lang="en-US" sz="1200" dirty="0">
              <a:solidFill>
                <a:schemeClr val="bg1">
                  <a:lumMod val="50000"/>
                </a:schemeClr>
              </a:solidFill>
              <a:sym typeface="宋体" charset="0"/>
            </a:endParaRPr>
          </a:p>
        </p:txBody>
      </p:sp>
      <p:pic>
        <p:nvPicPr>
          <p:cNvPr id="2" name="图片 1" descr="CH5-7.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89965" y="4145257"/>
            <a:ext cx="2159565" cy="1710657"/>
          </a:xfrm>
          <a:prstGeom prst="rect">
            <a:avLst/>
          </a:prstGeom>
        </p:spPr>
      </p:pic>
      <p:pic>
        <p:nvPicPr>
          <p:cNvPr id="16389" name="图片 1"/>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t="16426"/>
          <a:stretch/>
        </p:blipFill>
        <p:spPr bwMode="auto">
          <a:xfrm>
            <a:off x="1948934" y="3004656"/>
            <a:ext cx="2247614" cy="179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3" name="文本框 2"/>
          <p:cNvSpPr txBox="1"/>
          <p:nvPr/>
        </p:nvSpPr>
        <p:spPr>
          <a:xfrm>
            <a:off x="2660074" y="4877539"/>
            <a:ext cx="1330036" cy="452432"/>
          </a:xfrm>
          <a:prstGeom prst="rect">
            <a:avLst/>
          </a:prstGeom>
          <a:noFill/>
        </p:spPr>
        <p:txBody>
          <a:bodyPr wrap="square" rtlCol="0">
            <a:spAutoFit/>
          </a:bodyPr>
          <a:lstStyle/>
          <a:p>
            <a:pPr>
              <a:lnSpc>
                <a:spcPct val="130000"/>
              </a:lnSpc>
            </a:pPr>
            <a:r>
              <a:rPr lang="en-US" altLang="zh-CN" sz="900" dirty="0">
                <a:ea typeface="微软雅黑" panose="020B0503020204020204" pitchFamily="34" charset="-122"/>
              </a:rPr>
              <a:t>▲2014</a:t>
            </a:r>
            <a:r>
              <a:rPr lang="zh-CN" altLang="en-US" sz="900" dirty="0">
                <a:ea typeface="微软雅黑" panose="020B0503020204020204" pitchFamily="34" charset="-122"/>
              </a:rPr>
              <a:t>年 清华附中</a:t>
            </a:r>
            <a:r>
              <a:rPr lang="en-US" altLang="zh-CN" sz="900" dirty="0">
                <a:ea typeface="微软雅黑" panose="020B0503020204020204" pitchFamily="34" charset="-122"/>
              </a:rPr>
              <a:t>XLP</a:t>
            </a:r>
            <a:r>
              <a:rPr lang="zh-CN" altLang="en-US" sz="900" dirty="0">
                <a:ea typeface="微软雅黑" panose="020B0503020204020204" pitchFamily="34" charset="-122"/>
              </a:rPr>
              <a:t>活动截图</a:t>
            </a:r>
          </a:p>
        </p:txBody>
      </p:sp>
    </p:spTree>
    <p:extLst>
      <p:ext uri="{BB962C8B-B14F-4D97-AF65-F5344CB8AC3E}">
        <p14:creationId xmlns:p14="http://schemas.microsoft.com/office/powerpoint/2010/main" val="120089621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kumimoji="1" lang="zh-CN" altLang="en-US" dirty="0" smtClean="0"/>
              <a:t>拥有的权利</a:t>
            </a:r>
            <a:endParaRPr kumimoji="1" lang="zh-CN" altLang="en-US" dirty="0"/>
          </a:p>
        </p:txBody>
      </p:sp>
      <p:sp>
        <p:nvSpPr>
          <p:cNvPr id="3" name="内容占位符 2"/>
          <p:cNvSpPr>
            <a:spLocks noGrp="1"/>
          </p:cNvSpPr>
          <p:nvPr>
            <p:ph idx="4294967295"/>
          </p:nvPr>
        </p:nvSpPr>
        <p:spPr>
          <a:xfrm>
            <a:off x="419100" y="1027612"/>
            <a:ext cx="8292044" cy="5590902"/>
          </a:xfrm>
        </p:spPr>
        <p:txBody>
          <a:bodyPr/>
          <a:lstStyle/>
          <a:p>
            <a:pPr marL="457200" lvl="1" indent="0" eaLnBrk="0" hangingPunct="0">
              <a:lnSpc>
                <a:spcPct val="90000"/>
              </a:lnSpc>
              <a:spcBef>
                <a:spcPts val="600"/>
              </a:spcBef>
              <a:spcAft>
                <a:spcPts val="600"/>
              </a:spcAft>
              <a:buNone/>
            </a:pPr>
            <a:r>
              <a:rPr lang="en-US" altLang="zh-CN" sz="1200" b="1" dirty="0">
                <a:solidFill>
                  <a:schemeClr val="bg1">
                    <a:lumMod val="50000"/>
                  </a:schemeClr>
                </a:solidFill>
                <a:latin typeface="方正幼线简体" charset="0"/>
                <a:ea typeface="方正幼线简体" charset="0"/>
                <a:cs typeface="方正幼线简体" charset="0"/>
                <a:sym typeface="方正幼线简体" charset="0"/>
              </a:rPr>
              <a:t>专利</a:t>
            </a:r>
          </a:p>
          <a:p>
            <a:pPr marL="457200" lvl="1" indent="0" eaLnBrk="0" hangingPunct="0">
              <a:lnSpc>
                <a:spcPct val="90000"/>
              </a:lnSpc>
              <a:spcBef>
                <a:spcPts val="600"/>
              </a:spcBef>
              <a:spcAft>
                <a:spcPts val="600"/>
              </a:spcAft>
              <a:buNone/>
            </a:pPr>
            <a:r>
              <a:rPr lang="en-US" altLang="zh-CN" sz="1200" dirty="0">
                <a:solidFill>
                  <a:schemeClr val="bg1">
                    <a:lumMod val="50000"/>
                  </a:schemeClr>
                </a:solidFill>
                <a:latin typeface="方正幼线简体" charset="0"/>
                <a:ea typeface="方正幼线简体" charset="0"/>
                <a:cs typeface="方正幼线简体" charset="0"/>
                <a:sym typeface="方正幼线简体" charset="0"/>
              </a:rPr>
              <a:t>法务可以去专利局为自己的技术或产品申请专利以维护小组的专利权之前需要按相关规定填好专利申请书，详见专利局指导及附录条款。</a:t>
            </a:r>
            <a:endParaRPr lang="zh-CN" altLang="en-US" sz="1200" dirty="0">
              <a:solidFill>
                <a:schemeClr val="bg1">
                  <a:lumMod val="50000"/>
                </a:schemeClr>
              </a:solidFill>
              <a:latin typeface="方正幼线简体" charset="0"/>
              <a:ea typeface="方正幼线简体" charset="0"/>
              <a:cs typeface="方正幼线简体" charset="0"/>
              <a:sym typeface="方正幼线简体" charset="0"/>
            </a:endParaRPr>
          </a:p>
          <a:p>
            <a:pPr marL="457200" lvl="1" indent="0" eaLnBrk="0" hangingPunct="0">
              <a:lnSpc>
                <a:spcPct val="90000"/>
              </a:lnSpc>
              <a:spcBef>
                <a:spcPts val="600"/>
              </a:spcBef>
              <a:spcAft>
                <a:spcPts val="600"/>
              </a:spcAft>
              <a:buNone/>
            </a:pPr>
            <a:r>
              <a:rPr lang="en-US" altLang="zh-CN" sz="1200" b="1" dirty="0">
                <a:solidFill>
                  <a:schemeClr val="bg1">
                    <a:lumMod val="50000"/>
                  </a:schemeClr>
                </a:solidFill>
                <a:latin typeface="方正幼线简体" charset="0"/>
                <a:ea typeface="方正幼线简体" charset="0"/>
                <a:cs typeface="方正幼线简体" charset="0"/>
                <a:sym typeface="方正幼线简体" charset="0"/>
              </a:rPr>
              <a:t>交易合同书</a:t>
            </a:r>
          </a:p>
          <a:p>
            <a:pPr marL="457200" lvl="1" indent="0" eaLnBrk="0" hangingPunct="0">
              <a:lnSpc>
                <a:spcPct val="90000"/>
              </a:lnSpc>
              <a:spcBef>
                <a:spcPts val="600"/>
              </a:spcBef>
              <a:spcAft>
                <a:spcPts val="600"/>
              </a:spcAft>
              <a:buNone/>
            </a:pPr>
            <a:r>
              <a:rPr lang="en-US" altLang="zh-CN" sz="1200" dirty="0">
                <a:solidFill>
                  <a:schemeClr val="bg1">
                    <a:lumMod val="50000"/>
                  </a:schemeClr>
                </a:solidFill>
                <a:latin typeface="方正幼线简体" charset="0"/>
                <a:ea typeface="方正幼线简体" charset="0"/>
                <a:cs typeface="方正幼线简体" charset="0"/>
                <a:sym typeface="方正幼线简体" charset="0"/>
              </a:rPr>
              <a:t>交易合同书主要出现在与市场的交易中，需一式两份以书面及电子形式呈现，作为交易凭证和法庭证据。详见市场指导及附录条款。</a:t>
            </a:r>
            <a:endParaRPr lang="zh-CN" altLang="en-US" sz="1200" dirty="0">
              <a:solidFill>
                <a:schemeClr val="bg1">
                  <a:lumMod val="50000"/>
                </a:schemeClr>
              </a:solidFill>
              <a:latin typeface="方正幼线简体" charset="0"/>
              <a:ea typeface="方正幼线简体" charset="0"/>
              <a:cs typeface="方正幼线简体" charset="0"/>
              <a:sym typeface="方正幼线简体" charset="0"/>
            </a:endParaRPr>
          </a:p>
          <a:p>
            <a:pPr marL="457200" lvl="1" indent="0" eaLnBrk="0" hangingPunct="0">
              <a:lnSpc>
                <a:spcPct val="90000"/>
              </a:lnSpc>
              <a:spcBef>
                <a:spcPts val="600"/>
              </a:spcBef>
              <a:spcAft>
                <a:spcPts val="600"/>
              </a:spcAft>
              <a:buNone/>
            </a:pPr>
            <a:r>
              <a:rPr lang="en-US" altLang="zh-CN" sz="1200" b="1" dirty="0">
                <a:solidFill>
                  <a:schemeClr val="bg1">
                    <a:lumMod val="50000"/>
                  </a:schemeClr>
                </a:solidFill>
                <a:latin typeface="方正幼线简体" charset="0"/>
                <a:ea typeface="方正幼线简体" charset="0"/>
                <a:cs typeface="方正幼线简体" charset="0"/>
                <a:sym typeface="方正幼线简体" charset="0"/>
              </a:rPr>
              <a:t>协议</a:t>
            </a:r>
          </a:p>
          <a:p>
            <a:pPr marL="457200" lvl="1" indent="0" eaLnBrk="0" hangingPunct="0">
              <a:lnSpc>
                <a:spcPct val="90000"/>
              </a:lnSpc>
              <a:spcBef>
                <a:spcPts val="600"/>
              </a:spcBef>
              <a:spcAft>
                <a:spcPts val="600"/>
              </a:spcAft>
              <a:buNone/>
            </a:pPr>
            <a:r>
              <a:rPr lang="en-US" altLang="zh-CN" sz="1200" dirty="0">
                <a:solidFill>
                  <a:schemeClr val="bg1">
                    <a:lumMod val="50000"/>
                  </a:schemeClr>
                </a:solidFill>
                <a:latin typeface="方正幼线简体" charset="0"/>
                <a:ea typeface="方正幼线简体" charset="0"/>
                <a:cs typeface="方正幼线简体" charset="0"/>
                <a:sym typeface="方正幼线简体" charset="0"/>
              </a:rPr>
              <a:t>协议主要出现在与黑市的交易中，与交易合同书不同，协议以口头形式呈现，不能作为法庭证据，因此与黑市的交易中必须小心谨慎，斟酌好口头协议的内容再与黑市协商。详见黑市指导。</a:t>
            </a:r>
          </a:p>
          <a:p>
            <a:pPr marL="457200" lvl="1" indent="0" eaLnBrk="0" hangingPunct="0">
              <a:lnSpc>
                <a:spcPct val="90000"/>
              </a:lnSpc>
              <a:spcBef>
                <a:spcPts val="600"/>
              </a:spcBef>
              <a:spcAft>
                <a:spcPts val="600"/>
              </a:spcAft>
              <a:buNone/>
            </a:pPr>
            <a:r>
              <a:rPr lang="en-US" altLang="zh-CN" sz="1200" b="1" dirty="0">
                <a:solidFill>
                  <a:schemeClr val="bg1">
                    <a:lumMod val="50000"/>
                  </a:schemeClr>
                </a:solidFill>
                <a:latin typeface="方正幼线简体" charset="0"/>
                <a:ea typeface="方正幼线简体" charset="0"/>
                <a:cs typeface="方正幼线简体" charset="0"/>
                <a:sym typeface="方正幼线简体" charset="0"/>
              </a:rPr>
              <a:t>财物私有权</a:t>
            </a:r>
          </a:p>
          <a:p>
            <a:pPr marL="457200" lvl="1" indent="0" eaLnBrk="0" hangingPunct="0">
              <a:lnSpc>
                <a:spcPct val="90000"/>
              </a:lnSpc>
              <a:spcBef>
                <a:spcPts val="600"/>
              </a:spcBef>
              <a:spcAft>
                <a:spcPts val="600"/>
              </a:spcAft>
              <a:buNone/>
            </a:pPr>
            <a:r>
              <a:rPr lang="en-US" altLang="zh-CN" sz="1200" dirty="0">
                <a:solidFill>
                  <a:schemeClr val="bg1">
                    <a:lumMod val="50000"/>
                  </a:schemeClr>
                </a:solidFill>
                <a:latin typeface="方正幼线简体" charset="0"/>
                <a:ea typeface="方正幼线简体" charset="0"/>
                <a:cs typeface="方正幼线简体" charset="0"/>
                <a:sym typeface="方正幼线简体" charset="0"/>
              </a:rPr>
              <a:t>财物私有权保障小组的钱财零件、工具、文具等物质财产不被他人窃得。财务私有权受法律保护，如财产私有权受到侵犯，可以上法院上诉（详见法院指导及附录条款）</a:t>
            </a:r>
            <a:endParaRPr lang="zh-CN" altLang="en-US" sz="1200" dirty="0">
              <a:solidFill>
                <a:schemeClr val="bg1">
                  <a:lumMod val="50000"/>
                </a:schemeClr>
              </a:solidFill>
              <a:latin typeface="方正幼线简体" charset="0"/>
              <a:ea typeface="方正幼线简体" charset="0"/>
              <a:cs typeface="方正幼线简体" charset="0"/>
              <a:sym typeface="方正幼线简体" charset="0"/>
            </a:endParaRPr>
          </a:p>
          <a:p>
            <a:pPr marL="457200" lvl="1" indent="0" eaLnBrk="0" hangingPunct="0">
              <a:lnSpc>
                <a:spcPct val="90000"/>
              </a:lnSpc>
              <a:spcBef>
                <a:spcPts val="600"/>
              </a:spcBef>
              <a:spcAft>
                <a:spcPts val="600"/>
              </a:spcAft>
              <a:buNone/>
            </a:pPr>
            <a:r>
              <a:rPr lang="en-US" altLang="zh-CN" sz="1200" b="1" dirty="0">
                <a:solidFill>
                  <a:schemeClr val="bg1">
                    <a:lumMod val="50000"/>
                  </a:schemeClr>
                </a:solidFill>
                <a:latin typeface="方正幼线简体" charset="0"/>
                <a:ea typeface="方正幼线简体" charset="0"/>
                <a:cs typeface="方正幼线简体" charset="0"/>
                <a:sym typeface="方正幼线简体" charset="0"/>
              </a:rPr>
              <a:t>信息保密权</a:t>
            </a:r>
          </a:p>
          <a:p>
            <a:pPr marL="457200" lvl="1" indent="0" eaLnBrk="0" hangingPunct="0">
              <a:lnSpc>
                <a:spcPct val="90000"/>
              </a:lnSpc>
              <a:spcBef>
                <a:spcPts val="600"/>
              </a:spcBef>
              <a:spcAft>
                <a:spcPts val="600"/>
              </a:spcAft>
              <a:buNone/>
            </a:pPr>
            <a:r>
              <a:rPr lang="en-US" altLang="zh-CN" sz="1200" dirty="0">
                <a:solidFill>
                  <a:schemeClr val="bg1">
                    <a:lumMod val="50000"/>
                  </a:schemeClr>
                </a:solidFill>
                <a:latin typeface="方正幼线简体" charset="0"/>
                <a:ea typeface="方正幼线简体" charset="0"/>
                <a:cs typeface="方正幼线简体" charset="0"/>
                <a:sym typeface="方正幼线简体" charset="0"/>
              </a:rPr>
              <a:t>信息保密权保障小组的创意、组内交流内容等精神财产不被他人窃得。信息保密权受法律保护，如信息保密权受到侵犯，可以上法院上诉（详见法院指导及附录条款）</a:t>
            </a:r>
            <a:endParaRPr lang="zh-CN" altLang="en-US" sz="1200" dirty="0">
              <a:solidFill>
                <a:schemeClr val="bg1">
                  <a:lumMod val="50000"/>
                </a:schemeClr>
              </a:solidFill>
              <a:latin typeface="方正幼线简体" charset="0"/>
              <a:ea typeface="方正幼线简体" charset="0"/>
              <a:cs typeface="方正幼线简体" charset="0"/>
              <a:sym typeface="方正幼线简体" charset="0"/>
            </a:endParaRPr>
          </a:p>
          <a:p>
            <a:pPr marL="0" indent="0">
              <a:buNone/>
            </a:pPr>
            <a:endParaRPr lang="zh-CN" altLang="en-US" dirty="0">
              <a:solidFill>
                <a:schemeClr val="bg1">
                  <a:lumMod val="50000"/>
                </a:schemeClr>
              </a:solidFill>
              <a:latin typeface="方正幼线简体" charset="0"/>
              <a:ea typeface="方正幼线简体" charset="0"/>
              <a:cs typeface="方正幼线简体" charset="0"/>
              <a:sym typeface="方正幼线简体" charset="0"/>
            </a:endParaRPr>
          </a:p>
          <a:p>
            <a:pPr marL="0" indent="0">
              <a:buNone/>
            </a:pPr>
            <a:endParaRPr kumimoji="1" lang="zh-CN" altLang="en-US" dirty="0">
              <a:solidFill>
                <a:schemeClr val="bg1">
                  <a:lumMod val="50000"/>
                </a:schemeClr>
              </a:solidFill>
            </a:endParaRPr>
          </a:p>
        </p:txBody>
      </p:sp>
    </p:spTree>
    <p:extLst>
      <p:ext uri="{BB962C8B-B14F-4D97-AF65-F5344CB8AC3E}">
        <p14:creationId xmlns:p14="http://schemas.microsoft.com/office/powerpoint/2010/main" val="62599215"/>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活动成果形式</a:t>
            </a:r>
            <a:endParaRPr lang="zh-CN" altLang="en-US" dirty="0"/>
          </a:p>
        </p:txBody>
      </p:sp>
      <p:sp>
        <p:nvSpPr>
          <p:cNvPr id="3" name="副标题 2"/>
          <p:cNvSpPr>
            <a:spLocks noGrp="1"/>
          </p:cNvSpPr>
          <p:nvPr>
            <p:ph type="body" idx="1"/>
          </p:nvPr>
        </p:nvSpPr>
        <p:spPr/>
        <p:txBody>
          <a:bodyPr/>
          <a:lstStyle/>
          <a:p>
            <a:r>
              <a:rPr lang="en-US" altLang="zh-CN" dirty="0" smtClean="0">
                <a:latin typeface="Arial"/>
                <a:cs typeface="Arial"/>
              </a:rPr>
              <a:t>Outcomes and Deliverables</a:t>
            </a:r>
            <a:endParaRPr lang="zh-CN" altLang="en-US" dirty="0">
              <a:latin typeface="Arial"/>
              <a:cs typeface="Arial"/>
            </a:endParaRPr>
          </a:p>
        </p:txBody>
      </p:sp>
      <p:sp>
        <p:nvSpPr>
          <p:cNvPr id="4" name="文本占位符 3"/>
          <p:cNvSpPr>
            <a:spLocks noGrp="1"/>
          </p:cNvSpPr>
          <p:nvPr>
            <p:ph type="body" sz="quarter" idx="13"/>
          </p:nvPr>
        </p:nvSpPr>
        <p:spPr/>
        <p:txBody>
          <a:bodyPr>
            <a:normAutofit fontScale="25000" lnSpcReduction="20000"/>
          </a:bodyPr>
          <a:lstStyle/>
          <a:p>
            <a:endParaRPr lang="zh-CN" altLang="en-US"/>
          </a:p>
        </p:txBody>
      </p:sp>
    </p:spTree>
    <p:extLst>
      <p:ext uri="{BB962C8B-B14F-4D97-AF65-F5344CB8AC3E}">
        <p14:creationId xmlns:p14="http://schemas.microsoft.com/office/powerpoint/2010/main" val="2322401200"/>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390928"/>
            <a:ext cx="9144000" cy="6076143"/>
          </a:xfrm>
          <a:prstGeom prst="rect">
            <a:avLst/>
          </a:prstGeom>
        </p:spPr>
      </p:pic>
      <p:sp>
        <p:nvSpPr>
          <p:cNvPr id="114691" name="内容占位符 2"/>
          <p:cNvSpPr>
            <a:spLocks noChangeArrowheads="1"/>
          </p:cNvSpPr>
          <p:nvPr/>
        </p:nvSpPr>
        <p:spPr bwMode="auto">
          <a:xfrm>
            <a:off x="0" y="5210630"/>
            <a:ext cx="9144000" cy="783770"/>
          </a:xfrm>
          <a:prstGeom prst="rect">
            <a:avLst/>
          </a:prstGeom>
          <a:solidFill>
            <a:schemeClr val="bg1">
              <a:alpha val="57000"/>
            </a:schemeClr>
          </a:solidFill>
          <a:ln>
            <a:noFill/>
          </a:ln>
        </p:spPr>
        <p:txBody>
          <a:bodyPr lIns="0" rIns="0">
            <a:normAutofit fontScale="62500" lnSpcReduction="20000"/>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Font typeface="Arial" panose="020B0604020202020204" pitchFamily="34" charset="0"/>
              <a:buNone/>
            </a:pPr>
            <a:r>
              <a:rPr lang="zh-CN" altLang="en-US" dirty="0">
                <a:solidFill>
                  <a:srgbClr val="000000"/>
                </a:solidFill>
                <a:latin typeface="Heiti SC Light" charset="0"/>
                <a:sym typeface="Heiti SC Light" charset="0"/>
              </a:rPr>
              <a:t>学习活动</a:t>
            </a:r>
            <a:r>
              <a:rPr lang="zh-CN" altLang="en-US" dirty="0" smtClean="0">
                <a:solidFill>
                  <a:srgbClr val="000000"/>
                </a:solidFill>
                <a:latin typeface="Heiti SC Light" charset="0"/>
                <a:sym typeface="Heiti SC Light" charset="0"/>
              </a:rPr>
              <a:t>中</a:t>
            </a:r>
            <a:r>
              <a:rPr lang="zh-CN" altLang="en-US" dirty="0" smtClean="0">
                <a:solidFill>
                  <a:srgbClr val="000000"/>
                </a:solidFill>
                <a:latin typeface="Heiti SC Light" charset="0"/>
                <a:sym typeface="Heiti SC Light" charset="0"/>
              </a:rPr>
              <a:t>是可以多样性的</a:t>
            </a:r>
            <a:r>
              <a:rPr lang="zh-CN" altLang="en-US" dirty="0" smtClean="0">
                <a:solidFill>
                  <a:srgbClr val="000000"/>
                </a:solidFill>
                <a:latin typeface="Heiti SC Light" charset="0"/>
                <a:sym typeface="Heiti SC Light" charset="0"/>
              </a:rPr>
              <a:t>，</a:t>
            </a:r>
            <a:r>
              <a:rPr lang="zh-CN" altLang="en-US" dirty="0">
                <a:solidFill>
                  <a:srgbClr val="000000"/>
                </a:solidFill>
                <a:latin typeface="Heiti SC Light" charset="0"/>
                <a:sym typeface="Heiti SC Light" charset="0"/>
              </a:rPr>
              <a:t>不同的活动内容就有不同的在极限过程、体验、发现、收获，因此，我们通过撰写商业计划书、财务报表、产业分析报告，制作微电影或者直接生成原创的产品、可重组跨学科协作团队等等多种方式来表达自己的活动成果，以上的这些只是其中的一小部分，</a:t>
            </a:r>
            <a:r>
              <a:rPr lang="en-US" altLang="zh-CN" dirty="0">
                <a:solidFill>
                  <a:srgbClr val="000000"/>
                </a:solidFill>
                <a:latin typeface="Heiti SC Light" charset="0"/>
                <a:sym typeface="Heiti SC Light" charset="0"/>
              </a:rPr>
              <a:t>XLP</a:t>
            </a:r>
            <a:r>
              <a:rPr lang="zh-CN" altLang="en-US" dirty="0">
                <a:solidFill>
                  <a:srgbClr val="000000"/>
                </a:solidFill>
                <a:latin typeface="Heiti SC Light" charset="0"/>
                <a:sym typeface="Heiti SC Light" charset="0"/>
              </a:rPr>
              <a:t>活动是多种多样的</a:t>
            </a:r>
            <a:r>
              <a:rPr lang="zh-CN" altLang="en-US" dirty="0" smtClean="0">
                <a:solidFill>
                  <a:srgbClr val="000000"/>
                </a:solidFill>
                <a:latin typeface="Heiti SC Light" charset="0"/>
                <a:sym typeface="Heiti SC Light" charset="0"/>
              </a:rPr>
              <a:t>，获</a:t>
            </a:r>
            <a:r>
              <a:rPr lang="zh-CN" altLang="en-US" dirty="0">
                <a:solidFill>
                  <a:srgbClr val="000000"/>
                </a:solidFill>
                <a:latin typeface="Heiti SC Light" charset="0"/>
                <a:sym typeface="Heiti SC Light" charset="0"/>
              </a:rPr>
              <a:t>得的成果可以以任何形式出</a:t>
            </a:r>
            <a:r>
              <a:rPr lang="zh-CN" altLang="en-US" dirty="0" smtClean="0">
                <a:solidFill>
                  <a:srgbClr val="000000"/>
                </a:solidFill>
                <a:latin typeface="Heiti SC Light" charset="0"/>
                <a:sym typeface="Heiti SC Light" charset="0"/>
              </a:rPr>
              <a:t>现。</a:t>
            </a:r>
            <a:r>
              <a:rPr lang="zh-CN" altLang="en-US" dirty="0">
                <a:solidFill>
                  <a:srgbClr val="000000"/>
                </a:solidFill>
                <a:latin typeface="Heiti SC Light" charset="0"/>
                <a:sym typeface="Heiti SC Light" charset="0"/>
              </a:rPr>
              <a:t>鼓励学生把自己的感受、发现、成果分享到网站或者形成一本书等等，分享活动的快乐</a:t>
            </a:r>
            <a:r>
              <a:rPr lang="zh-CN" altLang="en-US" dirty="0" smtClean="0">
                <a:solidFill>
                  <a:srgbClr val="000000"/>
                </a:solidFill>
                <a:latin typeface="Heiti SC Light" charset="0"/>
                <a:sym typeface="Heiti SC Light" charset="0"/>
              </a:rPr>
              <a:t>，</a:t>
            </a:r>
            <a:r>
              <a:rPr lang="zh-CN" altLang="en-US" dirty="0" smtClean="0">
                <a:solidFill>
                  <a:srgbClr val="000000"/>
                </a:solidFill>
                <a:latin typeface="Heiti SC Light" charset="0"/>
                <a:sym typeface="Heiti SC Light" charset="0"/>
              </a:rPr>
              <a:t>极限学习可以承载各种形式的学习内容。</a:t>
            </a:r>
            <a:endParaRPr lang="zh-CN" altLang="en-US" dirty="0">
              <a:solidFill>
                <a:srgbClr val="000000"/>
              </a:solidFill>
            </a:endParaRPr>
          </a:p>
        </p:txBody>
      </p:sp>
    </p:spTree>
    <p:extLst>
      <p:ext uri="{BB962C8B-B14F-4D97-AF65-F5344CB8AC3E}">
        <p14:creationId xmlns:p14="http://schemas.microsoft.com/office/powerpoint/2010/main" val="13116509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3"/>
          <p:cNvSpPr>
            <a:spLocks noGrp="1" noChangeArrowheads="1"/>
          </p:cNvSpPr>
          <p:nvPr>
            <p:ph type="title"/>
          </p:nvPr>
        </p:nvSpPr>
        <p:spPr>
          <a:ln/>
          <a:extLst>
            <a:ext uri="{91240B29-F687-4f45-9708-019B960494DF}">
              <a14:hiddenLine xmlns:a14="http://schemas.microsoft.com/office/drawing/2010/main" w="9525">
                <a:solidFill>
                  <a:srgbClr val="000000"/>
                </a:solidFill>
                <a:miter lim="800000"/>
                <a:headEnd/>
                <a:tailEnd/>
              </a14:hiddenLine>
            </a:ext>
          </a:extLst>
        </p:spPr>
        <p:txBody>
          <a:bodyPr anchor="b"/>
          <a:lstStyle/>
          <a:p>
            <a:r>
              <a:rPr lang="zh-CN" sz="3200" dirty="0"/>
              <a:t>商业计划书</a:t>
            </a:r>
          </a:p>
        </p:txBody>
      </p:sp>
      <p:pic>
        <p:nvPicPr>
          <p:cNvPr id="116739" name="内容占位符 6"/>
          <p:cNvPicPr>
            <a:picLocks noGrp="1" noChangeAspect="1" noChangeArrowheads="1"/>
          </p:cNvPicPr>
          <p:nvPr>
            <p:ph sz="quarter" idx="13"/>
          </p:nvPr>
        </p:nvPicPr>
        <p:blipFill>
          <a:blip r:embed="rId2" cstate="email">
            <a:extLst>
              <a:ext uri="{28A0092B-C50C-407E-A947-70E740481C1C}">
                <a14:useLocalDpi xmlns:a14="http://schemas.microsoft.com/office/drawing/2010/main" val="0"/>
              </a:ext>
            </a:extLst>
          </a:blip>
          <a:srcRect l="-18136" r="-18136"/>
          <a:stretch>
            <a:fillRect/>
          </a:stretch>
        </p:blipFill>
        <p:spPr bwMode="auto">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0" name="文本占位符 5"/>
          <p:cNvSpPr>
            <a:spLocks noGrp="1" noChangeArrowheads="1"/>
          </p:cNvSpPr>
          <p:nvPr>
            <p:ph sz="quarter" idx="14"/>
          </p:nvPr>
        </p:nvSpPr>
        <p:spPr bwMode="auto">
          <a:prstGeom prst="rect">
            <a:avLst/>
          </a:prstGeom>
          <a:solidFill>
            <a:schemeClr val="bg1"/>
          </a:solidFill>
          <a:ln/>
          <a:extLs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marL="0" indent="0">
              <a:buFontTx/>
              <a:buNone/>
            </a:pPr>
            <a:r>
              <a:rPr lang="zh-CN" altLang="en-US" sz="1200" dirty="0">
                <a:latin typeface="Heiti SC Light" charset="0"/>
                <a:sym typeface="Heiti SC Light" charset="0"/>
              </a:rPr>
              <a:t> 对初创的风险企业来说，商业计划书的作用尤为重要，一个酝酿中的项目，往往很模糊，通过制订商业计划书，把正反理由都书写下来，然后再逐条推敲。风险企业家这样就能对这一项目有更清晰的认识。可以这样说，商业计划书首先是把计划中要创立的企业推销给风险企业家自己。</a:t>
            </a:r>
            <a:endParaRPr lang="en-US" sz="1200" dirty="0">
              <a:latin typeface="Heiti SC Light" charset="0"/>
              <a:sym typeface="Heiti SC Light" charset="0"/>
            </a:endParaRPr>
          </a:p>
          <a:p>
            <a:pPr marL="0" indent="0">
              <a:buFontTx/>
              <a:buNone/>
            </a:pPr>
            <a:endParaRPr lang="zh-CN" altLang="en-US" sz="1200" dirty="0">
              <a:latin typeface="Heiti SC Light" charset="0"/>
              <a:sym typeface="Heiti SC Light" charset="0"/>
            </a:endParaRPr>
          </a:p>
          <a:p>
            <a:pPr marL="0" indent="0">
              <a:buFontTx/>
              <a:buNone/>
            </a:pPr>
            <a:r>
              <a:rPr lang="zh-CN" altLang="en-US" sz="1200" dirty="0">
                <a:latin typeface="Heiti SC Light" charset="0"/>
                <a:sym typeface="Heiti SC Light" charset="0"/>
              </a:rPr>
              <a:t>比如这是马来西亚泰勒大学</a:t>
            </a:r>
            <a:r>
              <a:rPr lang="en-US" sz="1200" dirty="0">
                <a:latin typeface="Heiti SC Light" charset="0"/>
                <a:sym typeface="Heiti SC Light" charset="0"/>
              </a:rPr>
              <a:t>18</a:t>
            </a:r>
            <a:r>
              <a:rPr lang="zh-CN" altLang="en-US" sz="1200" dirty="0">
                <a:latin typeface="Heiti SC Light" charset="0"/>
                <a:sym typeface="Heiti SC Light" charset="0"/>
              </a:rPr>
              <a:t>个工学院的学生做的商业计划书，泰勒大学在得知</a:t>
            </a:r>
            <a:r>
              <a:rPr lang="en-US" sz="1200" dirty="0">
                <a:latin typeface="Heiti SC Light" charset="0"/>
                <a:sym typeface="Heiti SC Light" charset="0"/>
              </a:rPr>
              <a:t>XLP</a:t>
            </a:r>
            <a:r>
              <a:rPr lang="zh-CN" altLang="en-US" sz="1200" dirty="0">
                <a:latin typeface="Heiti SC Light" charset="0"/>
                <a:sym typeface="Heiti SC Light" charset="0"/>
              </a:rPr>
              <a:t>方法论后在</a:t>
            </a:r>
            <a:r>
              <a:rPr lang="en-US" sz="1200" dirty="0">
                <a:latin typeface="Heiti SC Light" charset="0"/>
                <a:sym typeface="Heiti SC Light" charset="0"/>
              </a:rPr>
              <a:t>2013</a:t>
            </a:r>
            <a:r>
              <a:rPr lang="zh-CN" altLang="en-US" sz="1200" dirty="0">
                <a:latin typeface="Heiti SC Light" charset="0"/>
                <a:sym typeface="Heiti SC Light" charset="0"/>
              </a:rPr>
              <a:t>年与清华大学的学生同期开展</a:t>
            </a:r>
            <a:r>
              <a:rPr lang="en-US" sz="1200" dirty="0">
                <a:latin typeface="Heiti SC Light" charset="0"/>
                <a:sym typeface="Heiti SC Light" charset="0"/>
              </a:rPr>
              <a:t>XLP</a:t>
            </a:r>
            <a:r>
              <a:rPr lang="zh-CN" altLang="en-US" sz="1200" dirty="0">
                <a:latin typeface="Heiti SC Light" charset="0"/>
                <a:sym typeface="Heiti SC Light" charset="0"/>
              </a:rPr>
              <a:t>的活动，利用了四天时间完成了整套活动流程包括商业计划书的编写</a:t>
            </a:r>
            <a:r>
              <a:rPr lang="zh-CN" altLang="en-US" sz="1200" dirty="0" smtClean="0">
                <a:latin typeface="Heiti SC Light" charset="0"/>
                <a:sym typeface="Heiti SC Light" charset="0"/>
              </a:rPr>
              <a:t>。</a:t>
            </a:r>
            <a:endParaRPr lang="zh-CN" altLang="en-US" sz="1200" dirty="0">
              <a:latin typeface="Heiti SC Light" charset="0"/>
              <a:sym typeface="Heiti SC Light" charset="0"/>
            </a:endParaRPr>
          </a:p>
        </p:txBody>
      </p:sp>
    </p:spTree>
    <p:extLst>
      <p:ext uri="{BB962C8B-B14F-4D97-AF65-F5344CB8AC3E}">
        <p14:creationId xmlns:p14="http://schemas.microsoft.com/office/powerpoint/2010/main" val="16155654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noChangeArrowheads="1"/>
          </p:cNvSpPr>
          <p:nvPr>
            <p:ph type="title"/>
          </p:nvPr>
        </p:nvSpPr>
        <p:spPr>
          <a:ln/>
          <a:extLs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sz="3200" dirty="0"/>
              <a:t>财务报表</a:t>
            </a:r>
          </a:p>
        </p:txBody>
      </p:sp>
      <p:pic>
        <p:nvPicPr>
          <p:cNvPr id="117763" name="内容占位符 4"/>
          <p:cNvPicPr>
            <a:picLocks noGrp="1" noChangeAspect="1" noChangeArrowheads="1"/>
          </p:cNvPicPr>
          <p:nvPr>
            <p:ph sz="quarter" idx="13"/>
          </p:nvPr>
        </p:nvPicPr>
        <p:blipFill>
          <a:blip r:embed="rId2" cstate="email">
            <a:extLst>
              <a:ext uri="{28A0092B-C50C-407E-A947-70E740481C1C}">
                <a14:useLocalDpi xmlns:a14="http://schemas.microsoft.com/office/drawing/2010/main" val="0"/>
              </a:ext>
            </a:extLst>
          </a:blip>
          <a:srcRect t="14279" b="14279"/>
          <a:stretch>
            <a:fillRect/>
          </a:stretch>
        </p:blipFill>
        <p:spPr bwMode="auto">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4" name="文本占位符 3"/>
          <p:cNvSpPr>
            <a:spLocks noGrp="1" noChangeArrowheads="1"/>
          </p:cNvSpPr>
          <p:nvPr>
            <p:ph sz="quarter" idx="14"/>
          </p:nvPr>
        </p:nvSpPr>
        <p:spPr bwMode="auto">
          <a:prstGeom prst="rect">
            <a:avLst/>
          </a:prstGeom>
          <a:solidFill>
            <a:schemeClr val="bg1"/>
          </a:solid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sz="1200" dirty="0">
                <a:latin typeface="Heiti SC Light" charset="0"/>
                <a:sym typeface="Heiti SC Light" charset="0"/>
              </a:rPr>
              <a:t>1.</a:t>
            </a:r>
            <a:r>
              <a:rPr lang="zh-CN" altLang="en-US" sz="1200" dirty="0">
                <a:latin typeface="Heiti SC Light" charset="0"/>
                <a:sym typeface="Heiti SC Light" charset="0"/>
              </a:rPr>
              <a:t>通过收集财务报表的数据及相关资料，对一个企业的财务状况，经营成果和现金流量所作出的比较与评价。</a:t>
            </a:r>
            <a:endParaRPr lang="en-US" sz="1200" dirty="0">
              <a:latin typeface="Heiti SC Light" charset="0"/>
              <a:sym typeface="Heiti SC Light" charset="0"/>
            </a:endParaRPr>
          </a:p>
          <a:p>
            <a:pPr marL="0" indent="0">
              <a:buFontTx/>
              <a:buNone/>
            </a:pPr>
            <a:endParaRPr lang="zh-CN" altLang="en-US" sz="1200" dirty="0">
              <a:latin typeface="Heiti SC Light" charset="0"/>
              <a:sym typeface="Heiti SC Light" charset="0"/>
            </a:endParaRPr>
          </a:p>
          <a:p>
            <a:pPr marL="0" indent="0">
              <a:buFontTx/>
              <a:buNone/>
            </a:pPr>
            <a:r>
              <a:rPr lang="zh-CN" altLang="en-US" sz="1200" dirty="0">
                <a:latin typeface="Heiti SC Light" charset="0"/>
                <a:sym typeface="Heiti SC Light" charset="0"/>
              </a:rPr>
              <a:t> </a:t>
            </a:r>
            <a:r>
              <a:rPr lang="en-US" sz="1200" dirty="0">
                <a:latin typeface="Heiti SC Light" charset="0"/>
                <a:sym typeface="Heiti SC Light" charset="0"/>
              </a:rPr>
              <a:t>2.</a:t>
            </a:r>
            <a:r>
              <a:rPr lang="zh-CN" altLang="en-US" sz="1200" dirty="0">
                <a:latin typeface="Heiti SC Light" charset="0"/>
                <a:sym typeface="Heiti SC Light" charset="0"/>
              </a:rPr>
              <a:t>说明、评价、预测企业的经营成果，财务状况，获利能力，偿债能力等以利于决策者进行决策</a:t>
            </a:r>
            <a:endParaRPr lang="en-US" sz="1200" dirty="0">
              <a:latin typeface="Heiti SC Light" charset="0"/>
              <a:sym typeface="Heiti SC Light" charset="0"/>
            </a:endParaRPr>
          </a:p>
          <a:p>
            <a:pPr marL="0" indent="0">
              <a:buFontTx/>
              <a:buNone/>
            </a:pPr>
            <a:r>
              <a:rPr lang="zh-CN" altLang="en-US" sz="1200" dirty="0">
                <a:latin typeface="Heiti SC Light" charset="0"/>
                <a:sym typeface="Heiti SC Light" charset="0"/>
              </a:rPr>
              <a:t>在这所有的</a:t>
            </a:r>
            <a:r>
              <a:rPr lang="en-US" sz="1200" dirty="0">
                <a:latin typeface="Heiti SC Light" charset="0"/>
                <a:sym typeface="Heiti SC Light" charset="0"/>
              </a:rPr>
              <a:t>XLP</a:t>
            </a:r>
            <a:r>
              <a:rPr lang="zh-CN" altLang="en-US" sz="1200" dirty="0">
                <a:latin typeface="Heiti SC Light" charset="0"/>
                <a:sym typeface="Heiti SC Light" charset="0"/>
              </a:rPr>
              <a:t>活动中都会有关于财务资金等，现今的社会，对于“钱”是非常重要的，所以财务报表是非常重要的一项。</a:t>
            </a:r>
          </a:p>
        </p:txBody>
      </p:sp>
    </p:spTree>
    <p:extLst>
      <p:ext uri="{BB962C8B-B14F-4D97-AF65-F5344CB8AC3E}">
        <p14:creationId xmlns:p14="http://schemas.microsoft.com/office/powerpoint/2010/main" val="30675810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p:cNvSpPr>
            <a:spLocks noGrp="1" noChangeArrowheads="1"/>
          </p:cNvSpPr>
          <p:nvPr>
            <p:ph type="title"/>
          </p:nvPr>
        </p:nvSpPr>
        <p:spPr>
          <a:ln/>
          <a:extLst>
            <a:ext uri="{91240B29-F687-4f45-9708-019B960494DF}">
              <a14:hiddenLine xmlns:a14="http://schemas.microsoft.com/office/drawing/2010/main" w="9525">
                <a:solidFill>
                  <a:srgbClr val="000000"/>
                </a:solidFill>
                <a:miter lim="800000"/>
                <a:headEnd/>
                <a:tailEnd/>
              </a14:hiddenLine>
            </a:ext>
          </a:extLst>
        </p:spPr>
        <p:txBody>
          <a:bodyPr anchor="b"/>
          <a:lstStyle/>
          <a:p>
            <a:r>
              <a:rPr lang="zh-CN" sz="3200" dirty="0"/>
              <a:t>产业分析报告</a:t>
            </a:r>
          </a:p>
        </p:txBody>
      </p:sp>
      <p:sp>
        <p:nvSpPr>
          <p:cNvPr id="118788" name="文本占位符 3"/>
          <p:cNvSpPr>
            <a:spLocks noGrp="1" noChangeArrowheads="1"/>
          </p:cNvSpPr>
          <p:nvPr>
            <p:ph sz="quarter" idx="13"/>
          </p:nvPr>
        </p:nvSpPr>
        <p:spPr bwMode="auto">
          <a:prstGeom prst="rect">
            <a:avLst/>
          </a:prstGeom>
          <a:solidFill>
            <a:schemeClr val="bg1"/>
          </a:solid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zh-CN" altLang="en-US" sz="1200" dirty="0">
                <a:latin typeface="Heiti SC Light" charset="0"/>
                <a:sym typeface="Heiti SC Light" charset="0"/>
              </a:rPr>
              <a:t>根据对产业的考察结果，形成书面形式的报告，称之为产业分析报告。此报告跟行业的产品、技术、资金等有关，也是对一个产业的介绍。</a:t>
            </a:r>
            <a:endParaRPr lang="en-US" sz="1200" dirty="0">
              <a:latin typeface="Heiti SC Light" charset="0"/>
              <a:sym typeface="Heiti SC Light" charset="0"/>
            </a:endParaRPr>
          </a:p>
          <a:p>
            <a:pPr marL="0" indent="0">
              <a:buFontTx/>
              <a:buNone/>
            </a:pPr>
            <a:endParaRPr lang="zh-CN" altLang="en-US" sz="1200" dirty="0">
              <a:latin typeface="Heiti SC Light" charset="0"/>
              <a:sym typeface="Heiti SC Light" charset="0"/>
            </a:endParaRPr>
          </a:p>
          <a:p>
            <a:pPr marL="0" indent="0">
              <a:buFontTx/>
              <a:buNone/>
            </a:pPr>
            <a:r>
              <a:rPr lang="zh-CN" altLang="en-US" sz="1200" dirty="0">
                <a:latin typeface="Heiti SC Light" charset="0"/>
                <a:sym typeface="Heiti SC Light" charset="0"/>
              </a:rPr>
              <a:t>在战略规划课中硕士留学生在学习了</a:t>
            </a:r>
            <a:r>
              <a:rPr lang="en-US" sz="1200" dirty="0">
                <a:latin typeface="Heiti SC Light" charset="0"/>
                <a:sym typeface="Heiti SC Light" charset="0"/>
              </a:rPr>
              <a:t>48</a:t>
            </a:r>
            <a:r>
              <a:rPr lang="zh-CN" altLang="en-US" sz="1200" dirty="0">
                <a:latin typeface="Heiti SC Light" charset="0"/>
                <a:sym typeface="Heiti SC Light" charset="0"/>
              </a:rPr>
              <a:t>学时后完成了一份相当完备的产业分析报告。</a:t>
            </a:r>
          </a:p>
        </p:txBody>
      </p:sp>
      <p:pic>
        <p:nvPicPr>
          <p:cNvPr id="10" name="Content Placeholder 9" descr="DSC06766.JPG"/>
          <p:cNvPicPr>
            <a:picLocks noGrp="1" noChangeAspect="1"/>
          </p:cNvPicPr>
          <p:nvPr>
            <p:ph sz="quarter" idx="14"/>
          </p:nvPr>
        </p:nvPicPr>
        <p:blipFill>
          <a:blip r:embed="rId2" cstate="email">
            <a:extLst>
              <a:ext uri="{28A0092B-C50C-407E-A947-70E740481C1C}">
                <a14:useLocalDpi xmlns:a14="http://schemas.microsoft.com/office/drawing/2010/main" val="0"/>
              </a:ext>
            </a:extLst>
          </a:blip>
          <a:srcRect l="17988" r="17988"/>
          <a:stretch>
            <a:fillRect/>
          </a:stretch>
        </p:blipFill>
        <p:spPr>
          <a:prstGeom prst="rect">
            <a:avLst/>
          </a:prstGeom>
        </p:spPr>
      </p:pic>
    </p:spTree>
    <p:extLst>
      <p:ext uri="{BB962C8B-B14F-4D97-AF65-F5344CB8AC3E}">
        <p14:creationId xmlns:p14="http://schemas.microsoft.com/office/powerpoint/2010/main" val="31735671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noChangeArrowheads="1"/>
          </p:cNvSpPr>
          <p:nvPr>
            <p:ph type="title"/>
          </p:nvPr>
        </p:nvSpPr>
        <p:spPr>
          <a:ln/>
          <a:extLs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sz="3200" dirty="0"/>
              <a:t>微电影</a:t>
            </a:r>
          </a:p>
        </p:txBody>
      </p:sp>
      <p:sp>
        <p:nvSpPr>
          <p:cNvPr id="119811" name="文本占位符 3"/>
          <p:cNvSpPr>
            <a:spLocks noGrp="1" noChangeArrowheads="1"/>
          </p:cNvSpPr>
          <p:nvPr>
            <p:ph sz="quarter" idx="13"/>
          </p:nvPr>
        </p:nvSpPr>
        <p:spPr bwMode="auto">
          <a:xfrm>
            <a:off x="1049866" y="1244600"/>
            <a:ext cx="3070567" cy="3953309"/>
          </a:xfrm>
          <a:prstGeom prst="rect">
            <a:avLst/>
          </a:prstGeom>
          <a:solidFill>
            <a:schemeClr val="bg1"/>
          </a:solid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zh-CN" altLang="en-US" sz="1200" dirty="0">
                <a:latin typeface="Heiti SC Light" charset="0"/>
                <a:sym typeface="Heiti SC Light" charset="0"/>
              </a:rPr>
              <a:t>在</a:t>
            </a:r>
            <a:r>
              <a:rPr lang="en-US" sz="1200" dirty="0">
                <a:latin typeface="Heiti SC Light" charset="0"/>
                <a:sym typeface="Heiti SC Light" charset="0"/>
              </a:rPr>
              <a:t>XLP</a:t>
            </a:r>
            <a:r>
              <a:rPr lang="zh-CN" altLang="en-US" sz="1200" dirty="0">
                <a:latin typeface="Heiti SC Light" charset="0"/>
                <a:sym typeface="Heiti SC Light" charset="0"/>
              </a:rPr>
              <a:t>活动一整套流程中我们做完了一套产品，这是一种成果，把一整套流程用视频记录的方法，经过筛选、后期制作等完成，这也是一种成果。拍微电影的流程也是不容易的。</a:t>
            </a:r>
            <a:endParaRPr lang="zh-CN" altLang="en-US" dirty="0"/>
          </a:p>
        </p:txBody>
      </p:sp>
      <p:sp>
        <p:nvSpPr>
          <p:cNvPr id="3" name="Content Placeholder 2"/>
          <p:cNvSpPr>
            <a:spLocks noGrp="1"/>
          </p:cNvSpPr>
          <p:nvPr>
            <p:ph sz="quarter" idx="14"/>
          </p:nvPr>
        </p:nvSpPr>
        <p:spPr/>
        <p:txBody>
          <a:bodyPr/>
          <a:lstStyle/>
          <a:p>
            <a:endParaRPr lang="en-US"/>
          </a:p>
        </p:txBody>
      </p:sp>
      <p:pic>
        <p:nvPicPr>
          <p:cNvPr id="119812" name="内容占位符 4"/>
          <p:cNvPicPr>
            <a:picLocks noChangeAspect="1" noChangeArrowheads="1"/>
          </p:cNvPicPr>
          <p:nvPr/>
        </p:nvPicPr>
        <p:blipFill>
          <a:blip r:embed="rId2" cstate="email">
            <a:extLst>
              <a:ext uri="{28A0092B-C50C-407E-A947-70E740481C1C}">
                <a14:useLocalDpi xmlns:a14="http://schemas.microsoft.com/office/drawing/2010/main" val="0"/>
              </a:ext>
            </a:extLst>
          </a:blip>
          <a:srcRect l="12831" t="6595" r="10434" b="15100"/>
          <a:stretch>
            <a:fillRect/>
          </a:stretch>
        </p:blipFill>
        <p:spPr bwMode="auto">
          <a:xfrm>
            <a:off x="4120433" y="2694921"/>
            <a:ext cx="4373563" cy="250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Tree>
    <p:extLst>
      <p:ext uri="{BB962C8B-B14F-4D97-AF65-F5344CB8AC3E}">
        <p14:creationId xmlns:p14="http://schemas.microsoft.com/office/powerpoint/2010/main" val="26036088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p:cNvSpPr>
            <a:spLocks noGrp="1" noChangeArrowheads="1"/>
          </p:cNvSpPr>
          <p:nvPr>
            <p:ph type="title"/>
          </p:nvPr>
        </p:nvSpPr>
        <p:spPr>
          <a:ln/>
          <a:extLst>
            <a:ext uri="{91240B29-F687-4f45-9708-019B960494DF}">
              <a14:hiddenLine xmlns:a14="http://schemas.microsoft.com/office/drawing/2010/main" w="9525">
                <a:solidFill>
                  <a:srgbClr val="000000"/>
                </a:solidFill>
                <a:miter lim="800000"/>
                <a:headEnd/>
                <a:tailEnd/>
              </a14:hiddenLine>
            </a:ext>
          </a:extLst>
        </p:spPr>
        <p:txBody>
          <a:bodyPr anchor="b"/>
          <a:lstStyle/>
          <a:p>
            <a:r>
              <a:rPr lang="zh-CN" sz="3200"/>
              <a:t>原型产品</a:t>
            </a:r>
            <a:endParaRPr lang="zh-CN"/>
          </a:p>
        </p:txBody>
      </p:sp>
      <p:pic>
        <p:nvPicPr>
          <p:cNvPr id="120835" name="内容占位符 4"/>
          <p:cNvPicPr>
            <a:picLocks noGrp="1" noChangeAspect="1" noChangeArrowheads="1"/>
          </p:cNvPicPr>
          <p:nvPr>
            <p:ph sz="quarter" idx="13"/>
          </p:nvPr>
        </p:nvPicPr>
        <p:blipFill>
          <a:blip r:embed="rId2" cstate="email">
            <a:extLst>
              <a:ext uri="{28A0092B-C50C-407E-A947-70E740481C1C}">
                <a14:useLocalDpi xmlns:a14="http://schemas.microsoft.com/office/drawing/2010/main" val="0"/>
              </a:ext>
            </a:extLst>
          </a:blip>
          <a:srcRect l="13976" r="13976"/>
          <a:stretch>
            <a:fillRect/>
          </a:stretch>
        </p:blipFill>
        <p:spPr bwMode="auto">
          <a:xfrm>
            <a:off x="1049338" y="1244600"/>
            <a:ext cx="3810000" cy="3952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6" name="文本占位符 3"/>
          <p:cNvSpPr>
            <a:spLocks noGrp="1" noChangeArrowheads="1"/>
          </p:cNvSpPr>
          <p:nvPr>
            <p:ph sz="quarter" idx="14"/>
          </p:nvPr>
        </p:nvSpPr>
        <p:spPr bwMode="auto">
          <a:xfrm>
            <a:off x="4859337" y="1244601"/>
            <a:ext cx="3809471" cy="3952874"/>
          </a:xfrm>
          <a:prstGeom prst="rect">
            <a:avLst/>
          </a:prstGeom>
          <a:solidFill>
            <a:schemeClr val="bg1"/>
          </a:solid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sz="1200" dirty="0">
                <a:latin typeface="Heiti SC Light" charset="0"/>
                <a:sym typeface="Heiti SC Light" charset="0"/>
              </a:rPr>
              <a:t>XLP</a:t>
            </a:r>
            <a:r>
              <a:rPr lang="zh-CN" altLang="en-US" sz="1200" dirty="0">
                <a:latin typeface="Heiti SC Light" charset="0"/>
                <a:sym typeface="Heiti SC Light" charset="0"/>
              </a:rPr>
              <a:t>活动的活动室多种多样的比如清华附中</a:t>
            </a:r>
            <a:r>
              <a:rPr lang="en-US" sz="1200" dirty="0">
                <a:latin typeface="Heiti SC Light" charset="0"/>
                <a:sym typeface="Heiti SC Light" charset="0"/>
              </a:rPr>
              <a:t>XLP</a:t>
            </a:r>
            <a:r>
              <a:rPr lang="zh-CN" altLang="en-US" sz="1200" dirty="0">
                <a:latin typeface="Heiti SC Light" charset="0"/>
                <a:sym typeface="Heiti SC Light" charset="0"/>
              </a:rPr>
              <a:t>活动，他们最后所形成的成果是用乐高积木制作成的</a:t>
            </a:r>
            <a:r>
              <a:rPr lang="en-US" sz="1200" dirty="0">
                <a:latin typeface="Heiti SC Light" charset="0"/>
                <a:sym typeface="Heiti SC Light" charset="0"/>
              </a:rPr>
              <a:t>3D</a:t>
            </a:r>
            <a:r>
              <a:rPr lang="zh-CN" altLang="en-US" sz="1200" dirty="0">
                <a:latin typeface="Heiti SC Light" charset="0"/>
                <a:sym typeface="Heiti SC Light" charset="0"/>
              </a:rPr>
              <a:t>打印机、机械手臂、原子力学显微镜，天津机电职业技术学院制作的太阳能</a:t>
            </a:r>
            <a:r>
              <a:rPr lang="zh-CN" altLang="en-US" sz="1200" dirty="0" smtClean="0">
                <a:latin typeface="Heiti SC Light" charset="0"/>
                <a:sym typeface="Heiti SC Light" charset="0"/>
              </a:rPr>
              <a:t>充电器</a:t>
            </a:r>
            <a:r>
              <a:rPr lang="en-US" altLang="zh-CN" sz="1200" dirty="0" smtClean="0">
                <a:latin typeface="Heiti SC Light" charset="0"/>
                <a:sym typeface="Heiti SC Light" charset="0"/>
              </a:rPr>
              <a:t>,</a:t>
            </a:r>
            <a:r>
              <a:rPr lang="zh-CN" altLang="en-US" sz="1200" dirty="0" smtClean="0">
                <a:latin typeface="Heiti SC Light" charset="0"/>
                <a:sym typeface="Heiti SC Light" charset="0"/>
              </a:rPr>
              <a:t>这张图片就是清华附中的初中生花了三个小时做微纳米原子力等产品。</a:t>
            </a:r>
            <a:endParaRPr lang="zh-CN" altLang="en-US" sz="1200" dirty="0">
              <a:latin typeface="Heiti SC Light" charset="0"/>
              <a:sym typeface="Heiti SC Light" charset="0"/>
            </a:endParaRPr>
          </a:p>
        </p:txBody>
      </p:sp>
    </p:spTree>
    <p:extLst>
      <p:ext uri="{BB962C8B-B14F-4D97-AF65-F5344CB8AC3E}">
        <p14:creationId xmlns:p14="http://schemas.microsoft.com/office/powerpoint/2010/main" val="858738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内容占位符 3"/>
          <p:cNvSpPr>
            <a:spLocks noGrp="1"/>
          </p:cNvSpPr>
          <p:nvPr>
            <p:ph sz="quarter" idx="14"/>
          </p:nvPr>
        </p:nvSpPr>
        <p:spPr/>
        <p:txBody>
          <a:bodyPr/>
          <a:lstStyle/>
          <a:p>
            <a:r>
              <a:rPr lang="zh-CN" altLang="en-US" dirty="0"/>
              <a:t>从幼儿园到博士生我们做过很多很多的研究，经过主办者与参与者的协调我们所有的极限学习都有挑战方与任务方的分工，在一个特定的时间段内，我们每一次的活动又有学习成果的产出，包括本手册。从</a:t>
            </a:r>
            <a:r>
              <a:rPr lang="en-US" altLang="zh-CN" dirty="0"/>
              <a:t>2006</a:t>
            </a:r>
            <a:r>
              <a:rPr lang="zh-CN" altLang="en-US" dirty="0"/>
              <a:t>年开始我们就多次的做过学生主动参与学校的活动包括这样一些概念顾学雍教授还在一些期刊上发表。在联合国教科文组织的政策报告提出了这些学习方法论的报告（这里有联合国教科文组织的文件扫描一下放进去中英文翻译一下），这样的理论我们已经放在清华的实验室挑战性学习课程系列的第一门示范课，我们经过多次试验，包括清华大学钱学森力学班已经把这样的方法论变成了必修课，排进了他们的课程计划。。。（把类似的活动都说一下）</a:t>
            </a:r>
          </a:p>
          <a:p>
            <a:r>
              <a:rPr lang="zh-CN" altLang="en-US" dirty="0"/>
              <a:t>首届工程管理实验班工程管理硕士班也把他变成了一门必修课，将来我们要怎么怎么样做在</a:t>
            </a:r>
            <a:r>
              <a:rPr lang="en-US" altLang="zh-CN" dirty="0" err="1"/>
              <a:t>mba</a:t>
            </a:r>
            <a:r>
              <a:rPr lang="zh-CN" altLang="en-US" dirty="0"/>
              <a:t>中我们做了怎么样的事情（最后证明这个东西适合大家一起弄的</a:t>
            </a:r>
            <a:r>
              <a:rPr lang="zh-CN" altLang="en-US" dirty="0" smtClean="0"/>
              <a:t>）</a:t>
            </a:r>
            <a:endParaRPr lang="en-US" altLang="zh-CN" dirty="0" smtClean="0"/>
          </a:p>
          <a:p>
            <a:endParaRPr lang="en-US" altLang="zh-CN" dirty="0" smtClean="0"/>
          </a:p>
          <a:p>
            <a:pPr algn="r"/>
            <a:r>
              <a:rPr lang="zh-CN" altLang="en-US" dirty="0" smtClean="0"/>
              <a:t>顾学雍</a:t>
            </a:r>
            <a:endParaRPr lang="zh-CN" altLang="en-US" dirty="0"/>
          </a:p>
          <a:p>
            <a:pPr algn="r"/>
            <a:endParaRPr lang="en-US" altLang="zh-CN" dirty="0"/>
          </a:p>
          <a:p>
            <a:pPr algn="r"/>
            <a:r>
              <a:rPr lang="en-US" altLang="zh-CN" dirty="0"/>
              <a:t>2014</a:t>
            </a:r>
            <a:r>
              <a:rPr lang="zh-CN" altLang="en-US" dirty="0"/>
              <a:t>年</a:t>
            </a:r>
            <a:r>
              <a:rPr lang="en-US" altLang="zh-CN" dirty="0"/>
              <a:t>8</a:t>
            </a:r>
            <a:r>
              <a:rPr lang="zh-CN" altLang="en-US" dirty="0"/>
              <a:t>月</a:t>
            </a:r>
            <a:r>
              <a:rPr lang="en-US" altLang="zh-CN" dirty="0"/>
              <a:t>17</a:t>
            </a:r>
            <a:r>
              <a:rPr lang="zh-CN" altLang="en-US" dirty="0" smtClean="0"/>
              <a:t>日</a:t>
            </a:r>
            <a:endParaRPr lang="en-US" altLang="zh-CN" dirty="0" smtClean="0"/>
          </a:p>
          <a:p>
            <a:pPr algn="r"/>
            <a:r>
              <a:rPr lang="zh-CN" altLang="en-US" dirty="0"/>
              <a:t>于</a:t>
            </a:r>
            <a:r>
              <a:rPr lang="zh-CN" altLang="en-US" dirty="0" smtClean="0"/>
              <a:t>清华</a:t>
            </a:r>
            <a:r>
              <a:rPr lang="en-US" altLang="zh-CN" dirty="0" err="1"/>
              <a:t>T</a:t>
            </a:r>
            <a:r>
              <a:rPr lang="en-US" altLang="zh-CN" dirty="0" err="1" smtClean="0"/>
              <a:t>oyhouse</a:t>
            </a:r>
            <a:endParaRPr lang="en-US" altLang="zh-CN" dirty="0"/>
          </a:p>
        </p:txBody>
      </p:sp>
    </p:spTree>
    <p:extLst>
      <p:ext uri="{BB962C8B-B14F-4D97-AF65-F5344CB8AC3E}">
        <p14:creationId xmlns:p14="http://schemas.microsoft.com/office/powerpoint/2010/main" val="91548316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p:cNvSpPr>
            <a:spLocks noGrp="1" noChangeArrowheads="1"/>
          </p:cNvSpPr>
          <p:nvPr>
            <p:ph type="title"/>
          </p:nvPr>
        </p:nvSpPr>
        <p:spPr>
          <a:ln/>
          <a:extLst>
            <a:ext uri="{91240B29-F687-4f45-9708-019B960494DF}">
              <a14:hiddenLine xmlns:a14="http://schemas.microsoft.com/office/drawing/2010/main" w="9525">
                <a:solidFill>
                  <a:srgbClr val="000000"/>
                </a:solidFill>
                <a:miter lim="800000"/>
                <a:headEnd/>
                <a:tailEnd/>
              </a14:hiddenLine>
            </a:ext>
          </a:extLst>
        </p:spPr>
        <p:txBody>
          <a:bodyPr anchor="b"/>
          <a:lstStyle/>
          <a:p>
            <a:pPr algn="r"/>
            <a:r>
              <a:rPr lang="zh-CN" sz="3200" dirty="0"/>
              <a:t>可重组跨学科团队</a:t>
            </a:r>
          </a:p>
        </p:txBody>
      </p:sp>
      <p:sp>
        <p:nvSpPr>
          <p:cNvPr id="121859" name="文本占位符 3"/>
          <p:cNvSpPr>
            <a:spLocks noGrp="1" noChangeArrowheads="1"/>
          </p:cNvSpPr>
          <p:nvPr>
            <p:ph sz="quarter" idx="13"/>
          </p:nvPr>
        </p:nvSpPr>
        <p:spPr bwMode="auto">
          <a:prstGeom prst="rect">
            <a:avLst/>
          </a:prstGeom>
          <a:solidFill>
            <a:schemeClr val="bg1"/>
          </a:solid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sz="1200" dirty="0">
                <a:latin typeface="Heiti SC Light" charset="0"/>
                <a:sym typeface="Heiti SC Light" charset="0"/>
              </a:rPr>
              <a:t>XLP</a:t>
            </a:r>
            <a:r>
              <a:rPr lang="zh-CN" altLang="en-US" sz="1200" dirty="0">
                <a:latin typeface="Heiti SC Light" charset="0"/>
                <a:sym typeface="Heiti SC Light" charset="0"/>
              </a:rPr>
              <a:t>的团队本身也是一种成果，经过</a:t>
            </a:r>
            <a:r>
              <a:rPr lang="en-US" sz="1200" dirty="0">
                <a:latin typeface="Heiti SC Light" charset="0"/>
                <a:sym typeface="Heiti SC Light" charset="0"/>
              </a:rPr>
              <a:t>XLP</a:t>
            </a:r>
            <a:r>
              <a:rPr lang="zh-CN" altLang="en-US" sz="1200" dirty="0">
                <a:latin typeface="Heiti SC Light" charset="0"/>
                <a:sym typeface="Heiti SC Light" charset="0"/>
              </a:rPr>
              <a:t>活动</a:t>
            </a:r>
            <a:r>
              <a:rPr lang="zh-CN" altLang="en-US" sz="1200" dirty="0" smtClean="0">
                <a:latin typeface="Heiti SC Light" charset="0"/>
                <a:sym typeface="Heiti SC Light" charset="0"/>
              </a:rPr>
              <a:t>后，团队以后的工作流程就可以按照</a:t>
            </a:r>
            <a:r>
              <a:rPr lang="en-US" altLang="zh-CN" sz="1200" dirty="0" smtClean="0">
                <a:latin typeface="Heiti SC Light" charset="0"/>
                <a:sym typeface="Heiti SC Light" charset="0"/>
              </a:rPr>
              <a:t>XLP</a:t>
            </a:r>
            <a:r>
              <a:rPr lang="zh-CN" altLang="en-US" sz="1200" dirty="0" smtClean="0">
                <a:latin typeface="Heiti SC Light" charset="0"/>
                <a:sym typeface="Heiti SC Light" charset="0"/>
              </a:rPr>
              <a:t>活动规则来执行，这样他们的能力就能图案都发挥出来，让他们在以后的团队剑圣中有更好的表现。这张图片是</a:t>
            </a:r>
            <a:r>
              <a:rPr lang="en-US" altLang="zh-CN" dirty="0" smtClean="0">
                <a:latin typeface="Heiti SC Light" charset="0"/>
                <a:sym typeface="Heiti SC Light" charset="0"/>
              </a:rPr>
              <a:t>2013</a:t>
            </a:r>
            <a:r>
              <a:rPr lang="zh-CN" altLang="en-US" dirty="0" smtClean="0">
                <a:latin typeface="Heiti SC Light" charset="0"/>
                <a:sym typeface="Heiti SC Light" charset="0"/>
              </a:rPr>
              <a:t>年做的模拟风投，找的真正的风投的总经理来进行模拟风投。</a:t>
            </a:r>
            <a:endParaRPr lang="zh-CN" altLang="en-US" sz="1200" dirty="0">
              <a:latin typeface="Heiti SC Light" charset="0"/>
              <a:sym typeface="Heiti SC Light" charset="0"/>
            </a:endParaRPr>
          </a:p>
        </p:txBody>
      </p:sp>
      <p:pic>
        <p:nvPicPr>
          <p:cNvPr id="7" name="Content Placeholder 6"/>
          <p:cNvPicPr>
            <a:picLocks noGrp="1" noChangeAspect="1"/>
          </p:cNvPicPr>
          <p:nvPr>
            <p:ph sz="quarter" idx="14"/>
          </p:nvPr>
        </p:nvPicPr>
        <p:blipFill>
          <a:blip r:embed="rId3" cstate="email">
            <a:extLst>
              <a:ext uri="{28A0092B-C50C-407E-A947-70E740481C1C}">
                <a14:useLocalDpi xmlns:a14="http://schemas.microsoft.com/office/drawing/2010/main" val="0"/>
              </a:ext>
            </a:extLst>
          </a:blip>
          <a:srcRect l="18091" r="18091"/>
          <a:stretch>
            <a:fillRect/>
          </a:stretch>
        </p:blipFill>
        <p:spPr>
          <a:prstGeom prst="rect">
            <a:avLst/>
          </a:prstGeom>
        </p:spPr>
      </p:pic>
    </p:spTree>
    <p:extLst>
      <p:ext uri="{BB962C8B-B14F-4D97-AF65-F5344CB8AC3E}">
        <p14:creationId xmlns:p14="http://schemas.microsoft.com/office/powerpoint/2010/main" val="20904534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noChangeArrowheads="1"/>
          </p:cNvSpPr>
          <p:nvPr>
            <p:ph type="title"/>
          </p:nvPr>
        </p:nvSpPr>
        <p:spPr>
          <a:ln/>
          <a:extLst>
            <a:ext uri="{91240B29-F687-4f45-9708-019B960494DF}">
              <a14:hiddenLine xmlns:a14="http://schemas.microsoft.com/office/drawing/2010/main" w="9525">
                <a:solidFill>
                  <a:srgbClr val="000000"/>
                </a:solidFill>
                <a:miter lim="800000"/>
                <a:headEnd/>
                <a:tailEnd/>
              </a14:hiddenLine>
            </a:ext>
          </a:extLst>
        </p:spPr>
        <p:txBody>
          <a:bodyPr anchor="b"/>
          <a:lstStyle/>
          <a:p>
            <a:r>
              <a:rPr lang="zh-CN" altLang="en-US" sz="3200"/>
              <a:t>定制化</a:t>
            </a:r>
            <a:r>
              <a:rPr lang="en-US" sz="3200"/>
              <a:t>XLP</a:t>
            </a:r>
            <a:r>
              <a:rPr lang="zh-CN" altLang="en-US" sz="3200"/>
              <a:t>操作手册</a:t>
            </a:r>
          </a:p>
        </p:txBody>
      </p:sp>
      <p:sp>
        <p:nvSpPr>
          <p:cNvPr id="123907" name="文本占位符 3"/>
          <p:cNvSpPr>
            <a:spLocks noGrp="1" noChangeArrowheads="1"/>
          </p:cNvSpPr>
          <p:nvPr>
            <p:ph sz="quarter" idx="13"/>
          </p:nvPr>
        </p:nvSpPr>
        <p:spPr bwMode="auto">
          <a:prstGeom prst="rect">
            <a:avLst/>
          </a:prstGeom>
          <a:solidFill>
            <a:schemeClr val="bg1"/>
          </a:solid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zh-CN" altLang="en-US" sz="1200" dirty="0" smtClean="0"/>
              <a:t>在参与</a:t>
            </a:r>
            <a:r>
              <a:rPr lang="en-US" altLang="zh-CN" sz="1200" dirty="0" smtClean="0"/>
              <a:t>XLP</a:t>
            </a:r>
            <a:r>
              <a:rPr lang="zh-CN" altLang="en-US" sz="1200" dirty="0" smtClean="0"/>
              <a:t>活动中可以把整个的活动流程记录下来整理成</a:t>
            </a:r>
            <a:r>
              <a:rPr lang="en-US" altLang="zh-CN" sz="1200" dirty="0" smtClean="0"/>
              <a:t>XLP</a:t>
            </a:r>
            <a:r>
              <a:rPr lang="zh-CN" altLang="en-US" sz="1200" dirty="0" smtClean="0"/>
              <a:t>活动手册，比如您现在看的这本操作手册其实也是</a:t>
            </a:r>
            <a:r>
              <a:rPr lang="en-US" altLang="zh-CN" sz="1200" dirty="0" smtClean="0"/>
              <a:t>XLP</a:t>
            </a:r>
            <a:r>
              <a:rPr lang="zh-CN" altLang="en-US" sz="1200" dirty="0" smtClean="0"/>
              <a:t>活动的产物，我们成果是多种多样的，以上只是举了几个我们的例子，您可以吸收我们的想法按照您的想法来做您的活动成果。</a:t>
            </a:r>
            <a:endParaRPr lang="zh-CN" altLang="zh-CN" sz="1200" dirty="0"/>
          </a:p>
        </p:txBody>
      </p:sp>
      <p:pic>
        <p:nvPicPr>
          <p:cNvPr id="7" name="Content Placeholder 6"/>
          <p:cNvPicPr>
            <a:picLocks noGrp="1" noChangeAspect="1"/>
          </p:cNvPicPr>
          <p:nvPr>
            <p:ph sz="quarter" idx="14"/>
          </p:nvPr>
        </p:nvPicPr>
        <p:blipFill>
          <a:blip r:embed="rId3" cstate="print"/>
          <a:srcRect l="15881" r="15881"/>
          <a:stretch>
            <a:fillRect/>
          </a:stretch>
        </p:blipFill>
        <p:spPr>
          <a:xfrm>
            <a:off x="4859338" y="1244600"/>
            <a:ext cx="3810000" cy="3952875"/>
          </a:xfrm>
          <a:prstGeom prst="rect">
            <a:avLst/>
          </a:prstGeom>
        </p:spPr>
      </p:pic>
    </p:spTree>
    <p:extLst>
      <p:ext uri="{BB962C8B-B14F-4D97-AF65-F5344CB8AC3E}">
        <p14:creationId xmlns:p14="http://schemas.microsoft.com/office/powerpoint/2010/main" val="42457499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清华附中操作手册.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92727" y="1039092"/>
            <a:ext cx="7912485" cy="4694538"/>
          </a:xfrm>
          <a:prstGeom prst="rect">
            <a:avLst/>
          </a:prstGeom>
        </p:spPr>
      </p:pic>
      <p:sp>
        <p:nvSpPr>
          <p:cNvPr id="6" name="TextBox 5"/>
          <p:cNvSpPr txBox="1"/>
          <p:nvPr/>
        </p:nvSpPr>
        <p:spPr>
          <a:xfrm>
            <a:off x="6671552" y="5814781"/>
            <a:ext cx="1439818" cy="272382"/>
          </a:xfrm>
          <a:prstGeom prst="rect">
            <a:avLst/>
          </a:prstGeom>
          <a:noFill/>
        </p:spPr>
        <p:txBody>
          <a:bodyPr wrap="none" rtlCol="0">
            <a:spAutoFit/>
          </a:bodyPr>
          <a:lstStyle/>
          <a:p>
            <a:pPr>
              <a:lnSpc>
                <a:spcPct val="130000"/>
              </a:lnSpc>
            </a:pPr>
            <a:r>
              <a:rPr lang="zh-CN" altLang="en-US" sz="900" dirty="0">
                <a:ea typeface="微软雅黑" panose="020B0503020204020204" pitchFamily="34" charset="-122"/>
              </a:rPr>
              <a:t>▲清华附中</a:t>
            </a:r>
            <a:r>
              <a:rPr lang="en-US" altLang="zh-CN" sz="900" dirty="0" smtClean="0">
                <a:ea typeface="微软雅黑" panose="020B0503020204020204" pitchFamily="34" charset="-122"/>
              </a:rPr>
              <a:t>XLP</a:t>
            </a:r>
            <a:r>
              <a:rPr lang="zh-CN" altLang="en-US" sz="900" dirty="0" smtClean="0">
                <a:ea typeface="微软雅黑" panose="020B0503020204020204" pitchFamily="34" charset="-122"/>
              </a:rPr>
              <a:t>操作手册</a:t>
            </a:r>
            <a:endParaRPr lang="en-US" sz="900" dirty="0" smtClean="0">
              <a:ea typeface="微软雅黑" panose="020B0503020204020204" pitchFamily="34" charset="-122"/>
            </a:endParaRPr>
          </a:p>
        </p:txBody>
      </p:sp>
    </p:spTree>
    <p:extLst>
      <p:ext uri="{BB962C8B-B14F-4D97-AF65-F5344CB8AC3E}">
        <p14:creationId xmlns:p14="http://schemas.microsoft.com/office/powerpoint/2010/main" val="70717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smtClean="0"/>
              <a:t>案例库</a:t>
            </a:r>
            <a:endParaRPr lang="zh-CN" altLang="en-US" dirty="0"/>
          </a:p>
        </p:txBody>
      </p:sp>
      <p:sp>
        <p:nvSpPr>
          <p:cNvPr id="10" name="副标题 9"/>
          <p:cNvSpPr>
            <a:spLocks noGrp="1"/>
          </p:cNvSpPr>
          <p:nvPr>
            <p:ph type="body" idx="1"/>
          </p:nvPr>
        </p:nvSpPr>
        <p:spPr/>
        <p:txBody>
          <a:bodyPr/>
          <a:lstStyle/>
          <a:p>
            <a:r>
              <a:rPr lang="en-US" altLang="zh-CN" dirty="0" smtClean="0">
                <a:latin typeface="Arial"/>
                <a:cs typeface="Arial"/>
              </a:rPr>
              <a:t>CASE LIBRARY</a:t>
            </a:r>
            <a:endParaRPr lang="zh-CN" altLang="en-US" dirty="0">
              <a:latin typeface="Arial"/>
              <a:cs typeface="Arial"/>
            </a:endParaRPr>
          </a:p>
        </p:txBody>
      </p:sp>
      <p:sp>
        <p:nvSpPr>
          <p:cNvPr id="2" name="文本占位符 1"/>
          <p:cNvSpPr>
            <a:spLocks noGrp="1"/>
          </p:cNvSpPr>
          <p:nvPr>
            <p:ph type="body" sz="quarter" idx="13"/>
          </p:nvPr>
        </p:nvSpPr>
        <p:spPr/>
        <p:txBody>
          <a:bodyPr>
            <a:normAutofit fontScale="25000" lnSpcReduction="20000"/>
          </a:bodyPr>
          <a:lstStyle/>
          <a:p>
            <a:endParaRPr lang="zh-CN" altLang="en-US"/>
          </a:p>
        </p:txBody>
      </p:sp>
    </p:spTree>
    <p:extLst>
      <p:ext uri="{BB962C8B-B14F-4D97-AF65-F5344CB8AC3E}">
        <p14:creationId xmlns:p14="http://schemas.microsoft.com/office/powerpoint/2010/main" val="522009968"/>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Woody的\和冠欣 Guan-Xin He\HGX_6282.JPG"/>
          <p:cNvPicPr>
            <a:picLocks noChangeAspect="1" noChangeArrowheads="1"/>
          </p:cNvPicPr>
          <p:nvPr/>
        </p:nvPicPr>
        <p:blipFill>
          <a:blip r:embed="rId2" cstate="print">
            <a:lum bright="20000" contrast="40000"/>
          </a:blip>
          <a:srcRect/>
          <a:stretch>
            <a:fillRect/>
          </a:stretch>
        </p:blipFill>
        <p:spPr bwMode="auto">
          <a:xfrm>
            <a:off x="0" y="0"/>
            <a:ext cx="9144000" cy="6859588"/>
          </a:xfrm>
          <a:prstGeom prst="rect">
            <a:avLst/>
          </a:prstGeom>
          <a:noFill/>
        </p:spPr>
      </p:pic>
      <p:sp>
        <p:nvSpPr>
          <p:cNvPr id="3" name="TextBox 2"/>
          <p:cNvSpPr txBox="1"/>
          <p:nvPr/>
        </p:nvSpPr>
        <p:spPr>
          <a:xfrm>
            <a:off x="6172200" y="6200308"/>
            <a:ext cx="2971800" cy="272382"/>
          </a:xfrm>
          <a:prstGeom prst="rect">
            <a:avLst/>
          </a:prstGeom>
          <a:noFill/>
        </p:spPr>
        <p:txBody>
          <a:bodyPr wrap="square" rtlCol="0">
            <a:spAutoFit/>
          </a:bodyPr>
          <a:lstStyle/>
          <a:p>
            <a:pPr>
              <a:lnSpc>
                <a:spcPct val="130000"/>
              </a:lnSpc>
            </a:pPr>
            <a:r>
              <a:rPr lang="zh-CN" altLang="en-US" sz="900" dirty="0" smtClean="0">
                <a:ea typeface="微软雅黑" panose="020B0503020204020204" pitchFamily="34" charset="-122"/>
              </a:rPr>
              <a:t>按照</a:t>
            </a:r>
            <a:r>
              <a:rPr lang="en-US" altLang="zh-CN" sz="900" dirty="0" smtClean="0">
                <a:ea typeface="微软雅黑" panose="020B0503020204020204" pitchFamily="34" charset="-122"/>
              </a:rPr>
              <a:t>XLP</a:t>
            </a:r>
            <a:r>
              <a:rPr lang="zh-CN" altLang="en-US" sz="900" dirty="0" smtClean="0">
                <a:ea typeface="微软雅黑" panose="020B0503020204020204" pitchFamily="34" charset="-122"/>
              </a:rPr>
              <a:t>格式执行的清华</a:t>
            </a:r>
            <a:r>
              <a:rPr lang="en-US" altLang="zh-CN" sz="900" dirty="0" smtClean="0">
                <a:ea typeface="微软雅黑" panose="020B0503020204020204" pitchFamily="34" charset="-122"/>
              </a:rPr>
              <a:t>-</a:t>
            </a:r>
            <a:r>
              <a:rPr lang="zh-CN" altLang="en-US" sz="900" dirty="0" smtClean="0">
                <a:ea typeface="微软雅黑" panose="020B0503020204020204" pitchFamily="34" charset="-122"/>
              </a:rPr>
              <a:t>北大</a:t>
            </a:r>
            <a:r>
              <a:rPr lang="en-US" altLang="zh-CN" sz="900" dirty="0" smtClean="0">
                <a:ea typeface="微软雅黑" panose="020B0503020204020204" pitchFamily="34" charset="-122"/>
              </a:rPr>
              <a:t>-</a:t>
            </a:r>
            <a:r>
              <a:rPr lang="zh-CN" altLang="en-US" sz="900" dirty="0" smtClean="0">
                <a:ea typeface="微软雅黑" panose="020B0503020204020204" pitchFamily="34" charset="-122"/>
              </a:rPr>
              <a:t>伦敦大学学院暑期学校</a:t>
            </a:r>
            <a:endParaRPr lang="zh-CN" altLang="en-US" sz="900" dirty="0" smtClean="0">
              <a:latin typeface="Arial" panose="020B0604020202020204" pitchFamily="34" charset="0"/>
              <a:ea typeface="微软雅黑" panose="020B0503020204020204" pitchFamily="34" charset="-122"/>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1"/>
          <p:cNvSpPr>
            <a:spLocks noGrp="1" noChangeArrowheads="1"/>
          </p:cNvSpPr>
          <p:nvPr>
            <p:ph type="title" idx="4294967295"/>
          </p:nvPr>
        </p:nvSpPr>
        <p:spPr>
          <a:ln/>
        </p:spPr>
        <p:txBody>
          <a:bodyPr/>
          <a:lstStyle/>
          <a:p>
            <a:endParaRPr lang="zh-CN" dirty="0"/>
          </a:p>
        </p:txBody>
      </p:sp>
      <p:pic>
        <p:nvPicPr>
          <p:cNvPr id="141315" name="Picture 3" descr="数据库原理"/>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979474"/>
            <a:ext cx="9140825" cy="51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4957763" y="6200308"/>
            <a:ext cx="2971800" cy="272382"/>
          </a:xfrm>
          <a:prstGeom prst="rect">
            <a:avLst/>
          </a:prstGeom>
          <a:noFill/>
        </p:spPr>
        <p:txBody>
          <a:bodyPr wrap="square" rtlCol="0">
            <a:spAutoFit/>
          </a:bodyPr>
          <a:lstStyle/>
          <a:p>
            <a:pPr>
              <a:lnSpc>
                <a:spcPct val="130000"/>
              </a:lnSpc>
            </a:pPr>
            <a:r>
              <a:rPr lang="zh-CN" altLang="en-US" sz="900" dirty="0" smtClean="0">
                <a:ea typeface="微软雅黑" panose="020B0503020204020204" pitchFamily="34" charset="-122"/>
              </a:rPr>
              <a:t>按照</a:t>
            </a:r>
            <a:r>
              <a:rPr lang="en-US" altLang="zh-CN" sz="900" dirty="0" smtClean="0">
                <a:ea typeface="微软雅黑" panose="020B0503020204020204" pitchFamily="34" charset="-122"/>
              </a:rPr>
              <a:t>XLP</a:t>
            </a:r>
            <a:r>
              <a:rPr lang="zh-CN" altLang="en-US" sz="900" dirty="0" smtClean="0">
                <a:ea typeface="微软雅黑" panose="020B0503020204020204" pitchFamily="34" charset="-122"/>
              </a:rPr>
              <a:t>格式执行的清华大学本科生课程数据库原理</a:t>
            </a:r>
            <a:endParaRPr lang="zh-CN" altLang="en-US" sz="900" dirty="0" smtClean="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1057970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sz="quarter" idx="13"/>
          </p:nvPr>
        </p:nvSpPr>
        <p:spPr>
          <a:xfrm>
            <a:off x="1306513" y="2085974"/>
            <a:ext cx="6515100" cy="3695700"/>
          </a:xfrm>
        </p:spPr>
        <p:txBody>
          <a:bodyPr>
            <a:normAutofit/>
          </a:bodyPr>
          <a:lstStyle/>
          <a:p>
            <a:r>
              <a:rPr lang="zh-CN" altLang="en-US" dirty="0" smtClean="0"/>
              <a:t>课程主题</a:t>
            </a:r>
            <a:r>
              <a:rPr lang="en-US" altLang="zh-CN" dirty="0" smtClean="0"/>
              <a:t>	</a:t>
            </a:r>
            <a:r>
              <a:rPr lang="zh-CN" altLang="en-US" dirty="0" smtClean="0"/>
              <a:t>数据库原理</a:t>
            </a:r>
            <a:r>
              <a:rPr lang="en-US" altLang="zh-CN" dirty="0" smtClean="0"/>
              <a:t>/</a:t>
            </a:r>
            <a:r>
              <a:rPr lang="zh-CN" altLang="en-US" dirty="0" smtClean="0"/>
              <a:t>数据结构与算法</a:t>
            </a:r>
            <a:endParaRPr lang="en-US" altLang="zh-CN" dirty="0" smtClean="0"/>
          </a:p>
          <a:p>
            <a:r>
              <a:rPr lang="zh-CN" altLang="en-US" dirty="0" smtClean="0"/>
              <a:t>时长</a:t>
            </a:r>
            <a:r>
              <a:rPr lang="en-US" altLang="zh-CN" dirty="0" smtClean="0"/>
              <a:t>	3</a:t>
            </a:r>
            <a:r>
              <a:rPr lang="zh-CN" altLang="en-US" dirty="0" smtClean="0"/>
              <a:t>学时 </a:t>
            </a:r>
            <a:r>
              <a:rPr lang="en-US" altLang="zh-CN" dirty="0" smtClean="0"/>
              <a:t>× 16</a:t>
            </a:r>
            <a:r>
              <a:rPr lang="zh-CN" altLang="en-US" dirty="0" smtClean="0"/>
              <a:t>周（</a:t>
            </a:r>
            <a:r>
              <a:rPr lang="en-US" altLang="zh-CN" dirty="0" smtClean="0"/>
              <a:t>7</a:t>
            </a:r>
            <a:r>
              <a:rPr lang="zh-CN" altLang="en-US" dirty="0" smtClean="0"/>
              <a:t>天为一个周期，挑战方</a:t>
            </a:r>
            <a:r>
              <a:rPr lang="en-US" altLang="zh-CN" dirty="0" smtClean="0"/>
              <a:t>5</a:t>
            </a:r>
            <a:r>
              <a:rPr lang="zh-CN" altLang="en-US" dirty="0" smtClean="0"/>
              <a:t>天，任务方</a:t>
            </a:r>
            <a:r>
              <a:rPr lang="en-US" altLang="zh-CN" dirty="0" smtClean="0"/>
              <a:t>2.5</a:t>
            </a:r>
            <a:r>
              <a:rPr lang="zh-CN" altLang="en-US" dirty="0" smtClean="0"/>
              <a:t>小时）</a:t>
            </a:r>
            <a:endParaRPr lang="en-US" altLang="zh-CN" dirty="0" smtClean="0"/>
          </a:p>
          <a:p>
            <a:r>
              <a:rPr lang="zh-CN" altLang="en-US" dirty="0" smtClean="0">
                <a:latin typeface="Heiti SC Light" charset="0"/>
                <a:sym typeface="Heiti SC Light" charset="0"/>
              </a:rPr>
              <a:t>课程认证</a:t>
            </a:r>
            <a:r>
              <a:rPr lang="en-US" altLang="zh-CN" dirty="0" smtClean="0">
                <a:latin typeface="Heiti SC Light" charset="0"/>
                <a:sym typeface="Heiti SC Light" charset="0"/>
              </a:rPr>
              <a:t>	2</a:t>
            </a:r>
            <a:r>
              <a:rPr lang="zh-CN" altLang="en-US" dirty="0" smtClean="0">
                <a:latin typeface="Heiti SC Light" charset="0"/>
                <a:sym typeface="Heiti SC Light" charset="0"/>
              </a:rPr>
              <a:t>学分</a:t>
            </a:r>
            <a:endParaRPr lang="en-US" altLang="zh-CN" dirty="0">
              <a:latin typeface="Heiti SC Light" charset="0"/>
              <a:sym typeface="Heiti SC Light" charset="0"/>
            </a:endParaRPr>
          </a:p>
          <a:p>
            <a:r>
              <a:rPr lang="zh-CN" altLang="en-US" dirty="0" smtClean="0">
                <a:latin typeface="Heiti SC Light" charset="0"/>
                <a:sym typeface="Heiti SC Light" charset="0"/>
              </a:rPr>
              <a:t>挑战方</a:t>
            </a:r>
            <a:r>
              <a:rPr lang="en-US" altLang="zh-CN" dirty="0" smtClean="0">
                <a:latin typeface="Heiti SC Light" charset="0"/>
                <a:sym typeface="Heiti SC Light" charset="0"/>
              </a:rPr>
              <a:t>	</a:t>
            </a:r>
            <a:r>
              <a:rPr lang="zh-CN" altLang="en-US" dirty="0" smtClean="0">
                <a:latin typeface="Heiti SC Light" charset="0"/>
                <a:sym typeface="Heiti SC Light" charset="0"/>
              </a:rPr>
              <a:t>清华大学本科生，</a:t>
            </a:r>
            <a:r>
              <a:rPr lang="en-US" altLang="zh-CN" dirty="0" smtClean="0">
                <a:latin typeface="Heiti SC Light" charset="0"/>
                <a:sym typeface="Heiti SC Light" charset="0"/>
              </a:rPr>
              <a:t>6</a:t>
            </a:r>
            <a:r>
              <a:rPr lang="zh-CN" altLang="en-US" dirty="0" smtClean="0">
                <a:latin typeface="Heiti SC Light" charset="0"/>
                <a:sym typeface="Heiti SC Light" charset="0"/>
              </a:rPr>
              <a:t>人</a:t>
            </a:r>
            <a:endParaRPr lang="en-US" altLang="zh-CN" dirty="0" smtClean="0">
              <a:latin typeface="Heiti SC Light" charset="0"/>
              <a:sym typeface="Heiti SC Light" charset="0"/>
            </a:endParaRPr>
          </a:p>
          <a:p>
            <a:r>
              <a:rPr lang="zh-CN" altLang="en-US" dirty="0" smtClean="0">
                <a:latin typeface="Heiti SC Light" charset="0"/>
                <a:sym typeface="Heiti SC Light" charset="0"/>
              </a:rPr>
              <a:t>任务方</a:t>
            </a:r>
            <a:r>
              <a:rPr lang="en-US" altLang="zh-CN" dirty="0" smtClean="0">
                <a:latin typeface="Heiti SC Light" charset="0"/>
                <a:sym typeface="Heiti SC Light" charset="0"/>
              </a:rPr>
              <a:t>	</a:t>
            </a:r>
            <a:r>
              <a:rPr lang="zh-CN" altLang="en-US" dirty="0" smtClean="0">
                <a:latin typeface="Heiti SC Light" charset="0"/>
                <a:sym typeface="Heiti SC Light" charset="0"/>
              </a:rPr>
              <a:t>清华大学本科生，</a:t>
            </a:r>
            <a:r>
              <a:rPr lang="en-US" altLang="zh-CN" dirty="0" smtClean="0">
                <a:latin typeface="Heiti SC Light" charset="0"/>
                <a:sym typeface="Heiti SC Light" charset="0"/>
              </a:rPr>
              <a:t>70</a:t>
            </a:r>
            <a:r>
              <a:rPr lang="zh-CN" altLang="en-US" dirty="0" smtClean="0">
                <a:latin typeface="Heiti SC Light" charset="0"/>
                <a:sym typeface="Heiti SC Light" charset="0"/>
              </a:rPr>
              <a:t>人</a:t>
            </a:r>
            <a:endParaRPr lang="en-US" altLang="zh-CN" dirty="0" smtClean="0">
              <a:latin typeface="Heiti SC Light" charset="0"/>
              <a:sym typeface="Heiti SC Light" charset="0"/>
            </a:endParaRPr>
          </a:p>
          <a:p>
            <a:endParaRPr lang="en-US" altLang="zh-CN" dirty="0" smtClean="0">
              <a:latin typeface="Heiti SC Light" charset="0"/>
              <a:sym typeface="Heiti SC Light" charset="0"/>
            </a:endParaRPr>
          </a:p>
          <a:p>
            <a:r>
              <a:rPr lang="zh-CN" altLang="en-US" dirty="0" smtClean="0">
                <a:latin typeface="Heiti SC Light" charset="0"/>
                <a:sym typeface="Heiti SC Light" charset="0"/>
              </a:rPr>
              <a:t>学生</a:t>
            </a:r>
            <a:r>
              <a:rPr lang="zh-CN" altLang="en-US" dirty="0">
                <a:latin typeface="Heiti SC Light" charset="0"/>
                <a:sym typeface="Heiti SC Light" charset="0"/>
              </a:rPr>
              <a:t>自主学习主题</a:t>
            </a:r>
            <a:r>
              <a:rPr lang="zh-CN" altLang="en-US" dirty="0"/>
              <a:t>：</a:t>
            </a:r>
            <a:r>
              <a:rPr lang="zh-CN" altLang="en-US" dirty="0">
                <a:latin typeface="Heiti SC Light" charset="0"/>
                <a:sym typeface="Heiti SC Light" charset="0"/>
              </a:rPr>
              <a:t>利用数据库知识，设计一个网站，收集、管理数据，并实现特定的功能</a:t>
            </a:r>
            <a:endParaRPr lang="en-US" altLang="zh-CN" dirty="0">
              <a:latin typeface="Heiti SC Light" charset="0"/>
              <a:sym typeface="Heiti SC Light" charset="0"/>
            </a:endParaRPr>
          </a:p>
          <a:p>
            <a:endParaRPr lang="en-US" altLang="zh-CN" dirty="0">
              <a:latin typeface="Heiti SC Light" charset="0"/>
              <a:sym typeface="Heiti SC Light" charset="0"/>
            </a:endParaRPr>
          </a:p>
          <a:p>
            <a:r>
              <a:rPr lang="zh-CN" altLang="en-US" dirty="0">
                <a:latin typeface="Heiti SC Light" charset="0"/>
                <a:sym typeface="Heiti SC Light" charset="0"/>
              </a:rPr>
              <a:t>信息交换节点</a:t>
            </a:r>
            <a:r>
              <a:rPr lang="zh-CN" altLang="en-US" dirty="0"/>
              <a:t>：</a:t>
            </a:r>
            <a:r>
              <a:rPr lang="zh-CN" altLang="en-US" dirty="0">
                <a:latin typeface="Heiti SC Light" charset="0"/>
                <a:sym typeface="Heiti SC Light" charset="0"/>
              </a:rPr>
              <a:t>每周上课前教师督导主导该周学习活动学生的课程准备工作，修正错误，提出建议，保证课程内容的准确性，并建立每节课之间的逻辑联系</a:t>
            </a:r>
          </a:p>
          <a:p>
            <a:endParaRPr lang="zh-CN" altLang="en-US" dirty="0">
              <a:latin typeface="Heiti SC Light" charset="0"/>
              <a:sym typeface="Heiti SC Light" charset="0"/>
            </a:endParaRPr>
          </a:p>
          <a:p>
            <a:r>
              <a:rPr lang="zh-CN" altLang="en-US" dirty="0">
                <a:latin typeface="Heiti SC Light" charset="0"/>
                <a:sym typeface="Heiti SC Light" charset="0"/>
              </a:rPr>
              <a:t>学习活动的地点</a:t>
            </a:r>
            <a:r>
              <a:rPr lang="zh-CN" altLang="en-US" dirty="0"/>
              <a:t>：</a:t>
            </a:r>
            <a:r>
              <a:rPr lang="zh-CN" altLang="en-US" dirty="0">
                <a:latin typeface="Heiti SC Light" charset="0"/>
                <a:sym typeface="Heiti SC Light" charset="0"/>
              </a:rPr>
              <a:t>教室学习团队交流会教师办公室实验室</a:t>
            </a:r>
          </a:p>
          <a:p>
            <a:endParaRPr lang="zh-CN" altLang="en-US" dirty="0">
              <a:latin typeface="Heiti SC Light" charset="0"/>
              <a:sym typeface="Heiti SC Light" charset="0"/>
            </a:endParaRPr>
          </a:p>
          <a:p>
            <a:r>
              <a:rPr lang="zh-CN" altLang="en-US" dirty="0">
                <a:latin typeface="Heiti SC Light" charset="0"/>
                <a:sym typeface="Heiti SC Light" charset="0"/>
              </a:rPr>
              <a:t>学习重心前移：学习团队在学期初制定项目目标，每周完成既定的工作量，课上展示交流阶段性工作成果。授课团队提前一周时间准备知识点讲解的内容，反复理解并提炼，传授给全班其他</a:t>
            </a:r>
            <a:r>
              <a:rPr lang="zh-CN" altLang="en-US" dirty="0" smtClean="0">
                <a:latin typeface="Heiti SC Light" charset="0"/>
                <a:sym typeface="Heiti SC Light" charset="0"/>
              </a:rPr>
              <a:t>学生</a:t>
            </a:r>
            <a:endParaRPr lang="zh-CN" altLang="en-US" dirty="0">
              <a:latin typeface="Heiti SC Light" charset="0"/>
              <a:sym typeface="Heiti SC Light" charset="0"/>
            </a:endParaRPr>
          </a:p>
        </p:txBody>
      </p:sp>
    </p:spTree>
    <p:extLst>
      <p:ext uri="{BB962C8B-B14F-4D97-AF65-F5344CB8AC3E}">
        <p14:creationId xmlns:p14="http://schemas.microsoft.com/office/powerpoint/2010/main" val="40211264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descr="全球制造战略 1"/>
          <p:cNvPicPr>
            <a:picLocks noChangeAspect="1" noChangeArrowheads="1"/>
          </p:cNvPicPr>
          <p:nvPr/>
        </p:nvPicPr>
        <p:blipFill>
          <a:blip r:embed="rId2" cstate="email">
            <a:extLst>
              <a:ext uri="{28A0092B-C50C-407E-A947-70E740481C1C}">
                <a14:useLocalDpi xmlns:a14="http://schemas.microsoft.com/office/drawing/2010/main" val="0"/>
              </a:ext>
            </a:extLst>
          </a:blip>
          <a:srcRect b="11423"/>
          <a:stretch>
            <a:fillRect/>
          </a:stretch>
        </p:blipFill>
        <p:spPr bwMode="auto">
          <a:xfrm>
            <a:off x="57150" y="850900"/>
            <a:ext cx="9029700" cy="600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3" name="Rectangle 2"/>
          <p:cNvSpPr>
            <a:spLocks noGrp="1" noChangeArrowheads="1"/>
          </p:cNvSpPr>
          <p:nvPr>
            <p:ph type="title"/>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sz="2000" dirty="0"/>
              <a:t>全球制造战略</a:t>
            </a:r>
            <a:endParaRPr lang="zh-CN" dirty="0"/>
          </a:p>
        </p:txBody>
      </p:sp>
      <p:sp>
        <p:nvSpPr>
          <p:cNvPr id="2" name="内容占位符 1"/>
          <p:cNvSpPr>
            <a:spLocks noGrp="1"/>
          </p:cNvSpPr>
          <p:nvPr>
            <p:ph sz="quarter" idx="13"/>
          </p:nvPr>
        </p:nvSpPr>
        <p:spPr/>
        <p:txBody>
          <a:bodyPr/>
          <a:lstStyle/>
          <a:p>
            <a:endParaRPr lang="zh-CN" altLang="en-US"/>
          </a:p>
        </p:txBody>
      </p:sp>
    </p:spTree>
    <p:extLst>
      <p:ext uri="{BB962C8B-B14F-4D97-AF65-F5344CB8AC3E}">
        <p14:creationId xmlns:p14="http://schemas.microsoft.com/office/powerpoint/2010/main" val="2676893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a:xfrm>
            <a:off x="1314450" y="2082800"/>
            <a:ext cx="6515100" cy="3695700"/>
          </a:xfrm>
        </p:spPr>
        <p:txBody>
          <a:bodyPr>
            <a:normAutofit lnSpcReduction="10000"/>
          </a:bodyPr>
          <a:lstStyle/>
          <a:p>
            <a:r>
              <a:rPr lang="zh-CN" altLang="en-US" dirty="0" smtClean="0"/>
              <a:t>课程主题</a:t>
            </a:r>
            <a:r>
              <a:rPr lang="en-US" altLang="zh-CN" dirty="0" smtClean="0"/>
              <a:t>	</a:t>
            </a:r>
            <a:r>
              <a:rPr lang="zh-CN" altLang="en-US" dirty="0" smtClean="0"/>
              <a:t>全球制造战略</a:t>
            </a:r>
            <a:endParaRPr lang="en-US" altLang="zh-CN" dirty="0" smtClean="0"/>
          </a:p>
          <a:p>
            <a:r>
              <a:rPr lang="zh-CN" altLang="en-US" dirty="0" smtClean="0"/>
              <a:t>时长</a:t>
            </a:r>
            <a:r>
              <a:rPr lang="en-US" altLang="zh-CN" dirty="0" smtClean="0"/>
              <a:t>	3</a:t>
            </a:r>
            <a:r>
              <a:rPr lang="zh-CN" altLang="en-US" dirty="0" smtClean="0"/>
              <a:t>学时 </a:t>
            </a:r>
            <a:r>
              <a:rPr lang="en-US" altLang="zh-CN" dirty="0" smtClean="0"/>
              <a:t>× 16</a:t>
            </a:r>
            <a:r>
              <a:rPr lang="zh-CN" altLang="en-US" dirty="0" smtClean="0"/>
              <a:t>周（</a:t>
            </a:r>
            <a:r>
              <a:rPr lang="en-US" altLang="zh-CN" dirty="0" smtClean="0"/>
              <a:t>7</a:t>
            </a:r>
            <a:r>
              <a:rPr lang="zh-CN" altLang="en-US" dirty="0" smtClean="0"/>
              <a:t>天为一个周期，挑战方</a:t>
            </a:r>
            <a:r>
              <a:rPr lang="en-US" altLang="zh-CN" dirty="0" smtClean="0"/>
              <a:t>5</a:t>
            </a:r>
            <a:r>
              <a:rPr lang="zh-CN" altLang="en-US" dirty="0" smtClean="0"/>
              <a:t>天，任务方</a:t>
            </a:r>
            <a:r>
              <a:rPr lang="en-US" altLang="zh-CN" dirty="0" smtClean="0"/>
              <a:t>2.5</a:t>
            </a:r>
            <a:r>
              <a:rPr lang="zh-CN" altLang="en-US" dirty="0" smtClean="0"/>
              <a:t>小时）</a:t>
            </a:r>
            <a:endParaRPr lang="en-US" altLang="zh-CN" dirty="0" smtClean="0"/>
          </a:p>
          <a:p>
            <a:r>
              <a:rPr lang="zh-CN" altLang="en-US" dirty="0" smtClean="0">
                <a:latin typeface="Heiti SC Light" charset="0"/>
                <a:sym typeface="Heiti SC Light" charset="0"/>
              </a:rPr>
              <a:t>课程认证</a:t>
            </a:r>
            <a:r>
              <a:rPr lang="en-US" altLang="zh-CN" dirty="0" smtClean="0">
                <a:latin typeface="Heiti SC Light" charset="0"/>
                <a:sym typeface="Heiti SC Light" charset="0"/>
              </a:rPr>
              <a:t>	2</a:t>
            </a:r>
            <a:r>
              <a:rPr lang="zh-CN" altLang="en-US" dirty="0" smtClean="0">
                <a:latin typeface="Heiti SC Light" charset="0"/>
                <a:sym typeface="Heiti SC Light" charset="0"/>
              </a:rPr>
              <a:t>学分</a:t>
            </a:r>
            <a:endParaRPr lang="en-US" altLang="zh-CN" dirty="0" smtClean="0">
              <a:latin typeface="Heiti SC Light" charset="0"/>
              <a:sym typeface="Heiti SC Light" charset="0"/>
            </a:endParaRPr>
          </a:p>
          <a:p>
            <a:r>
              <a:rPr lang="zh-CN" altLang="en-US" dirty="0" smtClean="0">
                <a:latin typeface="Heiti SC Light" charset="0"/>
                <a:sym typeface="Heiti SC Light" charset="0"/>
              </a:rPr>
              <a:t>挑战方</a:t>
            </a:r>
            <a:r>
              <a:rPr lang="en-US" altLang="zh-CN" dirty="0" smtClean="0">
                <a:latin typeface="Heiti SC Light" charset="0"/>
                <a:sym typeface="Heiti SC Light" charset="0"/>
              </a:rPr>
              <a:t>	</a:t>
            </a:r>
            <a:r>
              <a:rPr lang="zh-CN" altLang="en-US" dirty="0" smtClean="0">
                <a:latin typeface="Heiti SC Light" charset="0"/>
                <a:sym typeface="Heiti SC Light" charset="0"/>
              </a:rPr>
              <a:t>清华大学留学研究生，</a:t>
            </a:r>
            <a:r>
              <a:rPr lang="en-US" altLang="zh-CN" dirty="0" smtClean="0">
                <a:latin typeface="Heiti SC Light" charset="0"/>
                <a:sym typeface="Heiti SC Light" charset="0"/>
              </a:rPr>
              <a:t>6</a:t>
            </a:r>
            <a:r>
              <a:rPr lang="zh-CN" altLang="en-US" dirty="0" smtClean="0">
                <a:latin typeface="Heiti SC Light" charset="0"/>
                <a:sym typeface="Heiti SC Light" charset="0"/>
              </a:rPr>
              <a:t>人</a:t>
            </a:r>
            <a:endParaRPr lang="en-US" altLang="zh-CN" dirty="0" smtClean="0">
              <a:latin typeface="Heiti SC Light" charset="0"/>
              <a:sym typeface="Heiti SC Light" charset="0"/>
            </a:endParaRPr>
          </a:p>
          <a:p>
            <a:r>
              <a:rPr lang="zh-CN" altLang="en-US" dirty="0" smtClean="0">
                <a:latin typeface="Heiti SC Light" charset="0"/>
                <a:sym typeface="Heiti SC Light" charset="0"/>
              </a:rPr>
              <a:t>任务方</a:t>
            </a:r>
            <a:r>
              <a:rPr lang="en-US" altLang="zh-CN" dirty="0" smtClean="0">
                <a:latin typeface="Heiti SC Light" charset="0"/>
                <a:sym typeface="Heiti SC Light" charset="0"/>
              </a:rPr>
              <a:t>	</a:t>
            </a:r>
            <a:r>
              <a:rPr lang="zh-CN" altLang="en-US" dirty="0" smtClean="0">
                <a:latin typeface="Heiti SC Light" charset="0"/>
                <a:sym typeface="Heiti SC Light" charset="0"/>
              </a:rPr>
              <a:t>清华大学留学研究生，</a:t>
            </a:r>
            <a:r>
              <a:rPr lang="en-US" altLang="zh-CN" dirty="0" smtClean="0">
                <a:latin typeface="Heiti SC Light" charset="0"/>
                <a:sym typeface="Heiti SC Light" charset="0"/>
              </a:rPr>
              <a:t>30</a:t>
            </a:r>
            <a:r>
              <a:rPr lang="zh-CN" altLang="en-US" dirty="0" smtClean="0">
                <a:latin typeface="Heiti SC Light" charset="0"/>
                <a:sym typeface="Heiti SC Light" charset="0"/>
              </a:rPr>
              <a:t>人</a:t>
            </a:r>
            <a:endParaRPr lang="en-US" altLang="zh-CN" dirty="0" smtClean="0">
              <a:latin typeface="Heiti SC Light" charset="0"/>
              <a:sym typeface="Heiti SC Light" charset="0"/>
            </a:endParaRPr>
          </a:p>
          <a:p>
            <a:endParaRPr lang="en-US" altLang="zh-CN" dirty="0">
              <a:latin typeface="Heiti SC Light" charset="0"/>
              <a:sym typeface="Heiti SC Light" charset="0"/>
            </a:endParaRPr>
          </a:p>
          <a:p>
            <a:r>
              <a:rPr lang="zh-CN" altLang="en-US" dirty="0">
                <a:latin typeface="Heiti SC Light" charset="0"/>
                <a:sym typeface="Heiti SC Light" charset="0"/>
              </a:rPr>
              <a:t>学生自主学习主题</a:t>
            </a:r>
            <a:r>
              <a:rPr lang="zh-CN" altLang="en-US" dirty="0"/>
              <a:t>：</a:t>
            </a:r>
            <a:r>
              <a:rPr lang="zh-CN" altLang="en-US" dirty="0">
                <a:latin typeface="Heiti SC Light" charset="0"/>
                <a:sym typeface="Heiti SC Light" charset="0"/>
              </a:rPr>
              <a:t>分析全球最具影响力的经济体，研讨全球制造战略。结合本地调研或项目开发学习相关知识</a:t>
            </a:r>
          </a:p>
          <a:p>
            <a:endParaRPr lang="zh-CN" altLang="en-US" dirty="0">
              <a:latin typeface="Heiti SC Light" charset="0"/>
              <a:sym typeface="Heiti SC Light" charset="0"/>
            </a:endParaRPr>
          </a:p>
          <a:p>
            <a:r>
              <a:rPr lang="zh-CN" altLang="en-US" dirty="0">
                <a:latin typeface="Heiti SC Light" charset="0"/>
                <a:sym typeface="Heiti SC Light" charset="0"/>
              </a:rPr>
              <a:t>信息交换节点</a:t>
            </a:r>
            <a:r>
              <a:rPr lang="zh-CN" altLang="en-US" dirty="0"/>
              <a:t>：</a:t>
            </a:r>
            <a:r>
              <a:rPr lang="zh-CN" altLang="en-US" dirty="0">
                <a:latin typeface="Heiti SC Light" charset="0"/>
                <a:sym typeface="Heiti SC Light" charset="0"/>
              </a:rPr>
              <a:t>每周上课前教师督导主导该周学习活动学生的课程准备工作，修正错误，提出建议，保证课程内容的准确性，并建立每节课之间的逻辑联系</a:t>
            </a:r>
          </a:p>
          <a:p>
            <a:endParaRPr lang="zh-CN" altLang="en-US" dirty="0">
              <a:latin typeface="Heiti SC Light" charset="0"/>
              <a:sym typeface="Heiti SC Light" charset="0"/>
            </a:endParaRPr>
          </a:p>
          <a:p>
            <a:r>
              <a:rPr lang="zh-CN" altLang="en-US" dirty="0">
                <a:latin typeface="Heiti SC Light" charset="0"/>
                <a:sym typeface="Heiti SC Light" charset="0"/>
              </a:rPr>
              <a:t>学习活动的地点</a:t>
            </a:r>
            <a:r>
              <a:rPr lang="zh-CN" altLang="en-US" dirty="0"/>
              <a:t>：</a:t>
            </a:r>
            <a:r>
              <a:rPr lang="zh-CN" altLang="en-US" dirty="0">
                <a:latin typeface="Heiti SC Light" charset="0"/>
                <a:sym typeface="Heiti SC Light" charset="0"/>
              </a:rPr>
              <a:t>教室学习团队交流会周边社区教师办公室实验室</a:t>
            </a:r>
          </a:p>
          <a:p>
            <a:endParaRPr lang="zh-CN" altLang="en-US" dirty="0">
              <a:latin typeface="Heiti SC Light" charset="0"/>
              <a:sym typeface="Heiti SC Light" charset="0"/>
            </a:endParaRPr>
          </a:p>
          <a:p>
            <a:r>
              <a:rPr lang="zh-CN" altLang="en-US" dirty="0">
                <a:latin typeface="Heiti SC Light" charset="0"/>
                <a:sym typeface="Heiti SC Light" charset="0"/>
              </a:rPr>
              <a:t>学习重心前移：学习团队在学期初制定项目目标，每周完成既定的工作量，课上展示交流阶段性工作成果。授课团队提前一周时间准备知识点讲解的内容，反复理解并提炼，传授给全班其他学生</a:t>
            </a:r>
          </a:p>
          <a:p>
            <a:endParaRPr lang="zh-CN" altLang="en-US" dirty="0"/>
          </a:p>
          <a:p>
            <a:endParaRPr lang="zh-CN" altLang="en-US" dirty="0"/>
          </a:p>
        </p:txBody>
      </p:sp>
    </p:spTree>
    <p:extLst>
      <p:ext uri="{BB962C8B-B14F-4D97-AF65-F5344CB8AC3E}">
        <p14:creationId xmlns:p14="http://schemas.microsoft.com/office/powerpoint/2010/main" val="37954236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descr="DSC_059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27050" y="-28575"/>
            <a:ext cx="10285413"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1" name="Rectangle 2"/>
          <p:cNvSpPr>
            <a:spLocks noGrp="1" noChangeArrowheads="1"/>
          </p:cNvSpPr>
          <p:nvPr>
            <p:ph type="title" idx="4294967295"/>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sz="2000"/>
              <a:t>工程管理硕士导引课</a:t>
            </a:r>
            <a:endParaRPr lang="zh-CN"/>
          </a:p>
        </p:txBody>
      </p:sp>
    </p:spTree>
    <p:extLst>
      <p:ext uri="{BB962C8B-B14F-4D97-AF65-F5344CB8AC3E}">
        <p14:creationId xmlns:p14="http://schemas.microsoft.com/office/powerpoint/2010/main" val="1072857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SC03996.JPG"/>
          <p:cNvPicPr>
            <a:picLocks noChangeAspect="1"/>
          </p:cNvPicPr>
          <p:nvPr/>
        </p:nvPicPr>
        <p:blipFill rotWithShape="1">
          <a:blip r:embed="rId2" cstate="email">
            <a:extLst>
              <a:ext uri="{28A0092B-C50C-407E-A947-70E740481C1C}">
                <a14:useLocalDpi xmlns:a14="http://schemas.microsoft.com/office/drawing/2010/main" val="0"/>
              </a:ext>
            </a:extLst>
          </a:blip>
          <a:srcRect l="3099" r="8302"/>
          <a:stretch/>
        </p:blipFill>
        <p:spPr>
          <a:xfrm>
            <a:off x="1" y="1"/>
            <a:ext cx="9144000" cy="6858000"/>
          </a:xfrm>
          <a:prstGeom prst="rect">
            <a:avLst/>
          </a:prstGeom>
        </p:spPr>
      </p:pic>
    </p:spTree>
    <p:extLst>
      <p:ext uri="{BB962C8B-B14F-4D97-AF65-F5344CB8AC3E}">
        <p14:creationId xmlns:p14="http://schemas.microsoft.com/office/powerpoint/2010/main" val="12812261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a:xfrm>
            <a:off x="1314450" y="1961776"/>
            <a:ext cx="6515100" cy="3695700"/>
          </a:xfrm>
        </p:spPr>
        <p:txBody>
          <a:bodyPr>
            <a:noAutofit/>
          </a:bodyPr>
          <a:lstStyle/>
          <a:p>
            <a:r>
              <a:rPr lang="zh-CN" altLang="en-US" dirty="0" smtClean="0"/>
              <a:t>课程主题</a:t>
            </a:r>
            <a:r>
              <a:rPr lang="en-US" altLang="zh-CN" dirty="0" smtClean="0"/>
              <a:t>	</a:t>
            </a:r>
            <a:r>
              <a:rPr lang="zh-CN" altLang="en-US" dirty="0" smtClean="0"/>
              <a:t>工程管理硕士新生导引课</a:t>
            </a:r>
            <a:endParaRPr lang="en-US" altLang="zh-CN" dirty="0" smtClean="0"/>
          </a:p>
          <a:p>
            <a:r>
              <a:rPr lang="zh-CN" altLang="en-US" dirty="0" smtClean="0"/>
              <a:t>时长</a:t>
            </a:r>
            <a:r>
              <a:rPr lang="en-US" altLang="zh-CN" dirty="0" smtClean="0"/>
              <a:t>	</a:t>
            </a:r>
            <a:r>
              <a:rPr lang="zh-CN" altLang="en-US" dirty="0" smtClean="0"/>
              <a:t>挑战方</a:t>
            </a:r>
            <a:r>
              <a:rPr lang="en-US" altLang="zh-CN" dirty="0" smtClean="0"/>
              <a:t>2</a:t>
            </a:r>
            <a:r>
              <a:rPr lang="zh-CN" altLang="en-US" dirty="0" smtClean="0"/>
              <a:t>个月，任务方连续</a:t>
            </a:r>
            <a:r>
              <a:rPr lang="en-US" altLang="zh-CN" dirty="0" smtClean="0"/>
              <a:t>80</a:t>
            </a:r>
            <a:r>
              <a:rPr lang="zh-CN" altLang="en-US" dirty="0" smtClean="0"/>
              <a:t>小时</a:t>
            </a:r>
            <a:endParaRPr lang="en-US" altLang="zh-CN" dirty="0" smtClean="0"/>
          </a:p>
          <a:p>
            <a:r>
              <a:rPr lang="zh-CN" altLang="en-US" dirty="0" smtClean="0">
                <a:latin typeface="Heiti SC Light" charset="0"/>
                <a:sym typeface="Heiti SC Light" charset="0"/>
              </a:rPr>
              <a:t>课程认证</a:t>
            </a:r>
            <a:r>
              <a:rPr lang="en-US" altLang="zh-CN" dirty="0" smtClean="0">
                <a:latin typeface="Heiti SC Light" charset="0"/>
                <a:sym typeface="Heiti SC Light" charset="0"/>
              </a:rPr>
              <a:t>	2</a:t>
            </a:r>
            <a:r>
              <a:rPr lang="zh-CN" altLang="en-US" dirty="0" smtClean="0">
                <a:latin typeface="Heiti SC Light" charset="0"/>
                <a:sym typeface="Heiti SC Light" charset="0"/>
              </a:rPr>
              <a:t>学分</a:t>
            </a:r>
            <a:endParaRPr lang="en-US" altLang="zh-CN" dirty="0" smtClean="0">
              <a:latin typeface="Heiti SC Light" charset="0"/>
              <a:sym typeface="Heiti SC Light" charset="0"/>
            </a:endParaRPr>
          </a:p>
          <a:p>
            <a:r>
              <a:rPr lang="zh-CN" altLang="en-US" dirty="0" smtClean="0">
                <a:latin typeface="Heiti SC Light" charset="0"/>
                <a:sym typeface="Heiti SC Light" charset="0"/>
              </a:rPr>
              <a:t>挑战方</a:t>
            </a:r>
            <a:r>
              <a:rPr lang="en-US" altLang="zh-CN" dirty="0" smtClean="0">
                <a:latin typeface="Heiti SC Light" charset="0"/>
                <a:sym typeface="Heiti SC Light" charset="0"/>
              </a:rPr>
              <a:t>	</a:t>
            </a:r>
            <a:r>
              <a:rPr lang="zh-CN" altLang="en-US" dirty="0" smtClean="0">
                <a:latin typeface="Heiti SC Light" charset="0"/>
                <a:sym typeface="Heiti SC Light" charset="0"/>
              </a:rPr>
              <a:t>跨院校、跨专业、多年龄层团队，</a:t>
            </a:r>
            <a:r>
              <a:rPr lang="en-US" altLang="zh-CN" dirty="0" smtClean="0">
                <a:latin typeface="Heiti SC Light" charset="0"/>
                <a:sym typeface="Heiti SC Light" charset="0"/>
              </a:rPr>
              <a:t>20-30</a:t>
            </a:r>
            <a:r>
              <a:rPr lang="zh-CN" altLang="en-US" dirty="0" smtClean="0">
                <a:latin typeface="Heiti SC Light" charset="0"/>
                <a:sym typeface="Heiti SC Light" charset="0"/>
              </a:rPr>
              <a:t>人</a:t>
            </a:r>
            <a:endParaRPr lang="en-US" altLang="zh-CN" dirty="0" smtClean="0">
              <a:latin typeface="Heiti SC Light" charset="0"/>
              <a:sym typeface="Heiti SC Light" charset="0"/>
            </a:endParaRPr>
          </a:p>
          <a:p>
            <a:r>
              <a:rPr lang="zh-CN" altLang="en-US" dirty="0" smtClean="0">
                <a:latin typeface="Heiti SC Light" charset="0"/>
                <a:sym typeface="Heiti SC Light" charset="0"/>
              </a:rPr>
              <a:t>任务方</a:t>
            </a:r>
            <a:r>
              <a:rPr lang="en-US" altLang="zh-CN" dirty="0" smtClean="0">
                <a:latin typeface="Heiti SC Light" charset="0"/>
                <a:sym typeface="Heiti SC Light" charset="0"/>
              </a:rPr>
              <a:t>	</a:t>
            </a:r>
            <a:r>
              <a:rPr lang="zh-CN" altLang="en-US" dirty="0" smtClean="0">
                <a:latin typeface="Heiti SC Light" charset="0"/>
                <a:sym typeface="Heiti SC Light" charset="0"/>
              </a:rPr>
              <a:t>清华大学工程管理硕士，</a:t>
            </a:r>
            <a:r>
              <a:rPr lang="en-US" altLang="zh-CN" dirty="0" smtClean="0">
                <a:latin typeface="Heiti SC Light" charset="0"/>
                <a:sym typeface="Heiti SC Light" charset="0"/>
              </a:rPr>
              <a:t>76</a:t>
            </a:r>
            <a:r>
              <a:rPr lang="zh-CN" altLang="en-US" dirty="0" smtClean="0">
                <a:latin typeface="Heiti SC Light" charset="0"/>
                <a:sym typeface="Heiti SC Light" charset="0"/>
              </a:rPr>
              <a:t>人</a:t>
            </a:r>
            <a:endParaRPr lang="en-US" altLang="zh-CN" dirty="0" smtClean="0">
              <a:latin typeface="Heiti SC Light" charset="0"/>
              <a:sym typeface="Heiti SC Light" charset="0"/>
            </a:endParaRPr>
          </a:p>
          <a:p>
            <a:endParaRPr lang="en-US" altLang="zh-CN" dirty="0">
              <a:latin typeface="Heiti SC Light" charset="0"/>
              <a:sym typeface="Heiti SC Light" charset="0"/>
            </a:endParaRPr>
          </a:p>
          <a:p>
            <a:r>
              <a:rPr lang="zh-CN" altLang="en-US" dirty="0">
                <a:latin typeface="Heiti SC Light" charset="0"/>
                <a:sym typeface="Heiti SC Light" charset="0"/>
              </a:rPr>
              <a:t>学生自主学习主题</a:t>
            </a:r>
            <a:r>
              <a:rPr lang="zh-CN" altLang="en-US" dirty="0"/>
              <a:t>：</a:t>
            </a:r>
            <a:r>
              <a:rPr lang="zh-CN" altLang="en-US" dirty="0">
                <a:latin typeface="Heiti SC Light" charset="0"/>
                <a:sym typeface="Heiti SC Light" charset="0"/>
              </a:rPr>
              <a:t>搭建一套自动化转运系统，包括物联网、自动导向车辆等，并整合为完整产品，制作商业计划向模拟投资人筹款</a:t>
            </a:r>
          </a:p>
          <a:p>
            <a:endParaRPr lang="zh-CN" altLang="en-US" dirty="0">
              <a:latin typeface="Heiti SC Light" charset="0"/>
              <a:sym typeface="Heiti SC Light" charset="0"/>
            </a:endParaRPr>
          </a:p>
          <a:p>
            <a:r>
              <a:rPr lang="zh-CN" altLang="en-US" dirty="0">
                <a:latin typeface="Heiti SC Light" charset="0"/>
                <a:sym typeface="Heiti SC Light" charset="0"/>
              </a:rPr>
              <a:t>信息交换节点</a:t>
            </a:r>
            <a:r>
              <a:rPr lang="zh-CN" altLang="en-US" dirty="0"/>
              <a:t>：</a:t>
            </a:r>
            <a:r>
              <a:rPr lang="zh-CN" altLang="en-US" dirty="0">
                <a:latin typeface="Heiti SC Light" charset="0"/>
                <a:sym typeface="Heiti SC Light" charset="0"/>
              </a:rPr>
              <a:t>每天固定时间进行全面进度检查，全体学生交流经验，保证全员按照既定学习计划完成相应工作，并进入下一学习阶段。同时通过云技术建立日常信息交换通道，保证学习团队内部与学习团队之间的持续信息沟通</a:t>
            </a:r>
          </a:p>
          <a:p>
            <a:endParaRPr lang="zh-CN" altLang="en-US" dirty="0">
              <a:latin typeface="Heiti SC Light" charset="0"/>
              <a:sym typeface="Heiti SC Light" charset="0"/>
            </a:endParaRPr>
          </a:p>
          <a:p>
            <a:r>
              <a:rPr lang="zh-CN" altLang="en-US" dirty="0">
                <a:latin typeface="Heiti SC Light" charset="0"/>
                <a:sym typeface="Heiti SC Light" charset="0"/>
              </a:rPr>
              <a:t>学习活动的地点</a:t>
            </a:r>
            <a:r>
              <a:rPr lang="zh-CN" altLang="en-US" dirty="0"/>
              <a:t>：</a:t>
            </a:r>
            <a:r>
              <a:rPr lang="zh-CN" altLang="en-US" dirty="0">
                <a:latin typeface="Heiti SC Light" charset="0"/>
                <a:sym typeface="Heiti SC Light" charset="0"/>
              </a:rPr>
              <a:t>教室实验室教师办公室</a:t>
            </a:r>
          </a:p>
          <a:p>
            <a:endParaRPr lang="zh-CN" altLang="en-US" dirty="0">
              <a:latin typeface="Heiti SC Light" charset="0"/>
              <a:sym typeface="Heiti SC Light" charset="0"/>
            </a:endParaRPr>
          </a:p>
          <a:p>
            <a:r>
              <a:rPr lang="zh-CN" altLang="en-US" dirty="0">
                <a:latin typeface="Heiti SC Light" charset="0"/>
                <a:sym typeface="Heiti SC Light" charset="0"/>
              </a:rPr>
              <a:t>学习重心前移：课程准备团队由教师指导，由部分学生执行，提前数个月进行课程设计。确定知识点，并相应设计课程主题和学习任务，开发课程教具，进行课程演练，最终将前期准备的内容浓缩到</a:t>
            </a:r>
            <a:r>
              <a:rPr lang="en-US" altLang="zh-CN" dirty="0">
                <a:latin typeface="Heiti SC Light" charset="0"/>
                <a:sym typeface="Heiti SC Light" charset="0"/>
              </a:rPr>
              <a:t>4</a:t>
            </a:r>
            <a:r>
              <a:rPr lang="zh-CN" altLang="en-US" dirty="0">
                <a:latin typeface="Heiti SC Light" charset="0"/>
                <a:sym typeface="Heiti SC Light" charset="0"/>
              </a:rPr>
              <a:t>天课程之中，呈现给参与课程的学生。</a:t>
            </a:r>
          </a:p>
          <a:p>
            <a:endParaRPr lang="zh-CN" altLang="en-US" dirty="0"/>
          </a:p>
          <a:p>
            <a:endParaRPr lang="zh-CN" altLang="en-US" dirty="0"/>
          </a:p>
        </p:txBody>
      </p:sp>
    </p:spTree>
    <p:extLst>
      <p:ext uri="{BB962C8B-B14F-4D97-AF65-F5344CB8AC3E}">
        <p14:creationId xmlns:p14="http://schemas.microsoft.com/office/powerpoint/2010/main" val="26031717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descr="DSC05440"/>
          <p:cNvPicPr>
            <a:picLocks noChangeAspect="1" noChangeArrowheads="1"/>
          </p:cNvPicPr>
          <p:nvPr/>
        </p:nvPicPr>
        <p:blipFill>
          <a:blip r:embed="rId2" cstate="email">
            <a:lum bright="12000"/>
            <a:extLst>
              <a:ext uri="{28A0092B-C50C-407E-A947-70E740481C1C}">
                <a14:useLocalDpi xmlns:a14="http://schemas.microsoft.com/office/drawing/2010/main" val="0"/>
              </a:ext>
            </a:extLst>
          </a:blip>
          <a:srcRect/>
          <a:stretch>
            <a:fillRect/>
          </a:stretch>
        </p:blipFill>
        <p:spPr bwMode="auto">
          <a:xfrm>
            <a:off x="-604838" y="-34925"/>
            <a:ext cx="10396538" cy="690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
        <p:nvSpPr>
          <p:cNvPr id="147459" name="Rectangle 3"/>
          <p:cNvSpPr>
            <a:spLocks noGrp="1" noChangeArrowheads="1"/>
          </p:cNvSpPr>
          <p:nvPr>
            <p:ph type="title" idx="4294967295"/>
          </p:nvPr>
        </p:nvSpPr>
        <p:spPr>
          <a:xfrm>
            <a:off x="4700588" y="4213225"/>
            <a:ext cx="8229600" cy="412750"/>
          </a:xfrm>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2000" dirty="0">
                <a:solidFill>
                  <a:schemeClr val="tx1"/>
                </a:solidFill>
              </a:rPr>
              <a:t>2014.01 </a:t>
            </a:r>
            <a:r>
              <a:rPr lang="zh-CN" sz="2000" dirty="0">
                <a:solidFill>
                  <a:schemeClr val="tx1"/>
                </a:solidFill>
              </a:rPr>
              <a:t>跨学科系统集成设计挑战</a:t>
            </a:r>
            <a:endParaRPr lang="zh-CN" dirty="0"/>
          </a:p>
        </p:txBody>
      </p:sp>
      <p:sp>
        <p:nvSpPr>
          <p:cNvPr id="147460" name="Rectangle 4"/>
          <p:cNvSpPr>
            <a:spLocks noGrp="1" noChangeArrowheads="1"/>
          </p:cNvSpPr>
          <p:nvPr/>
        </p:nvSpPr>
        <p:spPr bwMode="auto">
          <a:xfrm>
            <a:off x="4687888" y="4506913"/>
            <a:ext cx="82296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nchor="ctr"/>
          <a:lstStyle/>
          <a:p>
            <a:pPr eaLnBrk="1" hangingPunct="1"/>
            <a:r>
              <a:rPr lang="zh-CN" altLang="en-US" sz="1200">
                <a:ea typeface="微软雅黑" panose="020B0503020204020204" pitchFamily="34" charset="-122"/>
              </a:rPr>
              <a:t>toyhouse studio</a:t>
            </a:r>
            <a:endParaRPr lang="zh-CN" altLang="en-US"/>
          </a:p>
        </p:txBody>
      </p:sp>
    </p:spTree>
    <p:extLst>
      <p:ext uri="{BB962C8B-B14F-4D97-AF65-F5344CB8AC3E}">
        <p14:creationId xmlns:p14="http://schemas.microsoft.com/office/powerpoint/2010/main" val="34567538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a:xfrm>
            <a:off x="1314450" y="2190376"/>
            <a:ext cx="6515100" cy="3695700"/>
          </a:xfrm>
        </p:spPr>
        <p:txBody>
          <a:bodyPr>
            <a:normAutofit lnSpcReduction="10000"/>
          </a:bodyPr>
          <a:lstStyle/>
          <a:p>
            <a:r>
              <a:rPr lang="zh-CN" altLang="en-US" dirty="0" smtClean="0"/>
              <a:t>课程主题</a:t>
            </a:r>
            <a:r>
              <a:rPr lang="en-US" altLang="zh-CN" dirty="0" smtClean="0"/>
              <a:t>	2013</a:t>
            </a:r>
            <a:r>
              <a:rPr lang="zh-CN" altLang="en-US" dirty="0" smtClean="0"/>
              <a:t>年 跨学科系统集成设计挑战 </a:t>
            </a:r>
            <a:r>
              <a:rPr lang="en-US" altLang="zh-CN" dirty="0" smtClean="0"/>
              <a:t>——</a:t>
            </a:r>
            <a:r>
              <a:rPr lang="zh-CN" altLang="en-US" dirty="0" smtClean="0"/>
              <a:t>“设计无人岛开发方案”</a:t>
            </a:r>
            <a:endParaRPr lang="en-US" altLang="zh-CN" dirty="0" smtClean="0"/>
          </a:p>
          <a:p>
            <a:r>
              <a:rPr lang="zh-CN" altLang="en-US" dirty="0" smtClean="0"/>
              <a:t>时长</a:t>
            </a:r>
            <a:r>
              <a:rPr lang="en-US" altLang="zh-CN" dirty="0" smtClean="0"/>
              <a:t>	</a:t>
            </a:r>
            <a:r>
              <a:rPr lang="zh-CN" altLang="en-US" dirty="0" smtClean="0"/>
              <a:t>挑战方</a:t>
            </a:r>
            <a:r>
              <a:rPr lang="en-US" altLang="zh-CN" dirty="0" smtClean="0"/>
              <a:t>2</a:t>
            </a:r>
            <a:r>
              <a:rPr lang="zh-CN" altLang="en-US" dirty="0" smtClean="0"/>
              <a:t>个月，任务方连续</a:t>
            </a:r>
            <a:r>
              <a:rPr lang="en-US" altLang="zh-CN" dirty="0" smtClean="0"/>
              <a:t>80</a:t>
            </a:r>
            <a:r>
              <a:rPr lang="zh-CN" altLang="en-US" dirty="0" smtClean="0"/>
              <a:t>小时</a:t>
            </a:r>
            <a:endParaRPr lang="en-US" altLang="zh-CN" dirty="0" smtClean="0"/>
          </a:p>
          <a:p>
            <a:r>
              <a:rPr lang="zh-CN" altLang="en-US" dirty="0" smtClean="0">
                <a:latin typeface="Heiti SC Light" charset="0"/>
                <a:sym typeface="Heiti SC Light" charset="0"/>
              </a:rPr>
              <a:t>课程认证</a:t>
            </a:r>
            <a:r>
              <a:rPr lang="en-US" altLang="zh-CN" dirty="0" smtClean="0">
                <a:latin typeface="Heiti SC Light" charset="0"/>
                <a:sym typeface="Heiti SC Light" charset="0"/>
              </a:rPr>
              <a:t>	2</a:t>
            </a:r>
            <a:r>
              <a:rPr lang="zh-CN" altLang="en-US" dirty="0" smtClean="0">
                <a:latin typeface="Heiti SC Light" charset="0"/>
                <a:sym typeface="Heiti SC Light" charset="0"/>
              </a:rPr>
              <a:t>学分</a:t>
            </a:r>
            <a:endParaRPr lang="en-US" altLang="zh-CN" dirty="0" smtClean="0">
              <a:latin typeface="Heiti SC Light" charset="0"/>
              <a:sym typeface="Heiti SC Light" charset="0"/>
            </a:endParaRPr>
          </a:p>
          <a:p>
            <a:r>
              <a:rPr lang="zh-CN" altLang="en-US" dirty="0" smtClean="0">
                <a:latin typeface="Heiti SC Light" charset="0"/>
                <a:sym typeface="Heiti SC Light" charset="0"/>
              </a:rPr>
              <a:t>挑战方</a:t>
            </a:r>
            <a:r>
              <a:rPr lang="en-US" altLang="zh-CN" dirty="0" smtClean="0">
                <a:latin typeface="Heiti SC Light" charset="0"/>
                <a:sym typeface="Heiti SC Light" charset="0"/>
              </a:rPr>
              <a:t>	</a:t>
            </a:r>
            <a:r>
              <a:rPr lang="zh-CN" altLang="en-US" dirty="0" smtClean="0">
                <a:latin typeface="Heiti SC Light" charset="0"/>
                <a:sym typeface="Heiti SC Light" charset="0"/>
              </a:rPr>
              <a:t>跨院校、跨专业、多年龄层团队，</a:t>
            </a:r>
            <a:r>
              <a:rPr lang="en-US" altLang="zh-CN" dirty="0" smtClean="0">
                <a:latin typeface="Heiti SC Light" charset="0"/>
                <a:sym typeface="Heiti SC Light" charset="0"/>
              </a:rPr>
              <a:t>20-30</a:t>
            </a:r>
            <a:r>
              <a:rPr lang="zh-CN" altLang="en-US" dirty="0" smtClean="0">
                <a:latin typeface="Heiti SC Light" charset="0"/>
                <a:sym typeface="Heiti SC Light" charset="0"/>
              </a:rPr>
              <a:t>人</a:t>
            </a:r>
            <a:endParaRPr lang="en-US" altLang="zh-CN" dirty="0" smtClean="0">
              <a:latin typeface="Heiti SC Light" charset="0"/>
              <a:sym typeface="Heiti SC Light" charset="0"/>
            </a:endParaRPr>
          </a:p>
          <a:p>
            <a:r>
              <a:rPr lang="zh-CN" altLang="en-US" dirty="0" smtClean="0">
                <a:latin typeface="Heiti SC Light" charset="0"/>
                <a:sym typeface="Heiti SC Light" charset="0"/>
              </a:rPr>
              <a:t>任务方</a:t>
            </a:r>
            <a:r>
              <a:rPr lang="en-US" altLang="zh-CN" dirty="0" smtClean="0">
                <a:latin typeface="Heiti SC Light" charset="0"/>
                <a:sym typeface="Heiti SC Light" charset="0"/>
              </a:rPr>
              <a:t>	</a:t>
            </a:r>
            <a:r>
              <a:rPr lang="zh-CN" altLang="en-US" dirty="0" smtClean="0">
                <a:latin typeface="Heiti SC Light" charset="0"/>
                <a:sym typeface="Heiti SC Light" charset="0"/>
              </a:rPr>
              <a:t>清华大学本科生，</a:t>
            </a:r>
            <a:r>
              <a:rPr lang="en-US" altLang="zh-CN" dirty="0" smtClean="0">
                <a:latin typeface="Heiti SC Light" charset="0"/>
                <a:sym typeface="Heiti SC Light" charset="0"/>
              </a:rPr>
              <a:t>70</a:t>
            </a:r>
            <a:r>
              <a:rPr lang="zh-CN" altLang="en-US" dirty="0" smtClean="0">
                <a:latin typeface="Heiti SC Light" charset="0"/>
                <a:sym typeface="Heiti SC Light" charset="0"/>
              </a:rPr>
              <a:t>人</a:t>
            </a:r>
            <a:endParaRPr lang="en-US" altLang="zh-CN" dirty="0" smtClean="0">
              <a:latin typeface="Heiti SC Light" charset="0"/>
              <a:sym typeface="Heiti SC Light" charset="0"/>
            </a:endParaRPr>
          </a:p>
          <a:p>
            <a:endParaRPr lang="en-US" altLang="zh-CN" dirty="0">
              <a:latin typeface="Heiti SC Light" charset="0"/>
              <a:sym typeface="Heiti SC Light" charset="0"/>
            </a:endParaRPr>
          </a:p>
          <a:p>
            <a:r>
              <a:rPr lang="zh-CN" altLang="en-US" dirty="0">
                <a:latin typeface="Heiti SC Light" charset="0"/>
                <a:sym typeface="Heiti SC Light" charset="0"/>
              </a:rPr>
              <a:t>学生自主学习主题</a:t>
            </a:r>
            <a:r>
              <a:rPr lang="zh-CN" altLang="en-US" dirty="0"/>
              <a:t>：</a:t>
            </a:r>
            <a:r>
              <a:rPr lang="zh-CN" altLang="en-US" dirty="0">
                <a:latin typeface="Heiti SC Light" charset="0"/>
                <a:sym typeface="Heiti SC Light" charset="0"/>
              </a:rPr>
              <a:t>搭建一套自动化转运系统，包括物联网、自动导向车辆等，并整合为完整产品，制作商业计划向模拟投资人筹款</a:t>
            </a:r>
          </a:p>
          <a:p>
            <a:endParaRPr lang="zh-CN" altLang="en-US" dirty="0">
              <a:latin typeface="Heiti SC Light" charset="0"/>
              <a:sym typeface="Heiti SC Light" charset="0"/>
            </a:endParaRPr>
          </a:p>
          <a:p>
            <a:r>
              <a:rPr lang="zh-CN" altLang="en-US" dirty="0">
                <a:latin typeface="Heiti SC Light" charset="0"/>
                <a:sym typeface="Heiti SC Light" charset="0"/>
              </a:rPr>
              <a:t>信息交换节点</a:t>
            </a:r>
            <a:r>
              <a:rPr lang="zh-CN" altLang="en-US" dirty="0"/>
              <a:t>：</a:t>
            </a:r>
            <a:r>
              <a:rPr lang="zh-CN" altLang="en-US" dirty="0">
                <a:latin typeface="Heiti SC Light" charset="0"/>
                <a:sym typeface="Heiti SC Light" charset="0"/>
              </a:rPr>
              <a:t>制定并演戏登岛救援快速响应，结合政经形势进行初步分析，制定演习方案，制作演习设备</a:t>
            </a:r>
          </a:p>
          <a:p>
            <a:endParaRPr lang="zh-CN" altLang="en-US" dirty="0">
              <a:latin typeface="Heiti SC Light" charset="0"/>
              <a:sym typeface="Heiti SC Light" charset="0"/>
            </a:endParaRPr>
          </a:p>
          <a:p>
            <a:r>
              <a:rPr lang="zh-CN" altLang="en-US" dirty="0">
                <a:latin typeface="Heiti SC Light" charset="0"/>
                <a:sym typeface="Heiti SC Light" charset="0"/>
              </a:rPr>
              <a:t>学习活动的地点</a:t>
            </a:r>
            <a:r>
              <a:rPr lang="zh-CN" altLang="en-US" dirty="0"/>
              <a:t>：</a:t>
            </a:r>
            <a:r>
              <a:rPr lang="zh-CN" altLang="en-US" dirty="0">
                <a:latin typeface="Heiti SC Light" charset="0"/>
                <a:sym typeface="Heiti SC Light" charset="0"/>
              </a:rPr>
              <a:t>工厂、实验室、教师办公室</a:t>
            </a:r>
          </a:p>
          <a:p>
            <a:endParaRPr lang="zh-CN" altLang="en-US" dirty="0">
              <a:latin typeface="Heiti SC Light" charset="0"/>
              <a:sym typeface="Heiti SC Light" charset="0"/>
            </a:endParaRPr>
          </a:p>
          <a:p>
            <a:r>
              <a:rPr lang="zh-CN" altLang="en-US" dirty="0">
                <a:latin typeface="Heiti SC Light" charset="0"/>
                <a:sym typeface="Heiti SC Light" charset="0"/>
              </a:rPr>
              <a:t>学习重心前移：课程准备团队由教师指导，由部分学生执行，提前数个月进行课程设计。确定知识点，并相应设计课程主题和学习任务，开发课程教具，进行课程演练，最终将前期准备的内容浓缩到</a:t>
            </a:r>
            <a:r>
              <a:rPr lang="en-US" altLang="zh-CN" dirty="0">
                <a:latin typeface="Heiti SC Light" charset="0"/>
                <a:sym typeface="Heiti SC Light" charset="0"/>
              </a:rPr>
              <a:t>4</a:t>
            </a:r>
            <a:r>
              <a:rPr lang="zh-CN" altLang="en-US" dirty="0">
                <a:latin typeface="Heiti SC Light" charset="0"/>
                <a:sym typeface="Heiti SC Light" charset="0"/>
              </a:rPr>
              <a:t>天课程之中，呈现给参与课程的学生。</a:t>
            </a:r>
          </a:p>
          <a:p>
            <a:endParaRPr lang="zh-CN" altLang="en-US" dirty="0"/>
          </a:p>
          <a:p>
            <a:endParaRPr lang="zh-CN" altLang="en-US" dirty="0"/>
          </a:p>
        </p:txBody>
      </p:sp>
      <p:sp>
        <p:nvSpPr>
          <p:cNvPr id="4" name="内容占位符 2"/>
          <p:cNvSpPr txBox="1">
            <a:spLocks/>
          </p:cNvSpPr>
          <p:nvPr/>
        </p:nvSpPr>
        <p:spPr>
          <a:xfrm>
            <a:off x="342900" y="1385888"/>
            <a:ext cx="6515100" cy="3695700"/>
          </a:xfrm>
          <a:prstGeom prst="rect">
            <a:avLst/>
          </a:prstGeom>
        </p:spPr>
        <p:txBody>
          <a:bodyPr vert="horz" lIns="91440" tIns="45720" rIns="91440" bIns="45720" rtlCol="0">
            <a:normAutofit/>
          </a:bodyPr>
          <a:lstStyle/>
          <a:p>
            <a:pPr marL="0" marR="0" lvl="0" indent="0" algn="just" defTabSz="914400" rtl="0" eaLnBrk="1" fontAlgn="auto" latinLnBrk="0" hangingPunct="1">
              <a:lnSpc>
                <a:spcPct val="120000"/>
              </a:lnSpc>
              <a:spcBef>
                <a:spcPts val="0"/>
              </a:spcBef>
              <a:spcAft>
                <a:spcPts val="0"/>
              </a:spcAft>
              <a:buClr>
                <a:schemeClr val="accent1"/>
              </a:buClr>
              <a:buSzPct val="100000"/>
              <a:buFontTx/>
              <a:buNone/>
              <a:tabLst/>
              <a:defRPr/>
            </a:pPr>
            <a:r>
              <a:rPr kumimoji="0" lang="zh-CN" altLang="en-US" sz="1200" b="0" i="0" u="none" strike="noStrike" kern="1200" cap="none" spc="0" normalizeH="0" baseline="0" noProof="0" dirty="0" smtClean="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mn-cs"/>
              </a:rPr>
              <a:t>可以换成</a:t>
            </a:r>
            <a:r>
              <a:rPr kumimoji="0" lang="en-US" altLang="zh-CN" sz="1200" b="0" i="0" u="none" strike="noStrike" kern="1200" cap="none" spc="0" normalizeH="0" baseline="0" noProof="0" dirty="0" smtClean="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mn-cs"/>
              </a:rPr>
              <a:t>2014</a:t>
            </a:r>
            <a:r>
              <a:rPr kumimoji="0" lang="zh-CN" altLang="en-US" sz="1200" b="0" i="0" u="none" strike="noStrike" kern="1200" cap="none" spc="0" normalizeH="0" baseline="0" noProof="0" dirty="0" smtClean="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mn-cs"/>
              </a:rPr>
              <a:t>年的信息，以配合左页的照片</a:t>
            </a:r>
            <a:endParaRPr kumimoji="0" lang="zh-CN" altLang="en-US" sz="1200" b="0"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15487644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descr="DSC06125"/>
          <p:cNvPicPr>
            <a:picLocks noChangeAspect="1" noChangeArrowheads="1"/>
          </p:cNvPicPr>
          <p:nvPr/>
        </p:nvPicPr>
        <p:blipFill>
          <a:blip r:embed="rId2" cstate="email">
            <a:lum bright="12000"/>
            <a:extLst>
              <a:ext uri="{28A0092B-C50C-407E-A947-70E740481C1C}">
                <a14:useLocalDpi xmlns:a14="http://schemas.microsoft.com/office/drawing/2010/main" val="0"/>
              </a:ext>
            </a:extLst>
          </a:blip>
          <a:srcRect/>
          <a:stretch>
            <a:fillRect/>
          </a:stretch>
        </p:blipFill>
        <p:spPr bwMode="auto">
          <a:xfrm>
            <a:off x="-358775" y="-7938"/>
            <a:ext cx="10474325" cy="696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
        <p:nvSpPr>
          <p:cNvPr id="149507" name="Rectangle 3"/>
          <p:cNvSpPr>
            <a:spLocks noGrp="1" noChangeArrowheads="1"/>
          </p:cNvSpPr>
          <p:nvPr>
            <p:ph type="title" idx="4294967295"/>
          </p:nvPr>
        </p:nvSpPr>
        <p:spPr>
          <a:xfrm>
            <a:off x="3652838" y="425450"/>
            <a:ext cx="7275512" cy="412750"/>
          </a:xfrm>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2000">
                <a:solidFill>
                  <a:schemeClr val="tx1"/>
                </a:solidFill>
              </a:rPr>
              <a:t>2014.05~2014.06 </a:t>
            </a:r>
            <a:r>
              <a:rPr lang="zh-CN" sz="2000">
                <a:solidFill>
                  <a:schemeClr val="tx1"/>
                </a:solidFill>
              </a:rPr>
              <a:t>天津机电职业技术学院</a:t>
            </a:r>
            <a:endParaRPr lang="zh-CN"/>
          </a:p>
        </p:txBody>
      </p:sp>
      <p:sp>
        <p:nvSpPr>
          <p:cNvPr id="149508" name="Rectangle 4"/>
          <p:cNvSpPr>
            <a:spLocks noGrp="1" noChangeArrowheads="1"/>
          </p:cNvSpPr>
          <p:nvPr/>
        </p:nvSpPr>
        <p:spPr bwMode="auto">
          <a:xfrm>
            <a:off x="3652838" y="673100"/>
            <a:ext cx="472281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nchor="ctr"/>
          <a:lstStyle/>
          <a:p>
            <a:pPr eaLnBrk="1" hangingPunct="1"/>
            <a:r>
              <a:rPr lang="zh-CN" altLang="en-US" sz="1200">
                <a:ea typeface="微软雅黑" panose="020B0503020204020204" pitchFamily="34" charset="-122"/>
              </a:rPr>
              <a:t>toyhouse studio </a:t>
            </a:r>
            <a:endParaRPr lang="zh-CN" altLang="en-US"/>
          </a:p>
        </p:txBody>
      </p:sp>
    </p:spTree>
    <p:extLst>
      <p:ext uri="{BB962C8B-B14F-4D97-AF65-F5344CB8AC3E}">
        <p14:creationId xmlns:p14="http://schemas.microsoft.com/office/powerpoint/2010/main" val="13223043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sz="quarter" idx="13"/>
          </p:nvPr>
        </p:nvSpPr>
        <p:spPr>
          <a:xfrm>
            <a:off x="1314450" y="2311400"/>
            <a:ext cx="6515100" cy="3695700"/>
          </a:xfrm>
        </p:spPr>
        <p:txBody>
          <a:bodyPr/>
          <a:lstStyle/>
          <a:p>
            <a:r>
              <a:rPr lang="zh-CN" altLang="en-US" dirty="0" smtClean="0"/>
              <a:t>课程主题</a:t>
            </a:r>
            <a:r>
              <a:rPr lang="en-US" altLang="zh-CN" dirty="0" smtClean="0"/>
              <a:t>	</a:t>
            </a:r>
            <a:r>
              <a:rPr lang="zh-CN" altLang="en-US" dirty="0" smtClean="0"/>
              <a:t>中美绿色电子挑战</a:t>
            </a:r>
            <a:endParaRPr lang="en-US" altLang="zh-CN" dirty="0" smtClean="0"/>
          </a:p>
          <a:p>
            <a:r>
              <a:rPr lang="zh-CN" altLang="en-US" dirty="0" smtClean="0"/>
              <a:t>时长</a:t>
            </a:r>
            <a:r>
              <a:rPr lang="en-US" altLang="zh-CN" dirty="0" smtClean="0"/>
              <a:t>	</a:t>
            </a:r>
            <a:r>
              <a:rPr lang="zh-CN" altLang="en-US" dirty="0" smtClean="0"/>
              <a:t>挑战方</a:t>
            </a:r>
            <a:r>
              <a:rPr lang="en-US" altLang="zh-CN" dirty="0" smtClean="0"/>
              <a:t>1</a:t>
            </a:r>
            <a:r>
              <a:rPr lang="zh-CN" altLang="en-US" dirty="0" smtClean="0"/>
              <a:t>个月，任务方</a:t>
            </a:r>
            <a:r>
              <a:rPr lang="en-US" altLang="zh-CN" dirty="0" smtClean="0"/>
              <a:t>10</a:t>
            </a:r>
            <a:r>
              <a:rPr lang="zh-CN" altLang="en-US" dirty="0" smtClean="0"/>
              <a:t>天</a:t>
            </a:r>
            <a:endParaRPr lang="en-US" altLang="zh-CN" dirty="0" smtClean="0"/>
          </a:p>
          <a:p>
            <a:r>
              <a:rPr lang="zh-CN" altLang="en-US" dirty="0" smtClean="0">
                <a:latin typeface="Heiti SC Light" charset="0"/>
                <a:sym typeface="Heiti SC Light" charset="0"/>
              </a:rPr>
              <a:t>课程认证</a:t>
            </a:r>
            <a:r>
              <a:rPr lang="en-US" altLang="zh-CN" dirty="0" smtClean="0">
                <a:latin typeface="Heiti SC Light" charset="0"/>
                <a:sym typeface="Heiti SC Light" charset="0"/>
              </a:rPr>
              <a:t>	</a:t>
            </a:r>
            <a:r>
              <a:rPr lang="zh-CN" altLang="en-US" dirty="0" smtClean="0">
                <a:latin typeface="Heiti SC Light" charset="0"/>
                <a:sym typeface="Heiti SC Light" charset="0"/>
              </a:rPr>
              <a:t>校级实习或社会实践认证</a:t>
            </a:r>
            <a:endParaRPr lang="en-US" altLang="zh-CN" dirty="0" smtClean="0">
              <a:latin typeface="Heiti SC Light" charset="0"/>
              <a:sym typeface="Heiti SC Light" charset="0"/>
            </a:endParaRPr>
          </a:p>
          <a:p>
            <a:r>
              <a:rPr lang="zh-CN" altLang="en-US" dirty="0" smtClean="0">
                <a:latin typeface="Heiti SC Light" charset="0"/>
                <a:sym typeface="Heiti SC Light" charset="0"/>
              </a:rPr>
              <a:t>挑战方</a:t>
            </a:r>
            <a:r>
              <a:rPr lang="en-US" altLang="zh-CN" dirty="0" smtClean="0">
                <a:latin typeface="Heiti SC Light" charset="0"/>
                <a:sym typeface="Heiti SC Light" charset="0"/>
              </a:rPr>
              <a:t>	</a:t>
            </a:r>
            <a:r>
              <a:rPr lang="zh-CN" altLang="en-US" dirty="0" smtClean="0">
                <a:latin typeface="Heiti SC Light" charset="0"/>
                <a:sym typeface="Heiti SC Light" charset="0"/>
              </a:rPr>
              <a:t>天津机电职业技术学院跨专业学生，</a:t>
            </a:r>
            <a:r>
              <a:rPr lang="en-US" altLang="zh-CN" dirty="0" smtClean="0">
                <a:latin typeface="Heiti SC Light" charset="0"/>
                <a:sym typeface="Heiti SC Light" charset="0"/>
              </a:rPr>
              <a:t>20</a:t>
            </a:r>
            <a:r>
              <a:rPr lang="zh-CN" altLang="en-US" dirty="0" smtClean="0">
                <a:latin typeface="Heiti SC Light" charset="0"/>
                <a:sym typeface="Heiti SC Light" charset="0"/>
              </a:rPr>
              <a:t>人</a:t>
            </a:r>
            <a:endParaRPr lang="en-US" altLang="zh-CN" dirty="0" smtClean="0">
              <a:latin typeface="Heiti SC Light" charset="0"/>
              <a:sym typeface="Heiti SC Light" charset="0"/>
            </a:endParaRPr>
          </a:p>
          <a:p>
            <a:r>
              <a:rPr lang="zh-CN" altLang="en-US" dirty="0" smtClean="0">
                <a:latin typeface="Heiti SC Light" charset="0"/>
                <a:sym typeface="Heiti SC Light" charset="0"/>
              </a:rPr>
              <a:t>任务方</a:t>
            </a:r>
            <a:r>
              <a:rPr lang="en-US" altLang="zh-CN" dirty="0" smtClean="0">
                <a:latin typeface="Heiti SC Light" charset="0"/>
                <a:sym typeface="Heiti SC Light" charset="0"/>
              </a:rPr>
              <a:t>	</a:t>
            </a:r>
            <a:r>
              <a:rPr lang="zh-CN" altLang="en-US" dirty="0" smtClean="0">
                <a:latin typeface="Heiti SC Light" charset="0"/>
                <a:sym typeface="Heiti SC Light" charset="0"/>
              </a:rPr>
              <a:t>天津机电职业技术学院跨专业学生，</a:t>
            </a:r>
            <a:r>
              <a:rPr lang="en-US" altLang="zh-CN" dirty="0" smtClean="0">
                <a:latin typeface="Heiti SC Light" charset="0"/>
                <a:sym typeface="Heiti SC Light" charset="0"/>
              </a:rPr>
              <a:t>70</a:t>
            </a:r>
            <a:r>
              <a:rPr lang="zh-CN" altLang="en-US" dirty="0" smtClean="0">
                <a:latin typeface="Heiti SC Light" charset="0"/>
                <a:sym typeface="Heiti SC Light" charset="0"/>
              </a:rPr>
              <a:t>人</a:t>
            </a:r>
            <a:endParaRPr lang="en-US" altLang="zh-CN" dirty="0" smtClean="0">
              <a:latin typeface="Heiti SC Light" charset="0"/>
              <a:sym typeface="Heiti SC Light" charset="0"/>
            </a:endParaRPr>
          </a:p>
          <a:p>
            <a:endParaRPr lang="en-US" altLang="zh-CN" dirty="0" smtClean="0">
              <a:latin typeface="Heiti SC Light" charset="0"/>
              <a:sym typeface="Heiti SC Light" charset="0"/>
            </a:endParaRPr>
          </a:p>
          <a:p>
            <a:r>
              <a:rPr lang="zh-CN" altLang="en-US" dirty="0" smtClean="0">
                <a:latin typeface="Heiti SC Light" charset="0"/>
                <a:sym typeface="Heiti SC Light" charset="0"/>
              </a:rPr>
              <a:t>学生</a:t>
            </a:r>
            <a:r>
              <a:rPr lang="zh-CN" altLang="en-US" dirty="0">
                <a:latin typeface="Heiti SC Light" charset="0"/>
                <a:sym typeface="Heiti SC Light" charset="0"/>
              </a:rPr>
              <a:t>自主学习主题</a:t>
            </a:r>
            <a:r>
              <a:rPr lang="zh-CN" altLang="en-US" dirty="0"/>
              <a:t>：制作太阳能相关器械，学习机械制造和产品开发</a:t>
            </a:r>
            <a:endParaRPr lang="zh-CN" altLang="en-US" dirty="0">
              <a:latin typeface="Heiti SC Light" charset="0"/>
              <a:sym typeface="Heiti SC Light" charset="0"/>
            </a:endParaRPr>
          </a:p>
          <a:p>
            <a:endParaRPr lang="zh-CN" altLang="en-US" dirty="0">
              <a:latin typeface="Heiti SC Light" charset="0"/>
              <a:sym typeface="Heiti SC Light" charset="0"/>
            </a:endParaRPr>
          </a:p>
          <a:p>
            <a:r>
              <a:rPr lang="zh-CN" altLang="en-US" dirty="0">
                <a:latin typeface="Heiti SC Light" charset="0"/>
                <a:sym typeface="Heiti SC Light" charset="0"/>
              </a:rPr>
              <a:t>信息交换节点</a:t>
            </a:r>
            <a:r>
              <a:rPr lang="zh-CN" altLang="en-US" dirty="0"/>
              <a:t>：实际操作，利用市场、法律、智产、银行等四力模型，模拟产品开发和发布的流程</a:t>
            </a:r>
            <a:endParaRPr lang="zh-CN" altLang="en-US" dirty="0">
              <a:latin typeface="Heiti SC Light" charset="0"/>
              <a:sym typeface="Heiti SC Light" charset="0"/>
            </a:endParaRPr>
          </a:p>
          <a:p>
            <a:endParaRPr lang="zh-CN" altLang="en-US" dirty="0">
              <a:latin typeface="Heiti SC Light" charset="0"/>
              <a:sym typeface="Heiti SC Light" charset="0"/>
            </a:endParaRPr>
          </a:p>
          <a:p>
            <a:r>
              <a:rPr lang="zh-CN" altLang="en-US" dirty="0">
                <a:latin typeface="Heiti SC Light" charset="0"/>
                <a:sym typeface="Heiti SC Light" charset="0"/>
              </a:rPr>
              <a:t>学习活动的地点</a:t>
            </a:r>
            <a:r>
              <a:rPr lang="zh-CN" altLang="en-US" dirty="0"/>
              <a:t>：实训室</a:t>
            </a:r>
            <a:r>
              <a:rPr lang="zh-CN" altLang="en-US" dirty="0">
                <a:latin typeface="Heiti SC Light" charset="0"/>
                <a:sym typeface="Heiti SC Light" charset="0"/>
              </a:rPr>
              <a:t>、实验室、教室</a:t>
            </a:r>
          </a:p>
          <a:p>
            <a:endParaRPr lang="zh-CN" altLang="en-US" dirty="0">
              <a:latin typeface="Heiti SC Light" charset="0"/>
              <a:sym typeface="Heiti SC Light" charset="0"/>
            </a:endParaRPr>
          </a:p>
          <a:p>
            <a:r>
              <a:rPr lang="zh-CN" altLang="en-US" dirty="0">
                <a:latin typeface="Heiti SC Light" charset="0"/>
                <a:sym typeface="Heiti SC Light" charset="0"/>
              </a:rPr>
              <a:t>学习重心前移：学生根据清华大学toyhouse提供的操作手册，由学生自发组织，学校管理层支持，将理论学习与技术实操结合一体，进行了一次极限学习过程，学生在课余时间完成课程的开发到执行的全过程。</a:t>
            </a:r>
          </a:p>
          <a:p>
            <a:endParaRPr lang="zh-CN" altLang="en-US" dirty="0">
              <a:latin typeface="Heiti SC Light" charset="0"/>
              <a:sym typeface="Heiti SC Light" charset="0"/>
            </a:endParaRPr>
          </a:p>
          <a:p>
            <a:endParaRPr lang="zh-CN" altLang="en-US" dirty="0"/>
          </a:p>
          <a:p>
            <a:endParaRPr lang="zh-CN" altLang="en-US" dirty="0"/>
          </a:p>
        </p:txBody>
      </p:sp>
    </p:spTree>
    <p:extLst>
      <p:ext uri="{BB962C8B-B14F-4D97-AF65-F5344CB8AC3E}">
        <p14:creationId xmlns:p14="http://schemas.microsoft.com/office/powerpoint/2010/main" val="7694289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descr="DSC06787"/>
          <p:cNvPicPr>
            <a:picLocks noChangeAspect="1" noChangeArrowheads="1"/>
          </p:cNvPicPr>
          <p:nvPr/>
        </p:nvPicPr>
        <p:blipFill>
          <a:blip r:embed="rId2" cstate="email">
            <a:lum bright="12000"/>
            <a:extLst>
              <a:ext uri="{28A0092B-C50C-407E-A947-70E740481C1C}">
                <a14:useLocalDpi xmlns:a14="http://schemas.microsoft.com/office/drawing/2010/main" val="0"/>
              </a:ext>
            </a:extLst>
          </a:blip>
          <a:srcRect l="6887"/>
          <a:stretch>
            <a:fillRect/>
          </a:stretch>
        </p:blipFill>
        <p:spPr bwMode="auto">
          <a:xfrm>
            <a:off x="0" y="1329055"/>
            <a:ext cx="9144000" cy="552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
        <p:nvSpPr>
          <p:cNvPr id="151555" name="Rectangle 3"/>
          <p:cNvSpPr>
            <a:spLocks noGrp="1" noChangeArrowheads="1"/>
          </p:cNvSpPr>
          <p:nvPr>
            <p:ph type="title" idx="4294967295"/>
          </p:nvPr>
        </p:nvSpPr>
        <p:spPr>
          <a:xfrm>
            <a:off x="344488" y="555625"/>
            <a:ext cx="8229600" cy="412750"/>
          </a:xfrm>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2000" dirty="0">
                <a:solidFill>
                  <a:schemeClr val="tx1"/>
                </a:solidFill>
              </a:rPr>
              <a:t>2014.07 </a:t>
            </a:r>
            <a:r>
              <a:rPr lang="zh-CN" sz="2000" dirty="0">
                <a:solidFill>
                  <a:schemeClr val="tx1"/>
                </a:solidFill>
              </a:rPr>
              <a:t>清华大学附属中学 </a:t>
            </a:r>
            <a:r>
              <a:rPr lang="zh-CN" altLang="zh-CN" sz="2000" dirty="0">
                <a:solidFill>
                  <a:schemeClr val="tx1"/>
                </a:solidFill>
              </a:rPr>
              <a:t>XLP</a:t>
            </a:r>
            <a:r>
              <a:rPr lang="zh-CN" sz="2000" dirty="0">
                <a:solidFill>
                  <a:schemeClr val="tx1"/>
                </a:solidFill>
              </a:rPr>
              <a:t>活动</a:t>
            </a:r>
            <a:endParaRPr lang="zh-CN" dirty="0"/>
          </a:p>
        </p:txBody>
      </p:sp>
      <p:sp>
        <p:nvSpPr>
          <p:cNvPr id="151556" name="Rectangle 4"/>
          <p:cNvSpPr>
            <a:spLocks noGrp="1" noChangeArrowheads="1"/>
          </p:cNvSpPr>
          <p:nvPr>
            <p:ph type="body" idx="4294967295"/>
          </p:nvPr>
        </p:nvSpPr>
        <p:spPr bwMode="auto">
          <a:xfrm>
            <a:off x="369888" y="968375"/>
            <a:ext cx="7378700" cy="4241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zh-CN" altLang="en-US" sz="1200" dirty="0">
                <a:latin typeface="Arial" panose="020B0604020202020204" pitchFamily="34" charset="0"/>
                <a:sym typeface="Arial" panose="020B0604020202020204" pitchFamily="34" charset="0"/>
              </a:rPr>
              <a:t>toyhouse studio</a:t>
            </a:r>
            <a:endParaRPr lang="zh-CN" altLang="en-US" dirty="0"/>
          </a:p>
        </p:txBody>
      </p:sp>
    </p:spTree>
    <p:extLst>
      <p:ext uri="{BB962C8B-B14F-4D97-AF65-F5344CB8AC3E}">
        <p14:creationId xmlns:p14="http://schemas.microsoft.com/office/powerpoint/2010/main" val="34796677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a:xfrm>
            <a:off x="1314450" y="2163482"/>
            <a:ext cx="6515100" cy="3695700"/>
          </a:xfrm>
        </p:spPr>
        <p:txBody>
          <a:bodyPr>
            <a:normAutofit/>
          </a:bodyPr>
          <a:lstStyle/>
          <a:p>
            <a:r>
              <a:rPr lang="zh-CN" altLang="en-US" dirty="0" smtClean="0"/>
              <a:t>课程主题</a:t>
            </a:r>
            <a:r>
              <a:rPr lang="en-US" altLang="zh-CN" dirty="0" smtClean="0"/>
              <a:t>	</a:t>
            </a:r>
            <a:r>
              <a:rPr lang="zh-CN" altLang="en-US" dirty="0" smtClean="0"/>
              <a:t>我的空间，我做主</a:t>
            </a:r>
            <a:r>
              <a:rPr lang="en-US" altLang="zh-CN" dirty="0" smtClean="0"/>
              <a:t>——</a:t>
            </a:r>
            <a:r>
              <a:rPr lang="zh-CN" altLang="en-US" dirty="0" smtClean="0"/>
              <a:t>智能空间设计</a:t>
            </a:r>
            <a:endParaRPr lang="en-US" altLang="zh-CN" dirty="0" smtClean="0"/>
          </a:p>
          <a:p>
            <a:r>
              <a:rPr lang="zh-CN" altLang="en-US" dirty="0" smtClean="0"/>
              <a:t>时长</a:t>
            </a:r>
            <a:r>
              <a:rPr lang="en-US" altLang="zh-CN" dirty="0" smtClean="0"/>
              <a:t>	</a:t>
            </a:r>
            <a:r>
              <a:rPr lang="zh-CN" altLang="en-US" dirty="0" smtClean="0"/>
              <a:t>挑战方</a:t>
            </a:r>
            <a:r>
              <a:rPr lang="en-US" altLang="zh-CN" dirty="0" smtClean="0"/>
              <a:t>1</a:t>
            </a:r>
            <a:r>
              <a:rPr lang="zh-CN" altLang="en-US" dirty="0" smtClean="0"/>
              <a:t>个月，任务方</a:t>
            </a:r>
            <a:r>
              <a:rPr lang="en-US" altLang="zh-CN" dirty="0" smtClean="0"/>
              <a:t>4</a:t>
            </a:r>
            <a:r>
              <a:rPr lang="zh-CN" altLang="en-US" dirty="0" smtClean="0"/>
              <a:t>天</a:t>
            </a:r>
            <a:endParaRPr lang="en-US" altLang="zh-CN" dirty="0" smtClean="0"/>
          </a:p>
          <a:p>
            <a:r>
              <a:rPr lang="zh-CN" altLang="en-US" dirty="0" smtClean="0">
                <a:latin typeface="Heiti SC Light" charset="0"/>
                <a:sym typeface="Heiti SC Light" charset="0"/>
              </a:rPr>
              <a:t>课程认证</a:t>
            </a:r>
            <a:r>
              <a:rPr lang="en-US" altLang="zh-CN" dirty="0" smtClean="0">
                <a:latin typeface="Heiti SC Light" charset="0"/>
                <a:sym typeface="Heiti SC Light" charset="0"/>
              </a:rPr>
              <a:t>	</a:t>
            </a:r>
            <a:r>
              <a:rPr lang="zh-CN" altLang="en-US" dirty="0" smtClean="0">
                <a:latin typeface="Heiti SC Light" charset="0"/>
                <a:sym typeface="Heiti SC Light" charset="0"/>
              </a:rPr>
              <a:t>校级社会实践认证</a:t>
            </a:r>
            <a:endParaRPr lang="en-US" altLang="zh-CN" dirty="0" smtClean="0">
              <a:latin typeface="Heiti SC Light" charset="0"/>
              <a:sym typeface="Heiti SC Light" charset="0"/>
            </a:endParaRPr>
          </a:p>
          <a:p>
            <a:r>
              <a:rPr lang="zh-CN" altLang="en-US" dirty="0" smtClean="0">
                <a:latin typeface="Heiti SC Light" charset="0"/>
                <a:sym typeface="Heiti SC Light" charset="0"/>
              </a:rPr>
              <a:t>挑战方</a:t>
            </a:r>
            <a:r>
              <a:rPr lang="en-US" altLang="zh-CN" dirty="0" smtClean="0">
                <a:latin typeface="Heiti SC Light" charset="0"/>
                <a:sym typeface="Heiti SC Light" charset="0"/>
              </a:rPr>
              <a:t>	</a:t>
            </a:r>
            <a:r>
              <a:rPr lang="zh-CN" altLang="en-US" dirty="0" smtClean="0">
                <a:latin typeface="Heiti SC Light" charset="0"/>
                <a:sym typeface="Heiti SC Light" charset="0"/>
              </a:rPr>
              <a:t>跨院校、跨专业、多年龄层团队，</a:t>
            </a:r>
            <a:r>
              <a:rPr lang="en-US" altLang="zh-CN" dirty="0" smtClean="0">
                <a:latin typeface="Heiti SC Light" charset="0"/>
                <a:sym typeface="Heiti SC Light" charset="0"/>
              </a:rPr>
              <a:t>20-30</a:t>
            </a:r>
            <a:r>
              <a:rPr lang="zh-CN" altLang="en-US" dirty="0" smtClean="0">
                <a:latin typeface="Heiti SC Light" charset="0"/>
                <a:sym typeface="Heiti SC Light" charset="0"/>
              </a:rPr>
              <a:t>人</a:t>
            </a:r>
            <a:endParaRPr lang="en-US" altLang="zh-CN" dirty="0" smtClean="0">
              <a:latin typeface="Heiti SC Light" charset="0"/>
              <a:sym typeface="Heiti SC Light" charset="0"/>
            </a:endParaRPr>
          </a:p>
          <a:p>
            <a:r>
              <a:rPr lang="zh-CN" altLang="en-US" dirty="0" smtClean="0">
                <a:latin typeface="Heiti SC Light" charset="0"/>
                <a:sym typeface="Heiti SC Light" charset="0"/>
              </a:rPr>
              <a:t>任务方</a:t>
            </a:r>
            <a:r>
              <a:rPr lang="en-US" altLang="zh-CN" dirty="0" smtClean="0">
                <a:latin typeface="Heiti SC Light" charset="0"/>
                <a:sym typeface="Heiti SC Light" charset="0"/>
              </a:rPr>
              <a:t>	</a:t>
            </a:r>
            <a:r>
              <a:rPr lang="zh-CN" altLang="en-US" dirty="0" smtClean="0">
                <a:latin typeface="Heiti SC Light" charset="0"/>
                <a:sym typeface="Heiti SC Light" charset="0"/>
              </a:rPr>
              <a:t>清华附中初中学生，</a:t>
            </a:r>
            <a:r>
              <a:rPr lang="en-US" altLang="zh-CN" dirty="0" smtClean="0">
                <a:latin typeface="Heiti SC Light" charset="0"/>
                <a:sym typeface="Heiti SC Light" charset="0"/>
              </a:rPr>
              <a:t>16</a:t>
            </a:r>
            <a:r>
              <a:rPr lang="zh-CN" altLang="en-US" dirty="0" smtClean="0">
                <a:latin typeface="Heiti SC Light" charset="0"/>
                <a:sym typeface="Heiti SC Light" charset="0"/>
              </a:rPr>
              <a:t>人</a:t>
            </a:r>
            <a:endParaRPr lang="en-US" altLang="zh-CN" dirty="0">
              <a:latin typeface="Heiti SC Light" charset="0"/>
              <a:sym typeface="Heiti SC Light" charset="0"/>
            </a:endParaRPr>
          </a:p>
          <a:p>
            <a:endParaRPr lang="zh-CN" altLang="en-US" dirty="0">
              <a:latin typeface="Heiti SC Light" charset="0"/>
              <a:sym typeface="Heiti SC Light" charset="0"/>
            </a:endParaRPr>
          </a:p>
          <a:p>
            <a:r>
              <a:rPr lang="zh-CN" altLang="en-US" dirty="0" smtClean="0">
                <a:latin typeface="Heiti SC Light" charset="0"/>
                <a:sym typeface="Heiti SC Light" charset="0"/>
              </a:rPr>
              <a:t>开发内容：</a:t>
            </a:r>
            <a:r>
              <a:rPr lang="zh-CN" altLang="en-US" dirty="0">
                <a:latin typeface="Heiti SC Light" charset="0"/>
                <a:sym typeface="Heiti SC Light" charset="0"/>
              </a:rPr>
              <a:t>以制作巡线小车、机械手臂，声控开门装置等任务为目标，完成极限学习过程，并制作本次活动的出版物。</a:t>
            </a:r>
          </a:p>
          <a:p>
            <a:endParaRPr lang="zh-CN" altLang="en-US" dirty="0">
              <a:latin typeface="Heiti SC Light" charset="0"/>
              <a:sym typeface="Heiti SC Light" charset="0"/>
            </a:endParaRPr>
          </a:p>
          <a:p>
            <a:r>
              <a:rPr lang="zh-CN" altLang="en-US" dirty="0">
                <a:latin typeface="Heiti SC Light" charset="0"/>
                <a:sym typeface="Heiti SC Light" charset="0"/>
              </a:rPr>
              <a:t>学习活动的地点</a:t>
            </a:r>
            <a:r>
              <a:rPr lang="zh-CN" altLang="en-US" dirty="0"/>
              <a:t>：清华大学创客空间</a:t>
            </a:r>
          </a:p>
          <a:p>
            <a:endParaRPr lang="zh-CN" altLang="en-US" dirty="0">
              <a:latin typeface="Heiti SC Light" charset="0"/>
              <a:sym typeface="Heiti SC Light" charset="0"/>
            </a:endParaRPr>
          </a:p>
          <a:p>
            <a:r>
              <a:rPr lang="zh-CN" altLang="en-US" dirty="0">
                <a:latin typeface="Heiti SC Light" charset="0"/>
                <a:sym typeface="Heiti SC Light" charset="0"/>
              </a:rPr>
              <a:t>学习重心前移：本次课程由大学生和职业技术学校的学生为挑战方，任务方为清华大学附属中学的学生，通过极限学习过程，完成科技发明和过程数字出版物的制作，体验群体学习模式。</a:t>
            </a:r>
          </a:p>
          <a:p>
            <a:endParaRPr lang="zh-CN" altLang="en-US" dirty="0"/>
          </a:p>
          <a:p>
            <a:endParaRPr lang="zh-CN" altLang="en-US" dirty="0"/>
          </a:p>
        </p:txBody>
      </p:sp>
    </p:spTree>
    <p:extLst>
      <p:ext uri="{BB962C8B-B14F-4D97-AF65-F5344CB8AC3E}">
        <p14:creationId xmlns:p14="http://schemas.microsoft.com/office/powerpoint/2010/main" val="215197667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smtClean="0"/>
              <a:t>附录</a:t>
            </a:r>
            <a:endParaRPr lang="en-US" dirty="0"/>
          </a:p>
        </p:txBody>
      </p:sp>
      <p:sp>
        <p:nvSpPr>
          <p:cNvPr id="2" name="文本占位符 1"/>
          <p:cNvSpPr>
            <a:spLocks noGrp="1"/>
          </p:cNvSpPr>
          <p:nvPr>
            <p:ph type="body" idx="1"/>
          </p:nvPr>
        </p:nvSpPr>
        <p:spPr/>
        <p:txBody>
          <a:bodyPr/>
          <a:lstStyle/>
          <a:p>
            <a:endParaRPr lang="zh-CN" altLang="en-US"/>
          </a:p>
        </p:txBody>
      </p:sp>
      <p:sp>
        <p:nvSpPr>
          <p:cNvPr id="3" name="文本占位符 2"/>
          <p:cNvSpPr>
            <a:spLocks noGrp="1"/>
          </p:cNvSpPr>
          <p:nvPr>
            <p:ph type="body" sz="quarter" idx="13"/>
          </p:nvPr>
        </p:nvSpPr>
        <p:spPr/>
        <p:txBody>
          <a:bodyPr>
            <a:normAutofit fontScale="25000" lnSpcReduction="20000"/>
          </a:bodyPr>
          <a:lstStyle/>
          <a:p>
            <a:endParaRPr lang="zh-CN" altLang="en-US"/>
          </a:p>
        </p:txBody>
      </p:sp>
    </p:spTree>
    <p:extLst>
      <p:ext uri="{BB962C8B-B14F-4D97-AF65-F5344CB8AC3E}">
        <p14:creationId xmlns:p14="http://schemas.microsoft.com/office/powerpoint/2010/main" val="3408921565"/>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1385401779"/>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目录</a:t>
            </a:r>
            <a:endParaRPr lang="zh-CN" altLang="en-US" dirty="0"/>
          </a:p>
        </p:txBody>
      </p:sp>
      <p:sp>
        <p:nvSpPr>
          <p:cNvPr id="5" name="Text Placeholder 4"/>
          <p:cNvSpPr>
            <a:spLocks noGrp="1"/>
          </p:cNvSpPr>
          <p:nvPr>
            <p:ph type="body" sz="quarter" idx="3"/>
          </p:nvPr>
        </p:nvSpPr>
        <p:spPr>
          <a:xfrm>
            <a:off x="3508135" y="2506563"/>
            <a:ext cx="2239131" cy="823912"/>
          </a:xfrm>
        </p:spPr>
        <p:txBody>
          <a:bodyPr>
            <a:normAutofit fontScale="92500" lnSpcReduction="20000"/>
          </a:bodyPr>
          <a:lstStyle/>
          <a:p>
            <a:r>
              <a:rPr lang="en-US" altLang="zh-CN" kern="100" dirty="0" smtClean="0">
                <a:latin typeface="Calibri"/>
                <a:ea typeface="宋体"/>
                <a:cs typeface="Times New Roman"/>
              </a:rPr>
              <a:t>Part 2:</a:t>
            </a:r>
          </a:p>
          <a:p>
            <a:r>
              <a:rPr lang="zh-CN" altLang="en-US" kern="100" dirty="0" smtClean="0">
                <a:latin typeface="Calibri"/>
                <a:ea typeface="宋体"/>
                <a:cs typeface="Times New Roman"/>
              </a:rPr>
              <a:t>法律</a:t>
            </a:r>
            <a:endParaRPr lang="zh-CN" altLang="zh-CN" kern="100" dirty="0">
              <a:latin typeface="Calibri"/>
              <a:ea typeface="宋体"/>
              <a:cs typeface="Times New Roman"/>
            </a:endParaRPr>
          </a:p>
        </p:txBody>
      </p:sp>
      <p:sp>
        <p:nvSpPr>
          <p:cNvPr id="4" name="内容占位符 3"/>
          <p:cNvSpPr>
            <a:spLocks noGrp="1"/>
          </p:cNvSpPr>
          <p:nvPr>
            <p:ph sz="quarter" idx="13"/>
          </p:nvPr>
        </p:nvSpPr>
        <p:spPr>
          <a:xfrm>
            <a:off x="823913" y="3330727"/>
            <a:ext cx="1981191" cy="2979117"/>
          </a:xfrm>
          <a:prstGeom prst="rect">
            <a:avLst/>
          </a:prstGeom>
        </p:spPr>
        <p:txBody>
          <a:bodyPr>
            <a:noAutofit/>
          </a:bodyPr>
          <a:lstStyle/>
          <a:p>
            <a:pPr algn="ctr"/>
            <a:r>
              <a:rPr lang="en-US" altLang="zh-CN" sz="1050" kern="100" dirty="0">
                <a:latin typeface="Calibri"/>
                <a:ea typeface="宋体"/>
                <a:cs typeface="Times New Roman"/>
              </a:rPr>
              <a:t>XLP</a:t>
            </a:r>
            <a:r>
              <a:rPr lang="zh-CN" altLang="en-US" sz="1050" kern="100" dirty="0">
                <a:latin typeface="Calibri"/>
                <a:ea typeface="宋体"/>
                <a:cs typeface="Times New Roman"/>
              </a:rPr>
              <a:t>思想整合过程</a:t>
            </a:r>
            <a:endParaRPr lang="en-US" altLang="zh-CN" sz="1050" kern="100" dirty="0">
              <a:latin typeface="Calibri"/>
              <a:ea typeface="宋体"/>
              <a:cs typeface="Times New Roman"/>
            </a:endParaRPr>
          </a:p>
          <a:p>
            <a:pPr marL="0" indent="0" algn="ctr">
              <a:spcAft>
                <a:spcPts val="0"/>
              </a:spcAft>
              <a:buNone/>
            </a:pPr>
            <a:r>
              <a:rPr lang="en-US" altLang="zh-CN" sz="1050" kern="100" dirty="0" smtClean="0">
                <a:latin typeface="Calibri"/>
                <a:ea typeface="宋体"/>
                <a:cs typeface="Times New Roman"/>
              </a:rPr>
              <a:t>XLP</a:t>
            </a:r>
            <a:r>
              <a:rPr lang="zh-CN" altLang="en-US" sz="1050" kern="100" dirty="0" smtClean="0">
                <a:latin typeface="Calibri"/>
                <a:ea typeface="宋体"/>
                <a:cs typeface="Times New Roman"/>
              </a:rPr>
              <a:t>会议规则建设</a:t>
            </a:r>
            <a:endParaRPr lang="en-US" altLang="zh-CN" sz="1050" kern="100" dirty="0" smtClean="0">
              <a:latin typeface="Calibri"/>
              <a:ea typeface="宋体"/>
              <a:cs typeface="Times New Roman"/>
            </a:endParaRPr>
          </a:p>
          <a:p>
            <a:pPr marL="0" indent="0" algn="ctr">
              <a:spcAft>
                <a:spcPts val="0"/>
              </a:spcAft>
              <a:buNone/>
            </a:pPr>
            <a:r>
              <a:rPr lang="zh-CN" altLang="en-US" sz="1050" kern="100" dirty="0" smtClean="0">
                <a:latin typeface="Calibri"/>
                <a:ea typeface="宋体"/>
                <a:cs typeface="Times New Roman"/>
              </a:rPr>
              <a:t>团队会议记要模板</a:t>
            </a:r>
            <a:endParaRPr lang="en-US" altLang="zh-CN" sz="1050" kern="100" dirty="0" smtClean="0">
              <a:latin typeface="Calibri"/>
              <a:ea typeface="宋体"/>
              <a:cs typeface="Times New Roman"/>
            </a:endParaRPr>
          </a:p>
          <a:p>
            <a:pPr marL="0" indent="0" algn="ctr">
              <a:spcAft>
                <a:spcPts val="0"/>
              </a:spcAft>
              <a:buNone/>
            </a:pPr>
            <a:r>
              <a:rPr lang="zh-CN" altLang="en-US" sz="1050" kern="100" dirty="0" smtClean="0">
                <a:latin typeface="Calibri"/>
                <a:ea typeface="宋体"/>
                <a:cs typeface="Times New Roman"/>
              </a:rPr>
              <a:t>团队岗位平衡计分表模板</a:t>
            </a:r>
            <a:endParaRPr lang="en-US" altLang="zh-CN" sz="1050" kern="100" dirty="0" smtClean="0">
              <a:latin typeface="Calibri"/>
              <a:ea typeface="宋体"/>
              <a:cs typeface="Times New Roman"/>
            </a:endParaRPr>
          </a:p>
          <a:p>
            <a:pPr marL="0" indent="0" algn="ctr">
              <a:spcAft>
                <a:spcPts val="0"/>
              </a:spcAft>
              <a:buNone/>
            </a:pPr>
            <a:r>
              <a:rPr lang="zh-CN" altLang="en-US" sz="1050" kern="100" dirty="0" smtClean="0">
                <a:latin typeface="Calibri"/>
                <a:ea typeface="宋体"/>
                <a:cs typeface="Times New Roman"/>
              </a:rPr>
              <a:t>团队平衡计分表模板</a:t>
            </a:r>
            <a:endParaRPr lang="en-US" altLang="zh-CN" sz="1050" kern="100" dirty="0" smtClean="0">
              <a:latin typeface="Calibri"/>
              <a:ea typeface="宋体"/>
              <a:cs typeface="Times New Roman"/>
            </a:endParaRPr>
          </a:p>
          <a:p>
            <a:pPr marL="0" indent="0" algn="ctr">
              <a:spcAft>
                <a:spcPts val="0"/>
              </a:spcAft>
              <a:buNone/>
            </a:pPr>
            <a:r>
              <a:rPr lang="zh-CN" altLang="en-US" sz="1050" kern="100" dirty="0" smtClean="0">
                <a:latin typeface="Calibri"/>
                <a:ea typeface="宋体"/>
                <a:cs typeface="Times New Roman"/>
              </a:rPr>
              <a:t>团队预算表模板</a:t>
            </a:r>
            <a:endParaRPr lang="en-US" altLang="zh-CN" sz="1050" kern="100" dirty="0" smtClean="0">
              <a:latin typeface="Calibri"/>
              <a:ea typeface="宋体"/>
              <a:cs typeface="Times New Roman"/>
            </a:endParaRPr>
          </a:p>
          <a:p>
            <a:pPr marL="0" indent="0" algn="just">
              <a:spcAft>
                <a:spcPts val="0"/>
              </a:spcAft>
              <a:buNone/>
              <a:tabLst>
                <a:tab pos="266700" algn="l"/>
                <a:tab pos="533400" algn="l"/>
                <a:tab pos="800100" algn="l"/>
              </a:tabLst>
            </a:pPr>
            <a:r>
              <a:rPr lang="en-US" altLang="zh-CN" kern="100" dirty="0">
                <a:latin typeface="Calibri"/>
                <a:ea typeface="宋体"/>
                <a:cs typeface="Times New Roman"/>
              </a:rPr>
              <a:t> </a:t>
            </a:r>
            <a:endParaRPr lang="zh-CN" altLang="zh-CN" sz="1050" kern="100" dirty="0">
              <a:effectLst/>
              <a:latin typeface="Calibri"/>
              <a:ea typeface="宋体"/>
              <a:cs typeface="Times New Roman"/>
            </a:endParaRPr>
          </a:p>
        </p:txBody>
      </p:sp>
      <p:sp>
        <p:nvSpPr>
          <p:cNvPr id="6" name="Content Placeholder 5"/>
          <p:cNvSpPr>
            <a:spLocks noGrp="1"/>
          </p:cNvSpPr>
          <p:nvPr>
            <p:ph sz="quarter" idx="14"/>
          </p:nvPr>
        </p:nvSpPr>
        <p:spPr>
          <a:xfrm>
            <a:off x="3508135" y="3330475"/>
            <a:ext cx="2239131" cy="2979116"/>
          </a:xfrm>
        </p:spPr>
        <p:txBody>
          <a:bodyPr>
            <a:normAutofit/>
          </a:bodyPr>
          <a:lstStyle/>
          <a:p>
            <a:r>
              <a:rPr lang="en-US" sz="1050" dirty="0" smtClean="0"/>
              <a:t>XLP</a:t>
            </a:r>
            <a:r>
              <a:rPr lang="zh-CN" altLang="en-US" sz="1050" dirty="0" smtClean="0"/>
              <a:t>法律规则（智产部分）</a:t>
            </a:r>
            <a:endParaRPr lang="en-US" altLang="zh-CN" sz="1050" dirty="0" smtClean="0"/>
          </a:p>
          <a:p>
            <a:r>
              <a:rPr lang="zh-CN" altLang="en-US" sz="1050" dirty="0" smtClean="0"/>
              <a:t>纠纷解决程序</a:t>
            </a:r>
            <a:endParaRPr lang="en-US" altLang="zh-CN" sz="1050" dirty="0" smtClean="0"/>
          </a:p>
          <a:p>
            <a:r>
              <a:rPr lang="zh-CN" altLang="en-US" sz="1050" dirty="0" smtClean="0"/>
              <a:t>起诉状要求</a:t>
            </a:r>
            <a:endParaRPr lang="en-US" altLang="zh-CN" sz="1050" dirty="0" smtClean="0"/>
          </a:p>
          <a:p>
            <a:r>
              <a:rPr lang="zh-CN" altLang="en-US" sz="1050" dirty="0" smtClean="0"/>
              <a:t>起诉状模板</a:t>
            </a:r>
            <a:endParaRPr lang="en-US" altLang="zh-CN" sz="1050" dirty="0" smtClean="0"/>
          </a:p>
          <a:p>
            <a:r>
              <a:rPr lang="zh-CN" altLang="en-US" sz="1050" dirty="0" smtClean="0"/>
              <a:t>判决书要求</a:t>
            </a:r>
            <a:endParaRPr lang="en-US" altLang="zh-CN" sz="1050" dirty="0" smtClean="0"/>
          </a:p>
          <a:p>
            <a:r>
              <a:rPr lang="zh-CN" altLang="en-US" sz="1050" dirty="0" smtClean="0"/>
              <a:t>判决书</a:t>
            </a:r>
            <a:endParaRPr lang="en-US" altLang="zh-CN" sz="1050" dirty="0" smtClean="0"/>
          </a:p>
          <a:p>
            <a:r>
              <a:rPr lang="zh-CN" altLang="en-US" sz="1050" dirty="0" smtClean="0"/>
              <a:t>民事调解书模板</a:t>
            </a:r>
            <a:endParaRPr lang="en-US" sz="1050" dirty="0"/>
          </a:p>
        </p:txBody>
      </p:sp>
      <p:sp>
        <p:nvSpPr>
          <p:cNvPr id="7" name="Content Placeholder 5"/>
          <p:cNvSpPr txBox="1">
            <a:spLocks/>
          </p:cNvSpPr>
          <p:nvPr/>
        </p:nvSpPr>
        <p:spPr>
          <a:xfrm>
            <a:off x="6230635" y="3330727"/>
            <a:ext cx="2239131" cy="2979117"/>
          </a:xfrm>
          <a:prstGeom prst="rect">
            <a:avLst/>
          </a:prstGeom>
        </p:spPr>
        <p:txBody>
          <a:bodyPr vert="horz" lIns="91440" tIns="45720" rIns="91440" bIns="45720" rtlCol="0">
            <a:normAutofit/>
          </a:bodyPr>
          <a:lstStyle>
            <a:lvl1pPr marL="0" indent="0" algn="just" defTabSz="914400" rtl="0" eaLnBrk="1" latinLnBrk="0" hangingPunct="1">
              <a:lnSpc>
                <a:spcPct val="120000"/>
              </a:lnSpc>
              <a:spcBef>
                <a:spcPts val="0"/>
              </a:spcBef>
              <a:spcAft>
                <a:spcPts val="0"/>
              </a:spcAft>
              <a:buClr>
                <a:schemeClr val="accent1"/>
              </a:buClr>
              <a:buSzPct val="100000"/>
              <a:buFontTx/>
              <a:buNone/>
              <a:defRPr sz="1200" kern="1200" baseline="0">
                <a:solidFill>
                  <a:schemeClr val="tx1">
                    <a:lumMod val="50000"/>
                    <a:lumOff val="50000"/>
                  </a:schemeClr>
                </a:solidFill>
                <a:latin typeface="+mn-ea"/>
                <a:ea typeface="+mn-ea"/>
                <a:cs typeface="+mn-cs"/>
              </a:defRPr>
            </a:lvl1pPr>
            <a:lvl2pPr marL="0" indent="0" algn="just" defTabSz="914400" rtl="0" eaLnBrk="1" latinLnBrk="0" hangingPunct="1">
              <a:lnSpc>
                <a:spcPct val="120000"/>
              </a:lnSpc>
              <a:spcBef>
                <a:spcPts val="0"/>
              </a:spcBef>
              <a:spcAft>
                <a:spcPts val="0"/>
              </a:spcAft>
              <a:buClr>
                <a:schemeClr val="accent2">
                  <a:lumMod val="60000"/>
                  <a:lumOff val="40000"/>
                </a:schemeClr>
              </a:buClr>
              <a:buFontTx/>
              <a:buNone/>
              <a:defRPr sz="1200" kern="1200" baseline="0">
                <a:solidFill>
                  <a:schemeClr val="tx1">
                    <a:lumMod val="50000"/>
                    <a:lumOff val="50000"/>
                  </a:schemeClr>
                </a:solidFill>
                <a:latin typeface="+mn-ea"/>
                <a:ea typeface="+mn-ea"/>
                <a:cs typeface="+mn-cs"/>
              </a:defRPr>
            </a:lvl2pPr>
            <a:lvl3pPr marL="0" indent="0" algn="l" defTabSz="914400" rtl="0" eaLnBrk="1" latinLnBrk="0" hangingPunct="1">
              <a:lnSpc>
                <a:spcPct val="120000"/>
              </a:lnSpc>
              <a:spcBef>
                <a:spcPts val="0"/>
              </a:spcBef>
              <a:spcAft>
                <a:spcPts val="0"/>
              </a:spcAft>
              <a:buFontTx/>
              <a:buNone/>
              <a:defRPr sz="1200" kern="1200">
                <a:solidFill>
                  <a:schemeClr val="tx1">
                    <a:lumMod val="50000"/>
                    <a:lumOff val="50000"/>
                  </a:schemeClr>
                </a:solidFill>
                <a:latin typeface="+mn-ea"/>
                <a:ea typeface="+mn-ea"/>
                <a:cs typeface="+mn-cs"/>
              </a:defRPr>
            </a:lvl3pPr>
            <a:lvl4pPr marL="0" indent="0" algn="l" defTabSz="914400" rtl="0" eaLnBrk="1" latinLnBrk="0" hangingPunct="1">
              <a:lnSpc>
                <a:spcPct val="120000"/>
              </a:lnSpc>
              <a:spcBef>
                <a:spcPts val="0"/>
              </a:spcBef>
              <a:spcAft>
                <a:spcPts val="0"/>
              </a:spcAft>
              <a:buFontTx/>
              <a:buNone/>
              <a:defRPr sz="1200" kern="1200">
                <a:solidFill>
                  <a:schemeClr val="tx1">
                    <a:lumMod val="50000"/>
                    <a:lumOff val="50000"/>
                  </a:schemeClr>
                </a:solidFill>
                <a:latin typeface="+mn-ea"/>
                <a:ea typeface="+mn-ea"/>
                <a:cs typeface="+mn-cs"/>
              </a:defRPr>
            </a:lvl4pPr>
            <a:lvl5pPr marL="0" indent="0" algn="l" defTabSz="914400" rtl="0" eaLnBrk="1" latinLnBrk="0" hangingPunct="1">
              <a:lnSpc>
                <a:spcPct val="120000"/>
              </a:lnSpc>
              <a:spcBef>
                <a:spcPts val="0"/>
              </a:spcBef>
              <a:spcAft>
                <a:spcPts val="0"/>
              </a:spcAft>
              <a:buFontTx/>
              <a:buNone/>
              <a:defRPr sz="1200" kern="1200">
                <a:solidFill>
                  <a:schemeClr val="tx1">
                    <a:lumMod val="50000"/>
                    <a:lumOff val="50000"/>
                  </a:schemeClr>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buClr>
                <a:srgbClr val="5B9BD5"/>
              </a:buClr>
              <a:tabLst>
                <a:tab pos="266700" algn="l"/>
                <a:tab pos="533400" algn="l"/>
                <a:tab pos="800100" algn="l"/>
              </a:tabLst>
            </a:pPr>
            <a:r>
              <a:rPr lang="zh-CN" altLang="en-US" sz="1050" dirty="0" smtClean="0">
                <a:solidFill>
                  <a:prstClr val="black">
                    <a:lumMod val="50000"/>
                    <a:lumOff val="50000"/>
                  </a:prstClr>
                </a:solidFill>
              </a:rPr>
              <a:t>专利申请流程</a:t>
            </a:r>
            <a:endParaRPr lang="en-US" altLang="zh-CN" sz="1050" dirty="0" smtClean="0">
              <a:solidFill>
                <a:prstClr val="black">
                  <a:lumMod val="50000"/>
                  <a:lumOff val="50000"/>
                </a:prstClr>
              </a:solidFill>
            </a:endParaRPr>
          </a:p>
          <a:p>
            <a:pPr fontAlgn="base">
              <a:buClr>
                <a:srgbClr val="5B9BD5"/>
              </a:buClr>
              <a:tabLst>
                <a:tab pos="266700" algn="l"/>
                <a:tab pos="533400" algn="l"/>
                <a:tab pos="800100" algn="l"/>
              </a:tabLst>
            </a:pPr>
            <a:r>
              <a:rPr lang="zh-CN" altLang="en-US" sz="1050" dirty="0" smtClean="0">
                <a:solidFill>
                  <a:prstClr val="black">
                    <a:lumMod val="50000"/>
                    <a:lumOff val="50000"/>
                  </a:prstClr>
                </a:solidFill>
              </a:rPr>
              <a:t>专利申请表</a:t>
            </a:r>
            <a:endParaRPr lang="en-US" altLang="zh-CN" sz="1050" dirty="0" smtClean="0">
              <a:solidFill>
                <a:prstClr val="black">
                  <a:lumMod val="50000"/>
                  <a:lumOff val="50000"/>
                </a:prstClr>
              </a:solidFill>
            </a:endParaRPr>
          </a:p>
          <a:p>
            <a:pPr fontAlgn="base">
              <a:buClr>
                <a:srgbClr val="5B9BD5"/>
              </a:buClr>
              <a:tabLst>
                <a:tab pos="266700" algn="l"/>
                <a:tab pos="533400" algn="l"/>
                <a:tab pos="800100" algn="l"/>
              </a:tabLst>
            </a:pPr>
            <a:r>
              <a:rPr lang="en-US" sz="1050" dirty="0" smtClean="0">
                <a:solidFill>
                  <a:prstClr val="black">
                    <a:lumMod val="50000"/>
                    <a:lumOff val="50000"/>
                  </a:prstClr>
                </a:solidFill>
              </a:rPr>
              <a:t>XLP</a:t>
            </a:r>
            <a:r>
              <a:rPr lang="zh-CN" altLang="en-US" sz="1050" dirty="0" smtClean="0">
                <a:solidFill>
                  <a:prstClr val="black">
                    <a:lumMod val="50000"/>
                    <a:lumOff val="50000"/>
                  </a:prstClr>
                </a:solidFill>
              </a:rPr>
              <a:t>专利许可使用协议</a:t>
            </a:r>
            <a:endParaRPr lang="en-US" altLang="zh-CN" sz="1050" dirty="0" smtClean="0">
              <a:solidFill>
                <a:prstClr val="black">
                  <a:lumMod val="50000"/>
                  <a:lumOff val="50000"/>
                </a:prstClr>
              </a:solidFill>
            </a:endParaRPr>
          </a:p>
          <a:p>
            <a:pPr fontAlgn="base">
              <a:buClr>
                <a:srgbClr val="5B9BD5"/>
              </a:buClr>
              <a:tabLst>
                <a:tab pos="266700" algn="l"/>
                <a:tab pos="533400" algn="l"/>
                <a:tab pos="800100" algn="l"/>
              </a:tabLst>
            </a:pPr>
            <a:r>
              <a:rPr lang="en-US" sz="1050" dirty="0" smtClean="0">
                <a:solidFill>
                  <a:prstClr val="black">
                    <a:lumMod val="50000"/>
                    <a:lumOff val="50000"/>
                  </a:prstClr>
                </a:solidFill>
              </a:rPr>
              <a:t>XLP</a:t>
            </a:r>
            <a:r>
              <a:rPr lang="zh-CN" altLang="en-US" sz="1050" dirty="0" smtClean="0">
                <a:solidFill>
                  <a:prstClr val="black">
                    <a:lumMod val="50000"/>
                    <a:lumOff val="50000"/>
                  </a:prstClr>
                </a:solidFill>
              </a:rPr>
              <a:t>专利证书</a:t>
            </a:r>
            <a:endParaRPr lang="en-US" sz="1050" dirty="0">
              <a:solidFill>
                <a:prstClr val="black">
                  <a:lumMod val="50000"/>
                  <a:lumOff val="50000"/>
                </a:prstClr>
              </a:solidFill>
            </a:endParaRPr>
          </a:p>
        </p:txBody>
      </p:sp>
      <p:sp>
        <p:nvSpPr>
          <p:cNvPr id="8" name="Text Placeholder 4"/>
          <p:cNvSpPr txBox="1">
            <a:spLocks/>
          </p:cNvSpPr>
          <p:nvPr/>
        </p:nvSpPr>
        <p:spPr>
          <a:xfrm>
            <a:off x="6189835" y="2500800"/>
            <a:ext cx="2239131" cy="823912"/>
          </a:xfrm>
          <a:prstGeom prst="rect">
            <a:avLst/>
          </a:prstGeom>
        </p:spPr>
        <p:txBody>
          <a:bodyPr vert="horz" lIns="91440" tIns="45720" rIns="91440" bIns="45720" rtlCol="0" anchor="b">
            <a:normAutofit fontScale="92500" lnSpcReduction="20000"/>
          </a:bodyPr>
          <a:lstStyle>
            <a:lvl1pPr marL="0" indent="0" algn="just" defTabSz="914400" rtl="0" eaLnBrk="1" latinLnBrk="0" hangingPunct="1">
              <a:lnSpc>
                <a:spcPct val="110000"/>
              </a:lnSpc>
              <a:spcBef>
                <a:spcPts val="1800"/>
              </a:spcBef>
              <a:spcAft>
                <a:spcPts val="0"/>
              </a:spcAft>
              <a:buClr>
                <a:schemeClr val="accent1"/>
              </a:buClr>
              <a:buSzPct val="100000"/>
              <a:buFont typeface="Wingdings 2" panose="05020102010507070707" pitchFamily="18" charset="2"/>
              <a:buNone/>
              <a:defRPr sz="1800" b="1" kern="1200" baseline="0">
                <a:solidFill>
                  <a:schemeClr val="accent2"/>
                </a:solidFill>
                <a:latin typeface="Arial" panose="020B0604020202020204" pitchFamily="34" charset="0"/>
                <a:ea typeface="微软雅黑" panose="020B0503020204020204" pitchFamily="34" charset="-122"/>
                <a:cs typeface="+mn-cs"/>
              </a:defRPr>
            </a:lvl1pPr>
            <a:lvl2pPr marL="457200" indent="0" algn="just" defTabSz="914400" rtl="0" eaLnBrk="1" latinLnBrk="0" hangingPunct="1">
              <a:lnSpc>
                <a:spcPct val="100000"/>
              </a:lnSpc>
              <a:spcBef>
                <a:spcPts val="0"/>
              </a:spcBef>
              <a:spcAft>
                <a:spcPts val="0"/>
              </a:spcAft>
              <a:buClr>
                <a:schemeClr val="accent2">
                  <a:lumMod val="60000"/>
                  <a:lumOff val="40000"/>
                </a:schemeClr>
              </a:buClr>
              <a:buFont typeface="幼圆" panose="02010509060101010101" pitchFamily="49" charset="-122"/>
              <a:buNone/>
              <a:defRPr sz="2000" b="1" kern="1200" baseline="0">
                <a:solidFill>
                  <a:srgbClr val="7D7D7D"/>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fontAlgn="base">
              <a:buClr>
                <a:srgbClr val="5B9BD5"/>
              </a:buClr>
            </a:pPr>
            <a:r>
              <a:rPr lang="en-US" altLang="zh-CN" kern="100" dirty="0" smtClean="0">
                <a:solidFill>
                  <a:srgbClr val="ED7D31"/>
                </a:solidFill>
                <a:latin typeface="Calibri"/>
                <a:ea typeface="宋体"/>
                <a:cs typeface="Times New Roman"/>
              </a:rPr>
              <a:t> Part </a:t>
            </a:r>
            <a:r>
              <a:rPr lang="zh-CN" altLang="zh-CN" kern="100" dirty="0">
                <a:solidFill>
                  <a:srgbClr val="ED7D31"/>
                </a:solidFill>
                <a:latin typeface="Calibri"/>
                <a:ea typeface="宋体"/>
                <a:cs typeface="Times New Roman"/>
              </a:rPr>
              <a:t>3</a:t>
            </a:r>
            <a:r>
              <a:rPr lang="en-US" altLang="zh-CN" kern="100" dirty="0" smtClean="0">
                <a:solidFill>
                  <a:srgbClr val="ED7D31"/>
                </a:solidFill>
                <a:latin typeface="Calibri"/>
                <a:ea typeface="宋体"/>
                <a:cs typeface="Times New Roman"/>
              </a:rPr>
              <a:t>:</a:t>
            </a:r>
            <a:endParaRPr lang="en-US" altLang="zh-CN" kern="100" dirty="0">
              <a:solidFill>
                <a:srgbClr val="ED7D31"/>
              </a:solidFill>
              <a:latin typeface="Calibri"/>
              <a:ea typeface="宋体"/>
              <a:cs typeface="Times New Roman"/>
            </a:endParaRPr>
          </a:p>
          <a:p>
            <a:pPr fontAlgn="base">
              <a:buClr>
                <a:srgbClr val="5B9BD5"/>
              </a:buClr>
            </a:pPr>
            <a:r>
              <a:rPr lang="en-US" altLang="zh-CN" kern="100" dirty="0">
                <a:solidFill>
                  <a:srgbClr val="ED7D31"/>
                </a:solidFill>
                <a:latin typeface="Calibri"/>
                <a:ea typeface="宋体"/>
                <a:cs typeface="Times New Roman"/>
              </a:rPr>
              <a:t> </a:t>
            </a:r>
            <a:r>
              <a:rPr lang="zh-CN" altLang="en-US" kern="100" dirty="0" smtClean="0">
                <a:solidFill>
                  <a:srgbClr val="ED7D31"/>
                </a:solidFill>
                <a:latin typeface="Calibri"/>
                <a:ea typeface="宋体"/>
                <a:cs typeface="Times New Roman"/>
              </a:rPr>
              <a:t>专利</a:t>
            </a:r>
            <a:endParaRPr lang="zh-CN" altLang="zh-CN" kern="100" dirty="0">
              <a:solidFill>
                <a:srgbClr val="ED7D31"/>
              </a:solidFill>
              <a:latin typeface="Calibri"/>
              <a:ea typeface="宋体"/>
              <a:cs typeface="Times New Roman"/>
            </a:endParaRPr>
          </a:p>
        </p:txBody>
      </p:sp>
      <p:pic>
        <p:nvPicPr>
          <p:cNvPr id="12" name="Picture 4" descr="http://image.zcool.com.cn/img2/16/30/m_1315467678516.jpg"/>
          <p:cNvPicPr>
            <a:picLocks noChangeAspect="1" noChangeArrowheads="1"/>
          </p:cNvPicPr>
          <p:nvPr/>
        </p:nvPicPr>
        <p:blipFill rotWithShape="1">
          <a:blip r:embed="rId2" cstate="email">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5944"/>
                    </a14:imgEffect>
                    <a14:imgEffect>
                      <a14:saturation sat="0"/>
                    </a14:imgEffect>
                  </a14:imgLayer>
                </a14:imgProps>
              </a:ext>
              <a:ext uri="{28A0092B-C50C-407E-A947-70E740481C1C}">
                <a14:useLocalDpi xmlns:a14="http://schemas.microsoft.com/office/drawing/2010/main" val="0"/>
              </a:ext>
            </a:extLst>
          </a:blip>
          <a:srcRect l="4350" t="6767" r="4471" b="6986"/>
          <a:stretch/>
        </p:blipFill>
        <p:spPr bwMode="auto">
          <a:xfrm>
            <a:off x="6383403" y="1058075"/>
            <a:ext cx="2060223" cy="1448740"/>
          </a:xfrm>
          <a:prstGeom prst="rect">
            <a:avLst/>
          </a:prstGeom>
          <a:solidFill>
            <a:schemeClr val="bg1">
              <a:lumMod val="95000"/>
            </a:schemeClr>
          </a:solidFill>
          <a:extLst/>
        </p:spPr>
      </p:pic>
      <p:sp>
        <p:nvSpPr>
          <p:cNvPr id="11" name="Or 10"/>
          <p:cNvSpPr/>
          <p:nvPr/>
        </p:nvSpPr>
        <p:spPr>
          <a:xfrm flipV="1">
            <a:off x="823913" y="3330727"/>
            <a:ext cx="2126694" cy="45719"/>
          </a:xfrm>
          <a:prstGeom prst="flowChar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prstClr val="white"/>
              </a:solidFill>
            </a:endParaRPr>
          </a:p>
        </p:txBody>
      </p:sp>
      <p:sp>
        <p:nvSpPr>
          <p:cNvPr id="13" name="Or 12"/>
          <p:cNvSpPr/>
          <p:nvPr/>
        </p:nvSpPr>
        <p:spPr>
          <a:xfrm flipV="1">
            <a:off x="3508135" y="3324712"/>
            <a:ext cx="2126694" cy="45719"/>
          </a:xfrm>
          <a:prstGeom prst="flowChar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prstClr val="white"/>
              </a:solidFill>
            </a:endParaRPr>
          </a:p>
        </p:txBody>
      </p:sp>
      <p:sp>
        <p:nvSpPr>
          <p:cNvPr id="14" name="Or 13"/>
          <p:cNvSpPr/>
          <p:nvPr/>
        </p:nvSpPr>
        <p:spPr>
          <a:xfrm flipV="1">
            <a:off x="6383403" y="3324712"/>
            <a:ext cx="2126694" cy="45719"/>
          </a:xfrm>
          <a:prstGeom prst="flowChar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prstClr val="white"/>
              </a:solidFill>
            </a:endParaRPr>
          </a:p>
        </p:txBody>
      </p:sp>
      <p:sp>
        <p:nvSpPr>
          <p:cNvPr id="15" name="Text Placeholder 4"/>
          <p:cNvSpPr txBox="1">
            <a:spLocks/>
          </p:cNvSpPr>
          <p:nvPr/>
        </p:nvSpPr>
        <p:spPr>
          <a:xfrm>
            <a:off x="824576" y="2500800"/>
            <a:ext cx="2239131" cy="823912"/>
          </a:xfrm>
          <a:prstGeom prst="rect">
            <a:avLst/>
          </a:prstGeom>
        </p:spPr>
        <p:txBody>
          <a:bodyPr vert="horz" lIns="91440" tIns="45720" rIns="91440" bIns="45720" rtlCol="0" anchor="b">
            <a:normAutofit fontScale="92500" lnSpcReduction="20000"/>
          </a:bodyPr>
          <a:lstStyle>
            <a:lvl1pPr marL="0" indent="0" algn="just" defTabSz="914400" rtl="0" eaLnBrk="1" latinLnBrk="0" hangingPunct="1">
              <a:lnSpc>
                <a:spcPct val="110000"/>
              </a:lnSpc>
              <a:spcBef>
                <a:spcPts val="1800"/>
              </a:spcBef>
              <a:spcAft>
                <a:spcPts val="0"/>
              </a:spcAft>
              <a:buClr>
                <a:schemeClr val="accent1"/>
              </a:buClr>
              <a:buSzPct val="100000"/>
              <a:buFont typeface="Wingdings 2" panose="05020102010507070707" pitchFamily="18" charset="2"/>
              <a:buNone/>
              <a:defRPr sz="1800" b="1" kern="1200" baseline="0">
                <a:solidFill>
                  <a:schemeClr val="accent2"/>
                </a:solidFill>
                <a:latin typeface="Arial" panose="020B0604020202020204" pitchFamily="34" charset="0"/>
                <a:ea typeface="微软雅黑" panose="020B0503020204020204" pitchFamily="34" charset="-122"/>
                <a:cs typeface="+mn-cs"/>
              </a:defRPr>
            </a:lvl1pPr>
            <a:lvl2pPr marL="457200" indent="0" algn="just" defTabSz="914400" rtl="0" eaLnBrk="1" latinLnBrk="0" hangingPunct="1">
              <a:lnSpc>
                <a:spcPct val="100000"/>
              </a:lnSpc>
              <a:spcBef>
                <a:spcPts val="0"/>
              </a:spcBef>
              <a:spcAft>
                <a:spcPts val="0"/>
              </a:spcAft>
              <a:buClr>
                <a:schemeClr val="accent2">
                  <a:lumMod val="60000"/>
                  <a:lumOff val="40000"/>
                </a:schemeClr>
              </a:buClr>
              <a:buFont typeface="幼圆" panose="02010509060101010101" pitchFamily="49" charset="-122"/>
              <a:buNone/>
              <a:defRPr sz="2000" b="1" kern="1200" baseline="0">
                <a:solidFill>
                  <a:srgbClr val="7D7D7D"/>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fontAlgn="base">
              <a:buClr>
                <a:srgbClr val="5B9BD5"/>
              </a:buClr>
            </a:pPr>
            <a:r>
              <a:rPr lang="en-US" altLang="zh-CN" kern="100" dirty="0" smtClean="0">
                <a:solidFill>
                  <a:srgbClr val="ED7D31"/>
                </a:solidFill>
                <a:latin typeface="Calibri"/>
                <a:ea typeface="宋体"/>
                <a:cs typeface="Times New Roman"/>
              </a:rPr>
              <a:t>Part 1:</a:t>
            </a:r>
          </a:p>
          <a:p>
            <a:pPr fontAlgn="base">
              <a:buClr>
                <a:srgbClr val="5B9BD5"/>
              </a:buClr>
            </a:pPr>
            <a:r>
              <a:rPr lang="en-US" altLang="zh-CN" kern="100" dirty="0" smtClean="0">
                <a:solidFill>
                  <a:srgbClr val="ED7D31"/>
                </a:solidFill>
                <a:latin typeface="Calibri"/>
                <a:ea typeface="宋体"/>
                <a:cs typeface="Times New Roman"/>
              </a:rPr>
              <a:t>XLP</a:t>
            </a:r>
            <a:r>
              <a:rPr lang="zh-CN" altLang="en-US" kern="100" dirty="0" smtClean="0">
                <a:solidFill>
                  <a:srgbClr val="ED7D31"/>
                </a:solidFill>
                <a:latin typeface="Calibri"/>
                <a:ea typeface="宋体"/>
                <a:cs typeface="Times New Roman"/>
              </a:rPr>
              <a:t>团队建设</a:t>
            </a:r>
            <a:endParaRPr lang="zh-CN" altLang="zh-CN" kern="100" dirty="0">
              <a:solidFill>
                <a:srgbClr val="ED7D31"/>
              </a:solidFill>
              <a:latin typeface="Calibri"/>
              <a:ea typeface="宋体"/>
              <a:cs typeface="Times New Roman"/>
            </a:endParaRPr>
          </a:p>
        </p:txBody>
      </p:sp>
      <p:pic>
        <p:nvPicPr>
          <p:cNvPr id="16" name="图片 15"/>
          <p:cNvPicPr>
            <a:picLocks noChangeAspect="1"/>
          </p:cNvPicPr>
          <p:nvPr/>
        </p:nvPicPr>
        <p:blipFill rotWithShape="1">
          <a:blip r:embed="rId4" cstate="email">
            <a:extLst>
              <a:ext uri="{28A0092B-C50C-407E-A947-70E740481C1C}">
                <a14:useLocalDpi xmlns:a14="http://schemas.microsoft.com/office/drawing/2010/main" val="0"/>
              </a:ext>
            </a:extLst>
          </a:blip>
          <a:srcRect l="4629" r="8070"/>
          <a:stretch/>
        </p:blipFill>
        <p:spPr>
          <a:xfrm>
            <a:off x="3508135" y="1063838"/>
            <a:ext cx="2239132" cy="1442725"/>
          </a:xfrm>
          <a:prstGeom prst="rect">
            <a:avLst/>
          </a:prstGeom>
        </p:spPr>
      </p:pic>
      <p:pic>
        <p:nvPicPr>
          <p:cNvPr id="17" name="图片 4"/>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195" t="17828" r="-195" b="16165"/>
          <a:stretch/>
        </p:blipFill>
        <p:spPr bwMode="auto">
          <a:xfrm>
            <a:off x="6176903" y="1063839"/>
            <a:ext cx="2279931" cy="143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 descr="DSC06787"/>
          <p:cNvPicPr>
            <a:picLocks noChangeAspect="1" noChangeArrowheads="1"/>
          </p:cNvPicPr>
          <p:nvPr/>
        </p:nvPicPr>
        <p:blipFill rotWithShape="1">
          <a:blip r:embed="rId6" cstate="email">
            <a:lum bright="12000"/>
            <a:extLst>
              <a:ext uri="{28A0092B-C50C-407E-A947-70E740481C1C}">
                <a14:useLocalDpi xmlns:a14="http://schemas.microsoft.com/office/drawing/2010/main" val="0"/>
              </a:ext>
            </a:extLst>
          </a:blip>
          <a:srcRect l="6554" t="820" r="3650" b="-820"/>
          <a:stretch/>
        </p:blipFill>
        <p:spPr bwMode="auto">
          <a:xfrm>
            <a:off x="805342" y="1069854"/>
            <a:ext cx="2291826" cy="1436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Tree>
    <p:extLst>
      <p:ext uri="{BB962C8B-B14F-4D97-AF65-F5344CB8AC3E}">
        <p14:creationId xmlns:p14="http://schemas.microsoft.com/office/powerpoint/2010/main" val="23019107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导言</a:t>
            </a:r>
            <a:endParaRPr lang="en-US" dirty="0"/>
          </a:p>
        </p:txBody>
      </p:sp>
      <p:sp>
        <p:nvSpPr>
          <p:cNvPr id="3" name="Subtitle 2"/>
          <p:cNvSpPr>
            <a:spLocks noGrp="1"/>
          </p:cNvSpPr>
          <p:nvPr>
            <p:ph type="body" idx="1"/>
          </p:nvPr>
        </p:nvSpPr>
        <p:spPr/>
        <p:txBody>
          <a:bodyPr/>
          <a:lstStyle/>
          <a:p>
            <a:r>
              <a:rPr lang="en-US" altLang="zh-CN" dirty="0" smtClean="0"/>
              <a:t>Introduction</a:t>
            </a:r>
            <a:endParaRPr lang="en-US" dirty="0"/>
          </a:p>
        </p:txBody>
      </p:sp>
      <p:sp>
        <p:nvSpPr>
          <p:cNvPr id="4" name="文本占位符 3"/>
          <p:cNvSpPr>
            <a:spLocks noGrp="1"/>
          </p:cNvSpPr>
          <p:nvPr>
            <p:ph type="body" sz="quarter" idx="13"/>
          </p:nvPr>
        </p:nvSpPr>
        <p:spPr/>
        <p:txBody>
          <a:bodyPr>
            <a:normAutofit fontScale="25000" lnSpcReduction="20000"/>
          </a:bodyPr>
          <a:lstStyle/>
          <a:p>
            <a:endParaRPr lang="zh-CN" altLang="en-US"/>
          </a:p>
        </p:txBody>
      </p:sp>
    </p:spTree>
    <p:extLst>
      <p:ext uri="{BB962C8B-B14F-4D97-AF65-F5344CB8AC3E}">
        <p14:creationId xmlns:p14="http://schemas.microsoft.com/office/powerpoint/2010/main" val="141050394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23913" y="2401111"/>
            <a:ext cx="2263780" cy="823912"/>
          </a:xfrm>
        </p:spPr>
        <p:txBody>
          <a:bodyPr>
            <a:normAutofit fontScale="92500" lnSpcReduction="20000"/>
          </a:bodyPr>
          <a:lstStyle/>
          <a:p>
            <a:r>
              <a:rPr lang="en-US" altLang="zh-CN" kern="100" dirty="0" smtClean="0">
                <a:latin typeface="Calibri"/>
                <a:ea typeface="宋体"/>
                <a:cs typeface="Times New Roman"/>
              </a:rPr>
              <a:t>Part 4</a:t>
            </a:r>
            <a:r>
              <a:rPr lang="zh-CN" altLang="en-US" kern="100" dirty="0" smtClean="0">
                <a:latin typeface="Calibri"/>
                <a:ea typeface="宋体"/>
                <a:cs typeface="Times New Roman"/>
              </a:rPr>
              <a:t>：</a:t>
            </a:r>
            <a:endParaRPr lang="en-US" altLang="zh-CN" kern="100" dirty="0" smtClean="0">
              <a:latin typeface="Calibri"/>
              <a:ea typeface="宋体"/>
              <a:cs typeface="Times New Roman"/>
            </a:endParaRPr>
          </a:p>
          <a:p>
            <a:r>
              <a:rPr lang="zh-CN" altLang="en-US" kern="100" dirty="0" smtClean="0">
                <a:latin typeface="Calibri"/>
                <a:ea typeface="宋体"/>
                <a:cs typeface="Times New Roman"/>
              </a:rPr>
              <a:t>市场</a:t>
            </a:r>
            <a:endParaRPr lang="en-US" altLang="zh-CN" kern="100" dirty="0" smtClean="0">
              <a:latin typeface="Calibri"/>
              <a:ea typeface="宋体"/>
              <a:cs typeface="Times New Roman"/>
            </a:endParaRPr>
          </a:p>
        </p:txBody>
      </p:sp>
      <p:sp>
        <p:nvSpPr>
          <p:cNvPr id="4" name="内容占位符 3"/>
          <p:cNvSpPr>
            <a:spLocks noGrp="1"/>
          </p:cNvSpPr>
          <p:nvPr>
            <p:ph sz="quarter" idx="13"/>
          </p:nvPr>
        </p:nvSpPr>
        <p:spPr>
          <a:xfrm>
            <a:off x="823913" y="3234684"/>
            <a:ext cx="1981191" cy="2979117"/>
          </a:xfrm>
          <a:prstGeom prst="rect">
            <a:avLst/>
          </a:prstGeom>
        </p:spPr>
        <p:txBody>
          <a:bodyPr>
            <a:noAutofit/>
          </a:bodyPr>
          <a:lstStyle/>
          <a:p>
            <a:pPr>
              <a:tabLst>
                <a:tab pos="800100" algn="l"/>
              </a:tabLst>
            </a:pPr>
            <a:r>
              <a:rPr lang="zh-CN" altLang="en-US" sz="1050" kern="100" dirty="0" smtClean="0">
                <a:latin typeface="Calibri"/>
                <a:ea typeface="宋体"/>
                <a:cs typeface="Times New Roman"/>
              </a:rPr>
              <a:t>市场交易规则</a:t>
            </a:r>
            <a:r>
              <a:rPr lang="en-US" altLang="zh-CN" sz="1050" kern="100" dirty="0" smtClean="0">
                <a:latin typeface="Calibri"/>
                <a:ea typeface="宋体"/>
                <a:cs typeface="Times New Roman"/>
              </a:rPr>
              <a:t> </a:t>
            </a:r>
          </a:p>
          <a:p>
            <a:pPr>
              <a:tabLst>
                <a:tab pos="800100" algn="l"/>
              </a:tabLst>
            </a:pPr>
            <a:r>
              <a:rPr lang="zh-CN" altLang="en-US" sz="1050" kern="100" dirty="0" smtClean="0">
                <a:latin typeface="Calibri"/>
                <a:ea typeface="宋体"/>
                <a:cs typeface="Times New Roman"/>
              </a:rPr>
              <a:t>经济情况记录模板</a:t>
            </a:r>
            <a:endParaRPr lang="en-US" altLang="zh-CN" sz="1050" kern="100" dirty="0">
              <a:latin typeface="Calibri"/>
              <a:ea typeface="宋体"/>
              <a:cs typeface="Times New Roman"/>
            </a:endParaRPr>
          </a:p>
          <a:p>
            <a:pPr>
              <a:tabLst>
                <a:tab pos="800100" algn="l"/>
              </a:tabLst>
            </a:pPr>
            <a:r>
              <a:rPr lang="zh-CN" altLang="en-US" sz="1050" kern="100" dirty="0" smtClean="0">
                <a:latin typeface="Calibri"/>
                <a:ea typeface="宋体"/>
                <a:cs typeface="Times New Roman"/>
              </a:rPr>
              <a:t>编制</a:t>
            </a:r>
            <a:r>
              <a:rPr lang="zh-CN" altLang="en-US" sz="1050" kern="100" dirty="0">
                <a:latin typeface="Calibri"/>
                <a:ea typeface="宋体"/>
                <a:cs typeface="Times New Roman"/>
              </a:rPr>
              <a:t>财务</a:t>
            </a:r>
            <a:r>
              <a:rPr lang="zh-CN" altLang="en-US" sz="1050" kern="100" dirty="0" smtClean="0">
                <a:latin typeface="Calibri"/>
                <a:ea typeface="宋体"/>
                <a:cs typeface="Times New Roman"/>
              </a:rPr>
              <a:t>报表</a:t>
            </a:r>
            <a:endParaRPr lang="en-US" altLang="zh-CN" sz="1050" kern="100" dirty="0" smtClean="0">
              <a:latin typeface="Calibri"/>
              <a:ea typeface="宋体"/>
              <a:cs typeface="Times New Roman"/>
            </a:endParaRPr>
          </a:p>
          <a:p>
            <a:pPr>
              <a:tabLst>
                <a:tab pos="800100" algn="l"/>
              </a:tabLst>
            </a:pPr>
            <a:r>
              <a:rPr lang="zh-CN" altLang="en-US" sz="1050" kern="100" dirty="0" smtClean="0">
                <a:latin typeface="Calibri"/>
                <a:ea typeface="宋体"/>
                <a:cs typeface="Times New Roman"/>
              </a:rPr>
              <a:t>合作</a:t>
            </a:r>
            <a:r>
              <a:rPr lang="zh-CN" altLang="en-US" sz="1050" kern="100" dirty="0">
                <a:latin typeface="Calibri"/>
                <a:ea typeface="宋体"/>
                <a:cs typeface="Times New Roman"/>
              </a:rPr>
              <a:t>协议模板</a:t>
            </a:r>
            <a:endParaRPr lang="zh-CN" altLang="zh-CN" sz="1050" kern="100" dirty="0">
              <a:latin typeface="Calibri"/>
              <a:ea typeface="宋体"/>
              <a:cs typeface="Times New Roman"/>
            </a:endParaRPr>
          </a:p>
          <a:p>
            <a:pPr>
              <a:tabLst>
                <a:tab pos="800100" algn="l"/>
              </a:tabLst>
            </a:pPr>
            <a:endParaRPr lang="zh-CN" altLang="zh-CN" sz="1050" kern="100" dirty="0" smtClean="0">
              <a:latin typeface="Calibri"/>
              <a:ea typeface="宋体"/>
              <a:cs typeface="Times New Roman"/>
            </a:endParaRPr>
          </a:p>
          <a:p>
            <a:pPr marL="0" indent="0" algn="ctr">
              <a:spcAft>
                <a:spcPts val="0"/>
              </a:spcAft>
              <a:buNone/>
            </a:pPr>
            <a:endParaRPr lang="zh-CN" altLang="zh-CN" sz="1050" kern="100" dirty="0">
              <a:latin typeface="Calibri"/>
              <a:ea typeface="宋体"/>
              <a:cs typeface="Times New Roman"/>
            </a:endParaRPr>
          </a:p>
          <a:p>
            <a:pPr marL="0" indent="0" algn="just">
              <a:spcAft>
                <a:spcPts val="0"/>
              </a:spcAft>
              <a:buNone/>
              <a:tabLst>
                <a:tab pos="266700" algn="l"/>
                <a:tab pos="533400" algn="l"/>
                <a:tab pos="800100" algn="l"/>
              </a:tabLst>
            </a:pPr>
            <a:r>
              <a:rPr lang="en-US" altLang="zh-CN" kern="100" dirty="0">
                <a:latin typeface="Calibri"/>
                <a:ea typeface="宋体"/>
                <a:cs typeface="Times New Roman"/>
              </a:rPr>
              <a:t> </a:t>
            </a:r>
            <a:endParaRPr lang="zh-CN" altLang="zh-CN" sz="1050" kern="100" dirty="0">
              <a:effectLst/>
              <a:latin typeface="Calibri"/>
              <a:ea typeface="宋体"/>
              <a:cs typeface="Times New Roman"/>
            </a:endParaRPr>
          </a:p>
        </p:txBody>
      </p:sp>
      <p:sp>
        <p:nvSpPr>
          <p:cNvPr id="6" name="Content Placeholder 5"/>
          <p:cNvSpPr>
            <a:spLocks noGrp="1"/>
          </p:cNvSpPr>
          <p:nvPr>
            <p:ph sz="quarter" idx="14"/>
          </p:nvPr>
        </p:nvSpPr>
        <p:spPr>
          <a:xfrm>
            <a:off x="3508135" y="3247882"/>
            <a:ext cx="2239131" cy="2979116"/>
          </a:xfrm>
        </p:spPr>
        <p:txBody>
          <a:bodyPr>
            <a:normAutofit/>
          </a:bodyPr>
          <a:lstStyle/>
          <a:p>
            <a:r>
              <a:rPr lang="en-US" altLang="zh-CN" sz="1050" dirty="0" smtClean="0"/>
              <a:t>Teambition</a:t>
            </a:r>
          </a:p>
          <a:p>
            <a:r>
              <a:rPr lang="en-US" altLang="zh-CN" sz="1050" dirty="0" smtClean="0"/>
              <a:t>GIT</a:t>
            </a:r>
            <a:endParaRPr lang="en-US" altLang="zh-CN" sz="1050" dirty="0"/>
          </a:p>
          <a:p>
            <a:r>
              <a:rPr lang="en-US" altLang="zh-CN" sz="1050" dirty="0" smtClean="0"/>
              <a:t>Smartsheet</a:t>
            </a:r>
          </a:p>
          <a:p>
            <a:r>
              <a:rPr lang="en-US" altLang="zh-CN" sz="1050" dirty="0" smtClean="0"/>
              <a:t>Xmind</a:t>
            </a:r>
          </a:p>
          <a:p>
            <a:r>
              <a:rPr lang="en-US" altLang="zh-CN" sz="1050" dirty="0" smtClean="0"/>
              <a:t>Freemind</a:t>
            </a:r>
            <a:endParaRPr lang="zh-CN" altLang="en-US" sz="1050" dirty="0"/>
          </a:p>
          <a:p>
            <a:r>
              <a:rPr lang="en-US" altLang="zh-CN" sz="1050" dirty="0" smtClean="0"/>
              <a:t>Photoshop</a:t>
            </a:r>
          </a:p>
          <a:p>
            <a:r>
              <a:rPr lang="en-US" altLang="zh-CN" sz="1050" dirty="0" smtClean="0"/>
              <a:t>Premiere</a:t>
            </a:r>
          </a:p>
          <a:p>
            <a:r>
              <a:rPr lang="en-US" altLang="zh-CN" sz="1050" dirty="0" smtClean="0"/>
              <a:t>Sony Vegas</a:t>
            </a:r>
            <a:endParaRPr lang="en-US" altLang="zh-CN" sz="1050" dirty="0"/>
          </a:p>
          <a:p>
            <a:r>
              <a:rPr lang="en-US" altLang="zh-CN" sz="1050" dirty="0" smtClean="0"/>
              <a:t>InDesign</a:t>
            </a:r>
          </a:p>
          <a:p>
            <a:r>
              <a:rPr lang="en-US" altLang="zh-CN" sz="1050" dirty="0" smtClean="0"/>
              <a:t>Processing</a:t>
            </a:r>
          </a:p>
          <a:p>
            <a:r>
              <a:rPr lang="en-US" altLang="zh-CN" sz="1050" dirty="0" smtClean="0"/>
              <a:t>Mathemetica</a:t>
            </a:r>
          </a:p>
          <a:p>
            <a:r>
              <a:rPr lang="en-US" altLang="zh-CN" sz="1050" dirty="0" smtClean="0"/>
              <a:t>AnylogicSketchup</a:t>
            </a:r>
            <a:endParaRPr lang="en-US" altLang="zh-CN" sz="1050" dirty="0"/>
          </a:p>
          <a:p>
            <a:r>
              <a:rPr lang="en-US" altLang="zh-CN" sz="1050" dirty="0" smtClean="0"/>
              <a:t>autoCAD</a:t>
            </a:r>
            <a:endParaRPr lang="zh-CN" altLang="zh-CN" sz="1050" kern="100" dirty="0">
              <a:latin typeface="Calibri"/>
              <a:ea typeface="宋体"/>
              <a:cs typeface="Times New Roman"/>
            </a:endParaRPr>
          </a:p>
        </p:txBody>
      </p:sp>
      <p:sp>
        <p:nvSpPr>
          <p:cNvPr id="13" name="Or 12"/>
          <p:cNvSpPr/>
          <p:nvPr/>
        </p:nvSpPr>
        <p:spPr>
          <a:xfrm flipV="1">
            <a:off x="725445" y="3202163"/>
            <a:ext cx="2126694" cy="45719"/>
          </a:xfrm>
          <a:prstGeom prst="flowChar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prstClr val="white"/>
              </a:solidFill>
            </a:endParaRPr>
          </a:p>
        </p:txBody>
      </p:sp>
      <p:sp>
        <p:nvSpPr>
          <p:cNvPr id="15" name="标题 14"/>
          <p:cNvSpPr>
            <a:spLocks noGrp="1"/>
          </p:cNvSpPr>
          <p:nvPr>
            <p:ph type="title"/>
          </p:nvPr>
        </p:nvSpPr>
        <p:spPr/>
        <p:txBody>
          <a:bodyPr/>
          <a:lstStyle/>
          <a:p>
            <a:endParaRPr lang="zh-CN" altLang="en-US" dirty="0"/>
          </a:p>
        </p:txBody>
      </p:sp>
      <p:pic>
        <p:nvPicPr>
          <p:cNvPr id="17" name="图片 1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61963" y="1113143"/>
            <a:ext cx="2078696" cy="1385797"/>
          </a:xfrm>
          <a:prstGeom prst="rect">
            <a:avLst/>
          </a:prstGeom>
        </p:spPr>
      </p:pic>
      <p:sp>
        <p:nvSpPr>
          <p:cNvPr id="9" name="Text Placeholder 1"/>
          <p:cNvSpPr>
            <a:spLocks noGrp="1"/>
          </p:cNvSpPr>
          <p:nvPr>
            <p:ph type="body" idx="1"/>
          </p:nvPr>
        </p:nvSpPr>
        <p:spPr>
          <a:xfrm>
            <a:off x="3641423" y="2401111"/>
            <a:ext cx="2263780" cy="823912"/>
          </a:xfrm>
        </p:spPr>
        <p:txBody>
          <a:bodyPr>
            <a:normAutofit fontScale="92500" lnSpcReduction="20000"/>
          </a:bodyPr>
          <a:lstStyle/>
          <a:p>
            <a:r>
              <a:rPr lang="en-US" altLang="zh-CN" kern="100" dirty="0" smtClean="0">
                <a:latin typeface="Calibri"/>
                <a:ea typeface="宋体"/>
                <a:cs typeface="Times New Roman"/>
              </a:rPr>
              <a:t>Part 5</a:t>
            </a:r>
            <a:r>
              <a:rPr lang="zh-CN" altLang="en-US" kern="100" dirty="0" smtClean="0">
                <a:latin typeface="Calibri"/>
                <a:ea typeface="宋体"/>
                <a:cs typeface="Times New Roman"/>
              </a:rPr>
              <a:t>：</a:t>
            </a:r>
            <a:endParaRPr lang="en-US" altLang="zh-CN" kern="100" dirty="0" smtClean="0">
              <a:latin typeface="Calibri"/>
              <a:ea typeface="宋体"/>
              <a:cs typeface="Times New Roman"/>
            </a:endParaRPr>
          </a:p>
          <a:p>
            <a:r>
              <a:rPr lang="zh-CN" altLang="en-US" kern="100" dirty="0" smtClean="0">
                <a:latin typeface="Calibri"/>
                <a:ea typeface="宋体"/>
                <a:cs typeface="Times New Roman"/>
              </a:rPr>
              <a:t>工具链接</a:t>
            </a:r>
            <a:endParaRPr lang="en-US" altLang="zh-CN" kern="100" dirty="0" smtClean="0">
              <a:latin typeface="Calibri"/>
              <a:ea typeface="宋体"/>
              <a:cs typeface="Times New Roman"/>
            </a:endParaRPr>
          </a:p>
        </p:txBody>
      </p:sp>
      <p:sp>
        <p:nvSpPr>
          <p:cNvPr id="10" name="Or 9"/>
          <p:cNvSpPr/>
          <p:nvPr/>
        </p:nvSpPr>
        <p:spPr>
          <a:xfrm flipV="1">
            <a:off x="3535509" y="3202163"/>
            <a:ext cx="2126694" cy="45719"/>
          </a:xfrm>
          <a:prstGeom prst="flowChar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prstClr val="white"/>
              </a:solidFill>
            </a:endParaRPr>
          </a:p>
        </p:txBody>
      </p:sp>
      <p:grpSp>
        <p:nvGrpSpPr>
          <p:cNvPr id="14" name="组合 13"/>
          <p:cNvGrpSpPr/>
          <p:nvPr/>
        </p:nvGrpSpPr>
        <p:grpSpPr>
          <a:xfrm>
            <a:off x="3535509" y="1113143"/>
            <a:ext cx="1560588" cy="1387587"/>
            <a:chOff x="3535509" y="1113143"/>
            <a:chExt cx="1560588" cy="1387587"/>
          </a:xfrm>
        </p:grpSpPr>
        <p:pic>
          <p:nvPicPr>
            <p:cNvPr id="3" name="图片 2" descr="1tled.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35509" y="1184350"/>
              <a:ext cx="781189" cy="604608"/>
            </a:xfrm>
            <a:prstGeom prst="rect">
              <a:avLst/>
            </a:prstGeom>
          </p:spPr>
        </p:pic>
        <p:pic>
          <p:nvPicPr>
            <p:cNvPr id="5" name="图片 4" descr="Untitled.png"/>
            <p:cNvPicPr>
              <a:picLocks noChangeAspect="1"/>
            </p:cNvPicPr>
            <p:nvPr/>
          </p:nvPicPr>
          <p:blipFill rotWithShape="1">
            <a:blip r:embed="rId4" cstate="email">
              <a:extLst>
                <a:ext uri="{28A0092B-C50C-407E-A947-70E740481C1C}">
                  <a14:useLocalDpi xmlns:a14="http://schemas.microsoft.com/office/drawing/2010/main" val="0"/>
                </a:ext>
              </a:extLst>
            </a:blip>
            <a:srcRect r="66546" b="54921"/>
            <a:stretch/>
          </p:blipFill>
          <p:spPr>
            <a:xfrm>
              <a:off x="4308857" y="1113143"/>
              <a:ext cx="779399" cy="768281"/>
            </a:xfrm>
            <a:prstGeom prst="rect">
              <a:avLst/>
            </a:prstGeom>
          </p:spPr>
        </p:pic>
        <p:pic>
          <p:nvPicPr>
            <p:cNvPr id="7" name="图片 6" descr="33d.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16698" y="1719541"/>
              <a:ext cx="779399" cy="779399"/>
            </a:xfrm>
            <a:prstGeom prst="rect">
              <a:avLst/>
            </a:prstGeom>
          </p:spPr>
        </p:pic>
        <p:pic>
          <p:nvPicPr>
            <p:cNvPr id="8" name="图片 7" descr="2d.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535509" y="1719541"/>
              <a:ext cx="781189" cy="781189"/>
            </a:xfrm>
            <a:prstGeom prst="rect">
              <a:avLst/>
            </a:prstGeom>
          </p:spPr>
        </p:pic>
      </p:grpSp>
      <p:sp>
        <p:nvSpPr>
          <p:cNvPr id="22" name="Content Placeholder 5"/>
          <p:cNvSpPr txBox="1">
            <a:spLocks/>
          </p:cNvSpPr>
          <p:nvPr/>
        </p:nvSpPr>
        <p:spPr>
          <a:xfrm>
            <a:off x="6423404" y="3225022"/>
            <a:ext cx="2239131" cy="2979116"/>
          </a:xfrm>
          <a:prstGeom prst="rect">
            <a:avLst/>
          </a:prstGeom>
        </p:spPr>
        <p:txBody>
          <a:bodyPr vert="horz" lIns="91440" tIns="45720" rIns="91440" bIns="45720" rtlCol="0">
            <a:normAutofit/>
          </a:bodyPr>
          <a:lstStyle>
            <a:lvl1pPr marL="0" indent="0" algn="just" defTabSz="914400" rtl="0" eaLnBrk="1" latinLnBrk="0" hangingPunct="1">
              <a:lnSpc>
                <a:spcPct val="120000"/>
              </a:lnSpc>
              <a:spcBef>
                <a:spcPts val="0"/>
              </a:spcBef>
              <a:spcAft>
                <a:spcPts val="0"/>
              </a:spcAft>
              <a:buClr>
                <a:schemeClr val="accent1"/>
              </a:buClr>
              <a:buSzPct val="100000"/>
              <a:buFontTx/>
              <a:buNone/>
              <a:defRPr sz="1200" kern="1200" baseline="0">
                <a:solidFill>
                  <a:schemeClr val="tx1">
                    <a:lumMod val="50000"/>
                    <a:lumOff val="50000"/>
                  </a:schemeClr>
                </a:solidFill>
                <a:latin typeface="+mn-ea"/>
                <a:ea typeface="+mn-ea"/>
                <a:cs typeface="+mn-cs"/>
              </a:defRPr>
            </a:lvl1pPr>
            <a:lvl2pPr marL="0" indent="0" algn="just" defTabSz="914400" rtl="0" eaLnBrk="1" latinLnBrk="0" hangingPunct="1">
              <a:lnSpc>
                <a:spcPct val="120000"/>
              </a:lnSpc>
              <a:spcBef>
                <a:spcPts val="0"/>
              </a:spcBef>
              <a:spcAft>
                <a:spcPts val="0"/>
              </a:spcAft>
              <a:buClr>
                <a:schemeClr val="accent2">
                  <a:lumMod val="60000"/>
                  <a:lumOff val="40000"/>
                </a:schemeClr>
              </a:buClr>
              <a:buFontTx/>
              <a:buNone/>
              <a:defRPr sz="1200" kern="1200" baseline="0">
                <a:solidFill>
                  <a:schemeClr val="tx1">
                    <a:lumMod val="50000"/>
                    <a:lumOff val="50000"/>
                  </a:schemeClr>
                </a:solidFill>
                <a:latin typeface="+mn-ea"/>
                <a:ea typeface="+mn-ea"/>
                <a:cs typeface="+mn-cs"/>
              </a:defRPr>
            </a:lvl2pPr>
            <a:lvl3pPr marL="0" indent="0" algn="l" defTabSz="914400" rtl="0" eaLnBrk="1" latinLnBrk="0" hangingPunct="1">
              <a:lnSpc>
                <a:spcPct val="120000"/>
              </a:lnSpc>
              <a:spcBef>
                <a:spcPts val="0"/>
              </a:spcBef>
              <a:spcAft>
                <a:spcPts val="0"/>
              </a:spcAft>
              <a:buFontTx/>
              <a:buNone/>
              <a:defRPr sz="1200" kern="1200">
                <a:solidFill>
                  <a:schemeClr val="tx1">
                    <a:lumMod val="50000"/>
                    <a:lumOff val="50000"/>
                  </a:schemeClr>
                </a:solidFill>
                <a:latin typeface="+mn-ea"/>
                <a:ea typeface="+mn-ea"/>
                <a:cs typeface="+mn-cs"/>
              </a:defRPr>
            </a:lvl3pPr>
            <a:lvl4pPr marL="0" indent="0" algn="l" defTabSz="914400" rtl="0" eaLnBrk="1" latinLnBrk="0" hangingPunct="1">
              <a:lnSpc>
                <a:spcPct val="120000"/>
              </a:lnSpc>
              <a:spcBef>
                <a:spcPts val="0"/>
              </a:spcBef>
              <a:spcAft>
                <a:spcPts val="0"/>
              </a:spcAft>
              <a:buFontTx/>
              <a:buNone/>
              <a:defRPr sz="1200" kern="1200">
                <a:solidFill>
                  <a:schemeClr val="tx1">
                    <a:lumMod val="50000"/>
                    <a:lumOff val="50000"/>
                  </a:schemeClr>
                </a:solidFill>
                <a:latin typeface="+mn-ea"/>
                <a:ea typeface="+mn-ea"/>
                <a:cs typeface="+mn-cs"/>
              </a:defRPr>
            </a:lvl4pPr>
            <a:lvl5pPr marL="0" indent="0" algn="l" defTabSz="914400" rtl="0" eaLnBrk="1" latinLnBrk="0" hangingPunct="1">
              <a:lnSpc>
                <a:spcPct val="120000"/>
              </a:lnSpc>
              <a:spcBef>
                <a:spcPts val="0"/>
              </a:spcBef>
              <a:spcAft>
                <a:spcPts val="0"/>
              </a:spcAft>
              <a:buFontTx/>
              <a:buNone/>
              <a:defRPr sz="1200" kern="1200">
                <a:solidFill>
                  <a:schemeClr val="tx1">
                    <a:lumMod val="50000"/>
                    <a:lumOff val="50000"/>
                  </a:schemeClr>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zh-CN" sz="1050" kern="100" dirty="0">
              <a:latin typeface="Calibri"/>
              <a:ea typeface="宋体"/>
              <a:cs typeface="Times New Roman"/>
            </a:endParaRPr>
          </a:p>
        </p:txBody>
      </p:sp>
      <p:sp>
        <p:nvSpPr>
          <p:cNvPr id="23" name="Text Placeholder 1"/>
          <p:cNvSpPr>
            <a:spLocks noGrp="1"/>
          </p:cNvSpPr>
          <p:nvPr>
            <p:ph type="body" idx="1"/>
          </p:nvPr>
        </p:nvSpPr>
        <p:spPr>
          <a:xfrm>
            <a:off x="6556692" y="2378251"/>
            <a:ext cx="2263780" cy="823912"/>
          </a:xfrm>
        </p:spPr>
        <p:txBody>
          <a:bodyPr>
            <a:normAutofit fontScale="92500" lnSpcReduction="20000"/>
          </a:bodyPr>
          <a:lstStyle/>
          <a:p>
            <a:r>
              <a:rPr lang="en-US" altLang="zh-CN" kern="100" dirty="0" smtClean="0">
                <a:latin typeface="Calibri"/>
                <a:ea typeface="宋体"/>
                <a:cs typeface="Times New Roman"/>
              </a:rPr>
              <a:t>Part </a:t>
            </a:r>
            <a:r>
              <a:rPr lang="en-US" altLang="zh-CN" kern="100" dirty="0">
                <a:latin typeface="Calibri"/>
                <a:ea typeface="宋体"/>
                <a:cs typeface="Times New Roman"/>
              </a:rPr>
              <a:t>6</a:t>
            </a:r>
            <a:r>
              <a:rPr lang="zh-CN" altLang="en-US" kern="100" dirty="0" smtClean="0">
                <a:latin typeface="Calibri"/>
                <a:ea typeface="宋体"/>
                <a:cs typeface="Times New Roman"/>
              </a:rPr>
              <a:t>：</a:t>
            </a:r>
            <a:endParaRPr lang="en-US" altLang="zh-CN" kern="100" dirty="0" smtClean="0">
              <a:latin typeface="Calibri"/>
              <a:ea typeface="宋体"/>
              <a:cs typeface="Times New Roman"/>
            </a:endParaRPr>
          </a:p>
          <a:p>
            <a:r>
              <a:rPr lang="en-US" altLang="zh-CN" kern="100" dirty="0" smtClean="0">
                <a:latin typeface="Calibri"/>
                <a:ea typeface="宋体"/>
                <a:cs typeface="Times New Roman"/>
              </a:rPr>
              <a:t>GIT</a:t>
            </a:r>
            <a:r>
              <a:rPr lang="zh-CN" altLang="en-US" kern="100" dirty="0" smtClean="0">
                <a:latin typeface="Calibri"/>
                <a:ea typeface="宋体"/>
                <a:cs typeface="Times New Roman"/>
              </a:rPr>
              <a:t>操作指南</a:t>
            </a:r>
            <a:endParaRPr lang="en-US" altLang="zh-CN" kern="100" dirty="0" smtClean="0">
              <a:latin typeface="Calibri"/>
              <a:ea typeface="宋体"/>
              <a:cs typeface="Times New Roman"/>
            </a:endParaRPr>
          </a:p>
        </p:txBody>
      </p:sp>
      <p:sp>
        <p:nvSpPr>
          <p:cNvPr id="24" name="Or 9"/>
          <p:cNvSpPr/>
          <p:nvPr/>
        </p:nvSpPr>
        <p:spPr>
          <a:xfrm flipV="1">
            <a:off x="6450778" y="3179303"/>
            <a:ext cx="2126694" cy="45719"/>
          </a:xfrm>
          <a:prstGeom prst="flowChar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prstClr val="white"/>
              </a:solidFill>
            </a:endParaRPr>
          </a:p>
        </p:txBody>
      </p:sp>
      <p:pic>
        <p:nvPicPr>
          <p:cNvPr id="4098" name="Picture 2" descr="git-tutorial"/>
          <p:cNvPicPr>
            <a:picLocks noChangeAspect="1" noChangeArrowheads="1"/>
          </p:cNvPicPr>
          <p:nvPr/>
        </p:nvPicPr>
        <p:blipFill rotWithShape="1">
          <a:blip r:embed="rId7" cstate="email">
            <a:extLst>
              <a:ext uri="{28A0092B-C50C-407E-A947-70E740481C1C}">
                <a14:useLocalDpi xmlns:a14="http://schemas.microsoft.com/office/drawing/2010/main" val="0"/>
              </a:ext>
            </a:extLst>
          </a:blip>
          <a:srcRect r="57957"/>
          <a:stretch/>
        </p:blipFill>
        <p:spPr bwMode="auto">
          <a:xfrm>
            <a:off x="6732240" y="1010901"/>
            <a:ext cx="1390040" cy="1380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0268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kern="100" dirty="0">
                <a:latin typeface="Calibri"/>
                <a:ea typeface="宋体"/>
                <a:cs typeface="Times New Roman"/>
              </a:rPr>
              <a:t>XLP</a:t>
            </a:r>
            <a:r>
              <a:rPr lang="zh-CN" altLang="zh-CN" kern="100" dirty="0">
                <a:latin typeface="Calibri"/>
                <a:ea typeface="宋体"/>
                <a:cs typeface="Times New Roman"/>
              </a:rPr>
              <a:t>思维分享与整合</a:t>
            </a:r>
            <a:r>
              <a:rPr lang="zh-CN" altLang="zh-CN" kern="100" dirty="0" smtClean="0">
                <a:latin typeface="Calibri"/>
                <a:ea typeface="宋体"/>
                <a:cs typeface="Times New Roman"/>
              </a:rPr>
              <a:t>过程</a:t>
            </a:r>
            <a:endParaRPr lang="zh-CN" altLang="en-US" dirty="0"/>
          </a:p>
        </p:txBody>
      </p:sp>
      <p:sp>
        <p:nvSpPr>
          <p:cNvPr id="3" name="内容占位符 2"/>
          <p:cNvSpPr>
            <a:spLocks noGrp="1"/>
          </p:cNvSpPr>
          <p:nvPr>
            <p:ph sz="quarter" idx="14"/>
          </p:nvPr>
        </p:nvSpPr>
        <p:spPr>
          <a:xfrm>
            <a:off x="801688" y="1268760"/>
            <a:ext cx="7908925" cy="4389438"/>
          </a:xfrm>
        </p:spPr>
        <p:txBody>
          <a:bodyPr>
            <a:noAutofit/>
          </a:bodyPr>
          <a:lstStyle/>
          <a:p>
            <a:pPr algn="ctr">
              <a:lnSpc>
                <a:spcPct val="150000"/>
              </a:lnSpc>
            </a:pPr>
            <a:r>
              <a:rPr lang="zh-CN" altLang="zh-CN" kern="100" dirty="0" smtClean="0">
                <a:cs typeface="Times New Roman"/>
              </a:rPr>
              <a:t>原作者</a:t>
            </a:r>
            <a:r>
              <a:rPr lang="zh-CN" altLang="zh-CN" kern="100" dirty="0">
                <a:cs typeface="Times New Roman"/>
              </a:rPr>
              <a:t>：</a:t>
            </a:r>
            <a:r>
              <a:rPr lang="en-US" altLang="zh-CN" kern="100" dirty="0" err="1">
                <a:cs typeface="Times New Roman"/>
              </a:rPr>
              <a:t>Rohrbach</a:t>
            </a:r>
            <a:r>
              <a:rPr lang="en-US" altLang="zh-CN" kern="100" dirty="0">
                <a:cs typeface="Times New Roman"/>
              </a:rPr>
              <a:t> [</a:t>
            </a:r>
            <a:r>
              <a:rPr lang="zh-CN" altLang="zh-CN" kern="100" dirty="0">
                <a:cs typeface="Times New Roman"/>
              </a:rPr>
              <a:t>德</a:t>
            </a:r>
            <a:r>
              <a:rPr lang="en-US" altLang="zh-CN" kern="100" dirty="0">
                <a:cs typeface="Times New Roman"/>
              </a:rPr>
              <a:t>] </a:t>
            </a:r>
            <a:r>
              <a:rPr lang="zh-CN" altLang="zh-CN" kern="100" dirty="0">
                <a:cs typeface="Times New Roman"/>
              </a:rPr>
              <a:t>和</a:t>
            </a:r>
            <a:r>
              <a:rPr lang="en-US" altLang="zh-CN" kern="100" dirty="0">
                <a:cs typeface="Times New Roman"/>
              </a:rPr>
              <a:t>Bernd [</a:t>
            </a:r>
            <a:r>
              <a:rPr lang="zh-CN" altLang="zh-CN" kern="100" dirty="0">
                <a:cs typeface="Times New Roman"/>
              </a:rPr>
              <a:t>德</a:t>
            </a:r>
            <a:r>
              <a:rPr lang="en-US" altLang="zh-CN" kern="100" dirty="0">
                <a:cs typeface="Times New Roman"/>
              </a:rPr>
              <a:t>]</a:t>
            </a:r>
            <a:r>
              <a:rPr lang="zh-CN" altLang="zh-CN" kern="100" dirty="0">
                <a:cs typeface="Times New Roman"/>
              </a:rPr>
              <a:t>；改编：</a:t>
            </a:r>
            <a:r>
              <a:rPr lang="en-US" altLang="zh-CN" kern="100" dirty="0">
                <a:cs typeface="Times New Roman"/>
              </a:rPr>
              <a:t>Ben Koo and Woody Wang</a:t>
            </a:r>
            <a:endParaRPr lang="zh-CN" altLang="zh-CN" kern="100" dirty="0">
              <a:cs typeface="Times New Roman"/>
            </a:endParaRPr>
          </a:p>
          <a:p>
            <a:pPr lvl="0">
              <a:lnSpc>
                <a:spcPct val="150000"/>
              </a:lnSpc>
            </a:pPr>
            <a:r>
              <a:rPr lang="en-US" altLang="zh-CN" b="1" kern="100" dirty="0" smtClean="0">
                <a:cs typeface="Times New Roman"/>
              </a:rPr>
              <a:t>1.     </a:t>
            </a:r>
            <a:r>
              <a:rPr lang="zh-CN" altLang="zh-CN" b="1" kern="100" dirty="0" smtClean="0">
                <a:cs typeface="Times New Roman"/>
              </a:rPr>
              <a:t>综述</a:t>
            </a:r>
            <a:endParaRPr lang="zh-CN" altLang="zh-CN" kern="100" dirty="0">
              <a:cs typeface="Times New Roman"/>
            </a:endParaRPr>
          </a:p>
          <a:p>
            <a:pPr indent="266700">
              <a:lnSpc>
                <a:spcPct val="150000"/>
              </a:lnSpc>
            </a:pPr>
            <a:r>
              <a:rPr lang="en-US" altLang="zh-CN" kern="100" dirty="0">
                <a:cs typeface="Times New Roman"/>
              </a:rPr>
              <a:t>XLP</a:t>
            </a:r>
            <a:r>
              <a:rPr lang="zh-CN" altLang="zh-CN" kern="100" dirty="0">
                <a:cs typeface="Times New Roman"/>
              </a:rPr>
              <a:t>思维分享与整合过程源于</a:t>
            </a:r>
            <a:r>
              <a:rPr lang="en-US" altLang="zh-CN" kern="100" dirty="0">
                <a:cs typeface="Times New Roman"/>
              </a:rPr>
              <a:t>6-3-5 </a:t>
            </a:r>
            <a:r>
              <a:rPr lang="zh-CN" altLang="zh-CN" kern="100" dirty="0">
                <a:cs typeface="Times New Roman"/>
              </a:rPr>
              <a:t>书面头脑风暴（</a:t>
            </a:r>
            <a:r>
              <a:rPr lang="en-US" altLang="zh-CN" kern="100" dirty="0">
                <a:cs typeface="Times New Roman"/>
              </a:rPr>
              <a:t>6-3-5 </a:t>
            </a:r>
            <a:r>
              <a:rPr lang="en-US" altLang="zh-CN" kern="100" dirty="0" err="1">
                <a:cs typeface="Times New Roman"/>
              </a:rPr>
              <a:t>Brainwriting</a:t>
            </a:r>
            <a:r>
              <a:rPr lang="zh-CN" altLang="zh-CN" kern="100" dirty="0">
                <a:cs typeface="Times New Roman"/>
              </a:rPr>
              <a:t>，或称</a:t>
            </a:r>
            <a:r>
              <a:rPr lang="en-US" altLang="zh-CN" kern="100" dirty="0">
                <a:cs typeface="Times New Roman"/>
              </a:rPr>
              <a:t>635</a:t>
            </a:r>
            <a:r>
              <a:rPr lang="zh-CN" altLang="zh-CN" kern="100" dirty="0">
                <a:cs typeface="Times New Roman"/>
              </a:rPr>
              <a:t>方法）。</a:t>
            </a:r>
            <a:r>
              <a:rPr lang="en-US" altLang="zh-CN" kern="100" dirty="0">
                <a:cs typeface="Times New Roman"/>
              </a:rPr>
              <a:t>635</a:t>
            </a:r>
            <a:r>
              <a:rPr lang="zh-CN" altLang="zh-CN" kern="100" dirty="0">
                <a:cs typeface="Times New Roman"/>
              </a:rPr>
              <a:t>方法是一种团队创意碰撞和想法整合的过程。常常用于市场营销设计、宣传文案设计、产品设计、文学创作、产品开发等过程中。该方法最初由</a:t>
            </a:r>
            <a:r>
              <a:rPr lang="en-US" altLang="zh-CN" kern="100" dirty="0">
                <a:cs typeface="Times New Roman"/>
              </a:rPr>
              <a:t>Bernd </a:t>
            </a:r>
            <a:r>
              <a:rPr lang="en-US" altLang="zh-CN" kern="100" dirty="0" err="1">
                <a:cs typeface="Times New Roman"/>
              </a:rPr>
              <a:t>Rohrbach</a:t>
            </a:r>
            <a:r>
              <a:rPr lang="zh-CN" altLang="zh-CN" kern="100" dirty="0">
                <a:cs typeface="Times New Roman"/>
              </a:rPr>
              <a:t>教授与</a:t>
            </a:r>
            <a:r>
              <a:rPr lang="en-US" altLang="zh-CN" kern="100" dirty="0">
                <a:cs typeface="Times New Roman"/>
              </a:rPr>
              <a:t>1968</a:t>
            </a:r>
            <a:r>
              <a:rPr lang="zh-CN" altLang="zh-CN" kern="100" dirty="0">
                <a:cs typeface="Times New Roman"/>
              </a:rPr>
              <a:t>年提出。</a:t>
            </a:r>
          </a:p>
          <a:p>
            <a:pPr indent="266700">
              <a:lnSpc>
                <a:spcPct val="150000"/>
              </a:lnSpc>
            </a:pPr>
            <a:r>
              <a:rPr lang="en-US" altLang="zh-CN" kern="100" dirty="0">
                <a:cs typeface="Times New Roman"/>
              </a:rPr>
              <a:t>XLP</a:t>
            </a:r>
            <a:r>
              <a:rPr lang="zh-CN" altLang="zh-CN" kern="100" dirty="0">
                <a:cs typeface="Times New Roman"/>
              </a:rPr>
              <a:t>思维分享与整合过程，是在</a:t>
            </a:r>
            <a:r>
              <a:rPr lang="en-US" altLang="zh-CN" kern="100" dirty="0">
                <a:cs typeface="Times New Roman"/>
              </a:rPr>
              <a:t>635</a:t>
            </a:r>
            <a:r>
              <a:rPr lang="zh-CN" altLang="zh-CN" kern="100" dirty="0">
                <a:cs typeface="Times New Roman"/>
              </a:rPr>
              <a:t>方法的基础上，强调思维发散之后，不同参与者意见的集中与收敛，最终通过群体决策的方式，形成高质量的结果。</a:t>
            </a:r>
            <a:r>
              <a:rPr lang="en-US" altLang="zh-CN" kern="100" dirty="0">
                <a:cs typeface="Times New Roman"/>
              </a:rPr>
              <a:t>XLP</a:t>
            </a:r>
            <a:r>
              <a:rPr lang="zh-CN" altLang="zh-CN" kern="100" dirty="0">
                <a:cs typeface="Times New Roman"/>
              </a:rPr>
              <a:t>思维分享与整合过程，不仅强调过程中思维的</a:t>
            </a:r>
            <a:r>
              <a:rPr lang="zh-CN" altLang="zh-CN" b="1" kern="100" dirty="0">
                <a:cs typeface="Times New Roman"/>
              </a:rPr>
              <a:t>发散程度</a:t>
            </a:r>
            <a:r>
              <a:rPr lang="zh-CN" altLang="zh-CN" kern="100" dirty="0">
                <a:cs typeface="Times New Roman"/>
              </a:rPr>
              <a:t>和点子的</a:t>
            </a:r>
            <a:r>
              <a:rPr lang="zh-CN" altLang="zh-CN" b="1" kern="100" dirty="0">
                <a:cs typeface="Times New Roman"/>
              </a:rPr>
              <a:t>数量</a:t>
            </a:r>
            <a:r>
              <a:rPr lang="zh-CN" altLang="zh-CN" kern="100" dirty="0">
                <a:cs typeface="Times New Roman"/>
              </a:rPr>
              <a:t>，还强调不同人的意见</a:t>
            </a:r>
            <a:r>
              <a:rPr lang="zh-CN" altLang="zh-CN" b="1" kern="100" dirty="0">
                <a:cs typeface="Times New Roman"/>
              </a:rPr>
              <a:t>逐步统一</a:t>
            </a:r>
            <a:r>
              <a:rPr lang="zh-CN" altLang="zh-CN" kern="100" dirty="0">
                <a:cs typeface="Times New Roman"/>
              </a:rPr>
              <a:t>后，最终结果的</a:t>
            </a:r>
            <a:r>
              <a:rPr lang="zh-CN" altLang="zh-CN" b="1" kern="100" dirty="0">
                <a:cs typeface="Times New Roman"/>
              </a:rPr>
              <a:t>质量</a:t>
            </a:r>
            <a:r>
              <a:rPr lang="zh-CN" altLang="zh-CN" kern="100" dirty="0">
                <a:cs typeface="Times New Roman"/>
              </a:rPr>
              <a:t>。</a:t>
            </a:r>
          </a:p>
          <a:p>
            <a:pPr>
              <a:lnSpc>
                <a:spcPct val="150000"/>
              </a:lnSpc>
            </a:pPr>
            <a:r>
              <a:rPr lang="en-US" altLang="zh-CN" kern="100" dirty="0">
                <a:cs typeface="Times New Roman"/>
              </a:rPr>
              <a:t> </a:t>
            </a:r>
            <a:endParaRPr lang="zh-CN" altLang="zh-CN" kern="100" dirty="0">
              <a:cs typeface="Times New Roman"/>
            </a:endParaRPr>
          </a:p>
          <a:p>
            <a:pPr lvl="0">
              <a:lnSpc>
                <a:spcPct val="150000"/>
              </a:lnSpc>
            </a:pPr>
            <a:r>
              <a:rPr lang="en-US" altLang="zh-CN" b="1" kern="100" dirty="0" smtClean="0">
                <a:cs typeface="Times New Roman"/>
              </a:rPr>
              <a:t>2.     </a:t>
            </a:r>
            <a:r>
              <a:rPr lang="zh-CN" altLang="zh-CN" b="1" kern="100" dirty="0" smtClean="0">
                <a:cs typeface="Times New Roman"/>
              </a:rPr>
              <a:t>目标</a:t>
            </a:r>
            <a:endParaRPr lang="zh-CN" altLang="zh-CN" kern="100" dirty="0">
              <a:cs typeface="Times New Roman"/>
            </a:endParaRPr>
          </a:p>
          <a:p>
            <a:pPr indent="266700">
              <a:lnSpc>
                <a:spcPct val="150000"/>
              </a:lnSpc>
            </a:pPr>
            <a:r>
              <a:rPr lang="en-US" altLang="zh-CN" kern="100" dirty="0">
                <a:cs typeface="Times New Roman"/>
              </a:rPr>
              <a:t>XLP</a:t>
            </a:r>
            <a:r>
              <a:rPr lang="zh-CN" altLang="zh-CN" kern="100" dirty="0">
                <a:cs typeface="Times New Roman"/>
              </a:rPr>
              <a:t>思维分享与整合过程的目标包括</a:t>
            </a:r>
          </a:p>
          <a:p>
            <a:pPr marL="342900" lvl="0" indent="-342900">
              <a:lnSpc>
                <a:spcPct val="150000"/>
              </a:lnSpc>
              <a:buFont typeface="Calibri"/>
              <a:buChar char="-"/>
            </a:pPr>
            <a:r>
              <a:rPr lang="zh-CN" altLang="zh-CN" kern="100" dirty="0">
                <a:cs typeface="Times New Roman"/>
              </a:rPr>
              <a:t>增强群体决策初期</a:t>
            </a:r>
            <a:r>
              <a:rPr lang="zh-CN" altLang="zh-CN" b="1" kern="100" dirty="0">
                <a:cs typeface="Times New Roman"/>
              </a:rPr>
              <a:t>灵感来源的多样性</a:t>
            </a:r>
            <a:endParaRPr lang="zh-CN" altLang="zh-CN" kern="100" dirty="0">
              <a:cs typeface="Times New Roman"/>
            </a:endParaRPr>
          </a:p>
          <a:p>
            <a:pPr marL="342900" lvl="0" indent="-342900">
              <a:lnSpc>
                <a:spcPct val="150000"/>
              </a:lnSpc>
              <a:buFont typeface="Calibri"/>
              <a:buChar char="-"/>
            </a:pPr>
            <a:r>
              <a:rPr lang="zh-CN" altLang="zh-CN" kern="100" dirty="0">
                <a:cs typeface="Times New Roman"/>
              </a:rPr>
              <a:t>在群体决策过程中，保证每位参与者都了解到其余每一个人的意见，加强围绕具体内容进行意见交流和思维迭代的质量</a:t>
            </a:r>
          </a:p>
          <a:p>
            <a:pPr marL="342900" lvl="0" indent="-342900">
              <a:lnSpc>
                <a:spcPct val="150000"/>
              </a:lnSpc>
              <a:buFont typeface="Calibri"/>
              <a:buChar char="-"/>
            </a:pPr>
            <a:r>
              <a:rPr lang="zh-CN" altLang="zh-CN" kern="100" dirty="0">
                <a:cs typeface="Times New Roman"/>
              </a:rPr>
              <a:t>快速进行群体意见交流，在</a:t>
            </a:r>
            <a:r>
              <a:rPr lang="zh-CN" altLang="zh-CN" b="1" kern="100" dirty="0">
                <a:cs typeface="Times New Roman"/>
              </a:rPr>
              <a:t>较短时间</a:t>
            </a:r>
            <a:r>
              <a:rPr lang="zh-CN" altLang="zh-CN" kern="100" dirty="0">
                <a:cs typeface="Times New Roman"/>
              </a:rPr>
              <a:t>内形成</a:t>
            </a:r>
            <a:r>
              <a:rPr lang="zh-CN" altLang="zh-CN" b="1" kern="100" dirty="0">
                <a:cs typeface="Times New Roman"/>
              </a:rPr>
              <a:t>统一</a:t>
            </a:r>
            <a:r>
              <a:rPr lang="zh-CN" altLang="zh-CN" kern="100" dirty="0">
                <a:cs typeface="Times New Roman"/>
              </a:rPr>
              <a:t>的结论</a:t>
            </a:r>
          </a:p>
          <a:p>
            <a:pPr>
              <a:lnSpc>
                <a:spcPct val="150000"/>
              </a:lnSpc>
            </a:pPr>
            <a:r>
              <a:rPr lang="en-US" altLang="zh-CN" kern="100" dirty="0">
                <a:cs typeface="Times New Roman"/>
              </a:rPr>
              <a:t> </a:t>
            </a:r>
            <a:endParaRPr lang="zh-CN" altLang="zh-CN" kern="100" dirty="0">
              <a:cs typeface="Times New Roman"/>
            </a:endParaRPr>
          </a:p>
        </p:txBody>
      </p:sp>
    </p:spTree>
    <p:extLst>
      <p:ext uri="{BB962C8B-B14F-4D97-AF65-F5344CB8AC3E}">
        <p14:creationId xmlns:p14="http://schemas.microsoft.com/office/powerpoint/2010/main" val="2880137369"/>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4"/>
          </p:nvPr>
        </p:nvSpPr>
        <p:spPr/>
        <p:txBody>
          <a:bodyPr>
            <a:noAutofit/>
          </a:bodyPr>
          <a:lstStyle/>
          <a:p>
            <a:pPr lvl="0">
              <a:lnSpc>
                <a:spcPct val="150000"/>
              </a:lnSpc>
              <a:buClr>
                <a:srgbClr val="5B9BD5"/>
              </a:buClr>
            </a:pPr>
            <a:r>
              <a:rPr lang="en-US" altLang="zh-CN" b="1" kern="100" dirty="0" smtClean="0">
                <a:cs typeface="Times New Roman"/>
              </a:rPr>
              <a:t>3.     </a:t>
            </a:r>
            <a:r>
              <a:rPr lang="zh-CN" altLang="zh-CN" b="1" kern="100" dirty="0" smtClean="0">
                <a:cs typeface="Times New Roman"/>
              </a:rPr>
              <a:t>过程</a:t>
            </a:r>
            <a:r>
              <a:rPr lang="zh-CN" altLang="zh-CN" b="1" kern="100" dirty="0">
                <a:cs typeface="Times New Roman"/>
              </a:rPr>
              <a:t>执行格式</a:t>
            </a:r>
            <a:endParaRPr lang="zh-CN" altLang="zh-CN" kern="100" dirty="0">
              <a:cs typeface="Times New Roman"/>
            </a:endParaRPr>
          </a:p>
          <a:p>
            <a:pPr lvl="0" indent="266700">
              <a:lnSpc>
                <a:spcPct val="150000"/>
              </a:lnSpc>
              <a:buClr>
                <a:srgbClr val="5B9BD5"/>
              </a:buClr>
            </a:pPr>
            <a:r>
              <a:rPr lang="en-US" altLang="zh-CN" kern="100" dirty="0">
                <a:cs typeface="Times New Roman"/>
              </a:rPr>
              <a:t>XLP</a:t>
            </a:r>
            <a:r>
              <a:rPr lang="zh-CN" altLang="zh-CN" kern="100" dirty="0">
                <a:cs typeface="Times New Roman"/>
              </a:rPr>
              <a:t>思维分享与整合过程可以通过</a:t>
            </a:r>
            <a:r>
              <a:rPr lang="zh-CN" altLang="zh-CN" b="1" kern="100" dirty="0">
                <a:cs typeface="Times New Roman"/>
              </a:rPr>
              <a:t>现场讨论</a:t>
            </a:r>
            <a:r>
              <a:rPr lang="zh-CN" altLang="zh-CN" kern="100" dirty="0">
                <a:cs typeface="Times New Roman"/>
              </a:rPr>
              <a:t>或</a:t>
            </a:r>
            <a:r>
              <a:rPr lang="zh-CN" altLang="zh-CN" b="1" kern="100" dirty="0">
                <a:cs typeface="Times New Roman"/>
              </a:rPr>
              <a:t>即时在线</a:t>
            </a:r>
            <a:r>
              <a:rPr lang="zh-CN" altLang="zh-CN" kern="100" dirty="0">
                <a:cs typeface="Times New Roman"/>
              </a:rPr>
              <a:t>两种方式进行。下文将按照线下与线上两种方式分别介绍相关流程。</a:t>
            </a:r>
          </a:p>
          <a:p>
            <a:pPr lvl="0">
              <a:lnSpc>
                <a:spcPct val="150000"/>
              </a:lnSpc>
              <a:buClr>
                <a:srgbClr val="5B9BD5"/>
              </a:buClr>
            </a:pPr>
            <a:r>
              <a:rPr lang="en-US" altLang="zh-CN" kern="100" dirty="0">
                <a:cs typeface="Times New Roman"/>
              </a:rPr>
              <a:t> </a:t>
            </a:r>
            <a:endParaRPr lang="zh-CN" altLang="zh-CN" kern="100" dirty="0">
              <a:cs typeface="Times New Roman"/>
            </a:endParaRPr>
          </a:p>
          <a:p>
            <a:pPr lvl="0">
              <a:lnSpc>
                <a:spcPct val="150000"/>
              </a:lnSpc>
              <a:buClr>
                <a:srgbClr val="5B9BD5"/>
              </a:buClr>
            </a:pPr>
            <a:r>
              <a:rPr lang="en-US" altLang="zh-CN" b="1" kern="100" dirty="0" smtClean="0">
                <a:cs typeface="Times New Roman"/>
              </a:rPr>
              <a:t>4.     </a:t>
            </a:r>
            <a:r>
              <a:rPr lang="zh-CN" altLang="zh-CN" b="1" kern="100" dirty="0" smtClean="0">
                <a:cs typeface="Times New Roman"/>
              </a:rPr>
              <a:t>现场</a:t>
            </a:r>
            <a:r>
              <a:rPr lang="zh-CN" altLang="zh-CN" b="1" kern="100" dirty="0">
                <a:cs typeface="Times New Roman"/>
              </a:rPr>
              <a:t>讨论模式（</a:t>
            </a:r>
            <a:r>
              <a:rPr lang="en-US" altLang="zh-CN" b="1" kern="100" dirty="0">
                <a:cs typeface="Times New Roman"/>
              </a:rPr>
              <a:t>On-site off-line mode</a:t>
            </a:r>
            <a:r>
              <a:rPr lang="zh-CN" altLang="zh-CN" b="1" kern="100" dirty="0">
                <a:cs typeface="Times New Roman"/>
              </a:rPr>
              <a:t>）</a:t>
            </a:r>
            <a:endParaRPr lang="zh-CN" altLang="zh-CN" kern="100" dirty="0">
              <a:cs typeface="Times New Roman"/>
            </a:endParaRPr>
          </a:p>
          <a:p>
            <a:pPr marL="457200" lvl="1">
              <a:lnSpc>
                <a:spcPct val="150000"/>
              </a:lnSpc>
              <a:buClr>
                <a:srgbClr val="ED7D31">
                  <a:lumMod val="60000"/>
                  <a:lumOff val="40000"/>
                </a:srgbClr>
              </a:buClr>
            </a:pPr>
            <a:r>
              <a:rPr lang="en-US" altLang="zh-CN" b="1" kern="100" dirty="0" smtClean="0">
                <a:cs typeface="Times New Roman"/>
              </a:rPr>
              <a:t>4.1     </a:t>
            </a:r>
            <a:r>
              <a:rPr lang="zh-CN" altLang="zh-CN" b="1" kern="100" dirty="0" smtClean="0">
                <a:cs typeface="Times New Roman"/>
              </a:rPr>
              <a:t>前期</a:t>
            </a:r>
            <a:r>
              <a:rPr lang="zh-CN" altLang="zh-CN" b="1" kern="100" dirty="0">
                <a:cs typeface="Times New Roman"/>
              </a:rPr>
              <a:t>准备</a:t>
            </a:r>
            <a:endParaRPr lang="zh-CN" altLang="zh-CN" kern="100" dirty="0">
              <a:cs typeface="Times New Roman"/>
            </a:endParaRPr>
          </a:p>
          <a:p>
            <a:pPr lvl="0" indent="266700">
              <a:lnSpc>
                <a:spcPct val="150000"/>
              </a:lnSpc>
              <a:buClr>
                <a:srgbClr val="5B9BD5"/>
              </a:buClr>
            </a:pPr>
            <a:r>
              <a:rPr lang="en-US" altLang="zh-CN" kern="100" dirty="0">
                <a:cs typeface="Times New Roman"/>
              </a:rPr>
              <a:t>XLP</a:t>
            </a:r>
            <a:r>
              <a:rPr lang="zh-CN" altLang="zh-CN" kern="100" dirty="0">
                <a:cs typeface="Times New Roman"/>
              </a:rPr>
              <a:t>思维分享与整合过程，需要</a:t>
            </a:r>
            <a:r>
              <a:rPr lang="zh-CN" altLang="zh-CN" b="1" kern="100" dirty="0">
                <a:cs typeface="Times New Roman"/>
              </a:rPr>
              <a:t>一名主持人</a:t>
            </a:r>
            <a:r>
              <a:rPr lang="zh-CN" altLang="zh-CN" kern="100" dirty="0">
                <a:cs typeface="Times New Roman"/>
              </a:rPr>
              <a:t>。在过程进行前，主持人需进行如下准备：</a:t>
            </a:r>
          </a:p>
          <a:p>
            <a:pPr marL="342900" lvl="0" indent="-342900">
              <a:lnSpc>
                <a:spcPct val="150000"/>
              </a:lnSpc>
              <a:buClr>
                <a:srgbClr val="5B9BD5"/>
              </a:buClr>
              <a:buFont typeface="Calibri"/>
              <a:buChar char="-"/>
            </a:pPr>
            <a:r>
              <a:rPr lang="zh-CN" altLang="zh-CN" b="1" kern="100" dirty="0">
                <a:cs typeface="Times New Roman"/>
              </a:rPr>
              <a:t>人员</a:t>
            </a:r>
            <a:r>
              <a:rPr lang="zh-CN" altLang="zh-CN" kern="100" dirty="0">
                <a:cs typeface="Times New Roman"/>
              </a:rPr>
              <a:t>：确定参与讨论的人员，总人数</a:t>
            </a:r>
            <a:r>
              <a:rPr lang="en-US" altLang="zh-CN" kern="100" dirty="0">
                <a:cs typeface="Times New Roman"/>
              </a:rPr>
              <a:t>6</a:t>
            </a:r>
            <a:r>
              <a:rPr lang="zh-CN" altLang="zh-CN" kern="100" dirty="0">
                <a:cs typeface="Times New Roman"/>
              </a:rPr>
              <a:t>人为宜。</a:t>
            </a:r>
          </a:p>
          <a:p>
            <a:pPr marL="342900" lvl="0" indent="-342900">
              <a:lnSpc>
                <a:spcPct val="150000"/>
              </a:lnSpc>
              <a:buClr>
                <a:srgbClr val="5B9BD5"/>
              </a:buClr>
              <a:buFont typeface="Calibri"/>
              <a:buChar char="-"/>
            </a:pPr>
            <a:r>
              <a:rPr lang="zh-CN" altLang="zh-CN" b="1" kern="100" dirty="0">
                <a:cs typeface="Times New Roman"/>
              </a:rPr>
              <a:t>模板纸</a:t>
            </a:r>
            <a:r>
              <a:rPr lang="zh-CN" altLang="zh-CN" kern="100" dirty="0">
                <a:cs typeface="Times New Roman"/>
              </a:rPr>
              <a:t>：根据参与讨论的总人数准备</a:t>
            </a:r>
            <a:r>
              <a:rPr lang="en-US" altLang="zh-CN" b="1" kern="100" dirty="0">
                <a:cs typeface="Times New Roman"/>
              </a:rPr>
              <a:t>XLP</a:t>
            </a:r>
            <a:r>
              <a:rPr lang="zh-CN" altLang="zh-CN" b="1" kern="100" dirty="0">
                <a:cs typeface="Times New Roman"/>
              </a:rPr>
              <a:t>思维分享与整合模板</a:t>
            </a:r>
            <a:r>
              <a:rPr lang="zh-CN" altLang="zh-CN" kern="100" dirty="0">
                <a:cs typeface="Times New Roman"/>
              </a:rPr>
              <a:t>，每</a:t>
            </a:r>
            <a:r>
              <a:rPr lang="en-US" altLang="zh-CN" kern="100" dirty="0">
                <a:cs typeface="Times New Roman"/>
              </a:rPr>
              <a:t>6</a:t>
            </a:r>
            <a:r>
              <a:rPr lang="zh-CN" altLang="zh-CN" kern="100" dirty="0">
                <a:cs typeface="Times New Roman"/>
              </a:rPr>
              <a:t>人一组，每组需要</a:t>
            </a:r>
            <a:r>
              <a:rPr lang="en-US" altLang="zh-CN" kern="100" dirty="0">
                <a:cs typeface="Times New Roman"/>
              </a:rPr>
              <a:t>1</a:t>
            </a:r>
            <a:r>
              <a:rPr lang="zh-CN" altLang="zh-CN" kern="100" dirty="0">
                <a:cs typeface="Times New Roman"/>
              </a:rPr>
              <a:t>张</a:t>
            </a:r>
            <a:r>
              <a:rPr lang="en-US" altLang="zh-CN" kern="100" dirty="0">
                <a:cs typeface="Times New Roman"/>
              </a:rPr>
              <a:t>A2</a:t>
            </a:r>
            <a:r>
              <a:rPr lang="zh-CN" altLang="zh-CN" kern="100" dirty="0">
                <a:cs typeface="Times New Roman"/>
              </a:rPr>
              <a:t>尺寸的模板纸。（见附录</a:t>
            </a:r>
            <a:r>
              <a:rPr lang="en-US" altLang="zh-CN" kern="100" dirty="0">
                <a:cs typeface="Times New Roman"/>
              </a:rPr>
              <a:t>1</a:t>
            </a:r>
            <a:r>
              <a:rPr lang="zh-CN" altLang="zh-CN" kern="100" dirty="0">
                <a:cs typeface="Times New Roman"/>
              </a:rPr>
              <a:t>，可印刷，或在近似</a:t>
            </a:r>
            <a:r>
              <a:rPr lang="en-US" altLang="zh-CN" kern="100" dirty="0">
                <a:cs typeface="Times New Roman"/>
              </a:rPr>
              <a:t>A2</a:t>
            </a:r>
            <a:r>
              <a:rPr lang="zh-CN" altLang="zh-CN" kern="100" dirty="0">
                <a:cs typeface="Times New Roman"/>
              </a:rPr>
              <a:t>尺寸的纸上手工绘制）</a:t>
            </a:r>
          </a:p>
          <a:p>
            <a:pPr marL="342900" lvl="0" indent="-342900">
              <a:lnSpc>
                <a:spcPct val="150000"/>
              </a:lnSpc>
              <a:buClr>
                <a:srgbClr val="5B9BD5"/>
              </a:buClr>
              <a:buFont typeface="Calibri"/>
              <a:buChar char="-"/>
            </a:pPr>
            <a:r>
              <a:rPr lang="zh-CN" altLang="zh-CN" b="1" kern="100" dirty="0">
                <a:cs typeface="Times New Roman"/>
              </a:rPr>
              <a:t>彩色记号笔</a:t>
            </a:r>
            <a:r>
              <a:rPr lang="zh-CN" altLang="zh-CN" kern="100" dirty="0">
                <a:cs typeface="Times New Roman"/>
              </a:rPr>
              <a:t>：根据参与讨论的总人数准备</a:t>
            </a:r>
            <a:r>
              <a:rPr lang="en-US" altLang="zh-CN" kern="100" dirty="0">
                <a:cs typeface="Times New Roman"/>
              </a:rPr>
              <a:t>6</a:t>
            </a:r>
            <a:r>
              <a:rPr lang="zh-CN" altLang="zh-CN" kern="100" dirty="0">
                <a:cs typeface="Times New Roman"/>
              </a:rPr>
              <a:t>种不同颜色的记号笔。推荐使用红、橙、绿、青、蓝、紫、棕、黑等颜色。保证颜色本身已于辨识，同时色彩间具有区分度。注意不要使用常见的亮黄色荧光笔，这类颜色的笔的字迹在白色的纸上不易于辨识。</a:t>
            </a:r>
          </a:p>
          <a:p>
            <a:pPr marL="342900" lvl="0" indent="-342900">
              <a:lnSpc>
                <a:spcPct val="150000"/>
              </a:lnSpc>
              <a:buClr>
                <a:srgbClr val="5B9BD5"/>
              </a:buClr>
              <a:buFont typeface="Calibri"/>
              <a:buChar char="-"/>
            </a:pPr>
            <a:r>
              <a:rPr lang="zh-CN" altLang="zh-CN" b="1" kern="100" dirty="0">
                <a:cs typeface="Times New Roman"/>
              </a:rPr>
              <a:t>计时器</a:t>
            </a:r>
            <a:r>
              <a:rPr lang="zh-CN" altLang="zh-CN" kern="100" dirty="0">
                <a:cs typeface="Times New Roman"/>
              </a:rPr>
              <a:t>：准备一个计时器（手机应用软件或手表等可以精确到秒的计时器均可），保持整个过程的节奏。</a:t>
            </a:r>
          </a:p>
          <a:p>
            <a:pPr marL="342900" lvl="0" indent="-342900">
              <a:lnSpc>
                <a:spcPct val="150000"/>
              </a:lnSpc>
              <a:buClr>
                <a:srgbClr val="5B9BD5"/>
              </a:buClr>
              <a:buFont typeface="Calibri"/>
              <a:buChar char="-"/>
            </a:pPr>
            <a:r>
              <a:rPr lang="zh-CN" altLang="zh-CN" b="1" kern="100" dirty="0">
                <a:cs typeface="Times New Roman"/>
              </a:rPr>
              <a:t>桌面</a:t>
            </a:r>
            <a:r>
              <a:rPr lang="zh-CN" altLang="zh-CN" kern="100" dirty="0">
                <a:cs typeface="Times New Roman"/>
              </a:rPr>
              <a:t>：为每个讨论组准备一块桌面，保证模板纸能够平坦铺在上面，且便于讨论参与者在桌边书写。</a:t>
            </a:r>
          </a:p>
          <a:p>
            <a:pPr marL="342900" lvl="0" indent="-342900">
              <a:lnSpc>
                <a:spcPct val="150000"/>
              </a:lnSpc>
              <a:buClr>
                <a:srgbClr val="5B9BD5"/>
              </a:buClr>
              <a:buFont typeface="Calibri"/>
              <a:buChar char="-"/>
            </a:pPr>
            <a:r>
              <a:rPr lang="zh-CN" altLang="zh-CN" b="1" kern="100" dirty="0">
                <a:cs typeface="Times New Roman"/>
              </a:rPr>
              <a:t>流程说明</a:t>
            </a:r>
            <a:r>
              <a:rPr lang="zh-CN" altLang="zh-CN" kern="100" dirty="0">
                <a:cs typeface="Times New Roman"/>
              </a:rPr>
              <a:t>：将本指南后附的简明流程表事先发给讨论参与者，保证现场流程顺畅</a:t>
            </a:r>
            <a:r>
              <a:rPr lang="zh-CN" altLang="zh-CN" kern="100" dirty="0" smtClean="0">
                <a:cs typeface="Times New Roman"/>
              </a:rPr>
              <a:t>。</a:t>
            </a:r>
            <a:endParaRPr lang="zh-CN" altLang="zh-CN" kern="100" dirty="0">
              <a:cs typeface="Times New Roman"/>
            </a:endParaRPr>
          </a:p>
        </p:txBody>
      </p:sp>
    </p:spTree>
    <p:extLst>
      <p:ext uri="{BB962C8B-B14F-4D97-AF65-F5344CB8AC3E}">
        <p14:creationId xmlns:p14="http://schemas.microsoft.com/office/powerpoint/2010/main" val="154494059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00" dirty="0">
                <a:latin typeface="Calibri"/>
                <a:ea typeface="宋体"/>
                <a:cs typeface="Times New Roman"/>
              </a:rPr>
              <a:t>XLP</a:t>
            </a:r>
            <a:r>
              <a:rPr lang="zh-CN" altLang="zh-CN" kern="100" dirty="0">
                <a:latin typeface="Calibri"/>
                <a:ea typeface="宋体"/>
                <a:cs typeface="Times New Roman"/>
              </a:rPr>
              <a:t>思维分享与整合过程</a:t>
            </a:r>
            <a:endParaRPr lang="zh-CN" altLang="en-US" dirty="0"/>
          </a:p>
        </p:txBody>
      </p:sp>
      <p:sp>
        <p:nvSpPr>
          <p:cNvPr id="3" name="内容占位符 2"/>
          <p:cNvSpPr>
            <a:spLocks noGrp="1"/>
          </p:cNvSpPr>
          <p:nvPr>
            <p:ph sz="quarter" idx="14"/>
          </p:nvPr>
        </p:nvSpPr>
        <p:spPr/>
        <p:txBody>
          <a:bodyPr>
            <a:noAutofit/>
          </a:bodyPr>
          <a:lstStyle/>
          <a:p>
            <a:pPr marL="457200" lvl="1">
              <a:lnSpc>
                <a:spcPct val="100000"/>
              </a:lnSpc>
              <a:buClr>
                <a:srgbClr val="ED7D31">
                  <a:lumMod val="60000"/>
                  <a:lumOff val="40000"/>
                </a:srgbClr>
              </a:buClr>
            </a:pPr>
            <a:r>
              <a:rPr lang="en-US" altLang="zh-CN" b="1" kern="100" dirty="0" smtClean="0">
                <a:solidFill>
                  <a:prstClr val="black">
                    <a:lumMod val="50000"/>
                    <a:lumOff val="50000"/>
                  </a:prstClr>
                </a:solidFill>
                <a:cs typeface="Times New Roman"/>
              </a:rPr>
              <a:t>4.2     </a:t>
            </a:r>
            <a:r>
              <a:rPr lang="zh-CN" altLang="zh-CN" b="1" kern="100" dirty="0" smtClean="0">
                <a:solidFill>
                  <a:prstClr val="black">
                    <a:lumMod val="50000"/>
                    <a:lumOff val="50000"/>
                  </a:prstClr>
                </a:solidFill>
                <a:cs typeface="Times New Roman"/>
              </a:rPr>
              <a:t>流程</a:t>
            </a:r>
            <a:endParaRPr lang="zh-CN" altLang="zh-CN" kern="100" dirty="0">
              <a:solidFill>
                <a:prstClr val="black">
                  <a:lumMod val="50000"/>
                  <a:lumOff val="50000"/>
                </a:prstClr>
              </a:solidFill>
              <a:cs typeface="Times New Roman"/>
            </a:endParaRPr>
          </a:p>
          <a:p>
            <a:pPr lvl="0" indent="266700">
              <a:lnSpc>
                <a:spcPct val="100000"/>
              </a:lnSpc>
              <a:buClr>
                <a:srgbClr val="5B9BD5"/>
              </a:buClr>
            </a:pPr>
            <a:r>
              <a:rPr lang="zh-CN" altLang="zh-CN" kern="100" dirty="0">
                <a:solidFill>
                  <a:prstClr val="black">
                    <a:lumMod val="50000"/>
                    <a:lumOff val="50000"/>
                  </a:prstClr>
                </a:solidFill>
                <a:cs typeface="Times New Roman"/>
              </a:rPr>
              <a:t>讨论过程开始，每个人按照模板上的对应位置以任意顺序就做，整个过程会让每个人都可以看到所有其他人的意见。随后每个人将分配到自己的记号笔，并在整个讨论过程中，始终使用自己的颜色。参与者拿到记号笔后，需在模板上自己对应的位置，写下自己的名字。</a:t>
            </a:r>
          </a:p>
          <a:p>
            <a:pPr marL="914400" lvl="2" algn="just">
              <a:lnSpc>
                <a:spcPct val="100000"/>
              </a:lnSpc>
            </a:pPr>
            <a:r>
              <a:rPr lang="en-US" altLang="zh-CN" b="1" kern="100" dirty="0" smtClean="0">
                <a:solidFill>
                  <a:prstClr val="black">
                    <a:lumMod val="50000"/>
                    <a:lumOff val="50000"/>
                  </a:prstClr>
                </a:solidFill>
                <a:cs typeface="Times New Roman"/>
              </a:rPr>
              <a:t>4.2.1     </a:t>
            </a:r>
            <a:r>
              <a:rPr lang="zh-CN" altLang="zh-CN" b="1" kern="100" dirty="0" smtClean="0">
                <a:solidFill>
                  <a:prstClr val="black">
                    <a:lumMod val="50000"/>
                    <a:lumOff val="50000"/>
                  </a:prstClr>
                </a:solidFill>
                <a:cs typeface="Times New Roman"/>
              </a:rPr>
              <a:t>初始</a:t>
            </a:r>
            <a:r>
              <a:rPr lang="zh-CN" altLang="zh-CN" b="1" kern="100" dirty="0">
                <a:solidFill>
                  <a:prstClr val="black">
                    <a:lumMod val="50000"/>
                    <a:lumOff val="50000"/>
                  </a:prstClr>
                </a:solidFill>
                <a:cs typeface="Times New Roman"/>
              </a:rPr>
              <a:t>想法撰写（</a:t>
            </a:r>
            <a:r>
              <a:rPr lang="en-US" altLang="zh-CN" b="1" kern="100" dirty="0">
                <a:solidFill>
                  <a:prstClr val="black">
                    <a:lumMod val="50000"/>
                    <a:lumOff val="50000"/>
                  </a:prstClr>
                </a:solidFill>
                <a:cs typeface="Times New Roman"/>
              </a:rPr>
              <a:t>5</a:t>
            </a:r>
            <a:r>
              <a:rPr lang="zh-CN" altLang="zh-CN" b="1" kern="100" dirty="0">
                <a:solidFill>
                  <a:prstClr val="black">
                    <a:lumMod val="50000"/>
                    <a:lumOff val="50000"/>
                  </a:prstClr>
                </a:solidFill>
                <a:cs typeface="Times New Roman"/>
              </a:rPr>
              <a:t>分钟）</a:t>
            </a:r>
            <a:endParaRPr lang="zh-CN" altLang="zh-CN" kern="100" dirty="0">
              <a:solidFill>
                <a:prstClr val="black">
                  <a:lumMod val="50000"/>
                  <a:lumOff val="50000"/>
                </a:prstClr>
              </a:solidFill>
              <a:cs typeface="Times New Roman"/>
            </a:endParaRPr>
          </a:p>
          <a:p>
            <a:pPr marL="742950" lvl="1" indent="-285750">
              <a:lnSpc>
                <a:spcPct val="100000"/>
              </a:lnSpc>
              <a:buClr>
                <a:srgbClr val="ED7D31">
                  <a:lumMod val="60000"/>
                  <a:lumOff val="40000"/>
                </a:srgbClr>
              </a:buClr>
              <a:buFont typeface="Wingdings"/>
              <a:buChar char=""/>
            </a:pPr>
            <a:r>
              <a:rPr lang="zh-CN" altLang="zh-CN" kern="100" dirty="0">
                <a:solidFill>
                  <a:prstClr val="black">
                    <a:lumMod val="50000"/>
                    <a:lumOff val="50000"/>
                  </a:prstClr>
                </a:solidFill>
                <a:cs typeface="Times New Roman"/>
              </a:rPr>
              <a:t>首先每个人在模板的个人区域撰写</a:t>
            </a:r>
            <a:r>
              <a:rPr lang="en-US" altLang="zh-CN" kern="100" dirty="0">
                <a:solidFill>
                  <a:prstClr val="black">
                    <a:lumMod val="50000"/>
                    <a:lumOff val="50000"/>
                  </a:prstClr>
                </a:solidFill>
                <a:cs typeface="Times New Roman"/>
              </a:rPr>
              <a:t>3</a:t>
            </a:r>
            <a:r>
              <a:rPr lang="zh-CN" altLang="zh-CN" kern="100" dirty="0">
                <a:solidFill>
                  <a:prstClr val="black">
                    <a:lumMod val="50000"/>
                    <a:lumOff val="50000"/>
                  </a:prstClr>
                </a:solidFill>
                <a:cs typeface="Times New Roman"/>
              </a:rPr>
              <a:t>个与讨论主题相关的想法或方案。</a:t>
            </a:r>
          </a:p>
          <a:p>
            <a:pPr marL="742950" lvl="1" indent="-285750">
              <a:lnSpc>
                <a:spcPct val="100000"/>
              </a:lnSpc>
              <a:buClr>
                <a:srgbClr val="ED7D31">
                  <a:lumMod val="60000"/>
                  <a:lumOff val="40000"/>
                </a:srgbClr>
              </a:buClr>
              <a:buFont typeface="Wingdings"/>
              <a:buChar char=""/>
            </a:pPr>
            <a:r>
              <a:rPr lang="zh-CN" altLang="zh-CN" kern="100" dirty="0">
                <a:solidFill>
                  <a:prstClr val="black">
                    <a:lumMod val="50000"/>
                    <a:lumOff val="50000"/>
                  </a:prstClr>
                </a:solidFill>
                <a:cs typeface="Times New Roman"/>
              </a:rPr>
              <a:t>鼓励通过图形、简笔画等方式来描绘你的想法。</a:t>
            </a:r>
          </a:p>
          <a:p>
            <a:pPr marL="914400" lvl="2" algn="just">
              <a:lnSpc>
                <a:spcPct val="100000"/>
              </a:lnSpc>
            </a:pPr>
            <a:r>
              <a:rPr lang="en-US" altLang="zh-CN" b="1" kern="100" dirty="0" smtClean="0">
                <a:solidFill>
                  <a:prstClr val="black">
                    <a:lumMod val="50000"/>
                    <a:lumOff val="50000"/>
                  </a:prstClr>
                </a:solidFill>
                <a:cs typeface="Times New Roman"/>
              </a:rPr>
              <a:t>4.2.2     </a:t>
            </a:r>
            <a:r>
              <a:rPr lang="zh-CN" altLang="zh-CN" b="1" kern="100" dirty="0" smtClean="0">
                <a:solidFill>
                  <a:prstClr val="black">
                    <a:lumMod val="50000"/>
                    <a:lumOff val="50000"/>
                  </a:prstClr>
                </a:solidFill>
                <a:cs typeface="Times New Roman"/>
              </a:rPr>
              <a:t>想法</a:t>
            </a:r>
            <a:r>
              <a:rPr lang="zh-CN" altLang="zh-CN" b="1" kern="100" dirty="0">
                <a:solidFill>
                  <a:prstClr val="black">
                    <a:lumMod val="50000"/>
                    <a:lumOff val="50000"/>
                  </a:prstClr>
                </a:solidFill>
                <a:cs typeface="Times New Roman"/>
              </a:rPr>
              <a:t>轮换批阅（</a:t>
            </a:r>
            <a:r>
              <a:rPr lang="en-US" altLang="zh-CN" b="1" kern="100" dirty="0">
                <a:solidFill>
                  <a:prstClr val="black">
                    <a:lumMod val="50000"/>
                    <a:lumOff val="50000"/>
                  </a:prstClr>
                </a:solidFill>
                <a:cs typeface="Times New Roman"/>
              </a:rPr>
              <a:t>5</a:t>
            </a:r>
            <a:r>
              <a:rPr lang="zh-CN" altLang="zh-CN" b="1" kern="100" dirty="0">
                <a:solidFill>
                  <a:prstClr val="black">
                    <a:lumMod val="50000"/>
                    <a:lumOff val="50000"/>
                  </a:prstClr>
                </a:solidFill>
                <a:cs typeface="Times New Roman"/>
              </a:rPr>
              <a:t>分钟</a:t>
            </a:r>
            <a:r>
              <a:rPr lang="en-US" altLang="zh-CN" b="1" kern="100" dirty="0">
                <a:solidFill>
                  <a:prstClr val="black">
                    <a:lumMod val="50000"/>
                    <a:lumOff val="50000"/>
                  </a:prstClr>
                </a:solidFill>
                <a:cs typeface="Times New Roman"/>
              </a:rPr>
              <a:t>×5=25</a:t>
            </a:r>
            <a:r>
              <a:rPr lang="zh-CN" altLang="zh-CN" b="1" kern="100" dirty="0">
                <a:solidFill>
                  <a:prstClr val="black">
                    <a:lumMod val="50000"/>
                    <a:lumOff val="50000"/>
                  </a:prstClr>
                </a:solidFill>
                <a:cs typeface="Times New Roman"/>
              </a:rPr>
              <a:t>分钟）</a:t>
            </a:r>
            <a:endParaRPr lang="zh-CN" altLang="zh-CN" kern="100" dirty="0">
              <a:solidFill>
                <a:prstClr val="black">
                  <a:lumMod val="50000"/>
                  <a:lumOff val="50000"/>
                </a:prstClr>
              </a:solidFill>
              <a:cs typeface="Times New Roman"/>
            </a:endParaRPr>
          </a:p>
          <a:p>
            <a:pPr marL="742950" lvl="1" indent="-285750">
              <a:lnSpc>
                <a:spcPct val="100000"/>
              </a:lnSpc>
              <a:buClr>
                <a:srgbClr val="ED7D31">
                  <a:lumMod val="60000"/>
                  <a:lumOff val="40000"/>
                </a:srgbClr>
              </a:buClr>
              <a:buFont typeface="Wingdings"/>
              <a:buChar char=""/>
            </a:pPr>
            <a:r>
              <a:rPr lang="zh-CN" altLang="zh-CN" kern="100" dirty="0">
                <a:solidFill>
                  <a:prstClr val="black">
                    <a:lumMod val="50000"/>
                    <a:lumOff val="50000"/>
                  </a:prstClr>
                </a:solidFill>
                <a:cs typeface="Times New Roman"/>
              </a:rPr>
              <a:t>将模板纸顺时针转动一个角度，使每个人对应自己右侧参与者首先写下的内容。</a:t>
            </a:r>
          </a:p>
          <a:p>
            <a:pPr marL="742950" lvl="1" indent="-285750">
              <a:lnSpc>
                <a:spcPct val="100000"/>
              </a:lnSpc>
              <a:buClr>
                <a:srgbClr val="ED7D31">
                  <a:lumMod val="60000"/>
                  <a:lumOff val="40000"/>
                </a:srgbClr>
              </a:buClr>
              <a:buFont typeface="Wingdings"/>
              <a:buChar char=""/>
            </a:pPr>
            <a:r>
              <a:rPr lang="zh-CN" altLang="zh-CN" kern="100" dirty="0">
                <a:solidFill>
                  <a:prstClr val="black">
                    <a:lumMod val="50000"/>
                    <a:lumOff val="50000"/>
                  </a:prstClr>
                </a:solidFill>
                <a:cs typeface="Times New Roman"/>
              </a:rPr>
              <a:t>阅读对应位置内已有的内容，包括最初的想法和后面追加的评论。</a:t>
            </a:r>
          </a:p>
          <a:p>
            <a:pPr marL="742950" lvl="1" indent="-285750">
              <a:lnSpc>
                <a:spcPct val="100000"/>
              </a:lnSpc>
              <a:buClr>
                <a:srgbClr val="ED7D31">
                  <a:lumMod val="60000"/>
                  <a:lumOff val="40000"/>
                </a:srgbClr>
              </a:buClr>
              <a:buFont typeface="Wingdings"/>
              <a:buChar char=""/>
            </a:pPr>
            <a:r>
              <a:rPr lang="zh-CN" altLang="zh-CN" kern="100" dirty="0">
                <a:solidFill>
                  <a:prstClr val="black">
                    <a:lumMod val="50000"/>
                    <a:lumOff val="50000"/>
                  </a:prstClr>
                </a:solidFill>
                <a:cs typeface="Times New Roman"/>
              </a:rPr>
              <a:t>基于已有内容，在对应位置内写下自己想法、评论、修订等意见。</a:t>
            </a:r>
          </a:p>
          <a:p>
            <a:pPr marL="742950" lvl="1" indent="-285750">
              <a:lnSpc>
                <a:spcPct val="100000"/>
              </a:lnSpc>
              <a:buClr>
                <a:srgbClr val="ED7D31">
                  <a:lumMod val="60000"/>
                  <a:lumOff val="40000"/>
                </a:srgbClr>
              </a:buClr>
              <a:buFont typeface="Wingdings"/>
              <a:buChar char=""/>
            </a:pPr>
            <a:r>
              <a:rPr lang="zh-CN" altLang="zh-CN" kern="100" dirty="0">
                <a:solidFill>
                  <a:prstClr val="black">
                    <a:lumMod val="50000"/>
                    <a:lumOff val="50000"/>
                  </a:prstClr>
                </a:solidFill>
                <a:cs typeface="Times New Roman"/>
              </a:rPr>
              <a:t>鼓励在已有文字、图表上进行批注。</a:t>
            </a:r>
          </a:p>
          <a:p>
            <a:pPr marL="742950" lvl="1" indent="-285750">
              <a:lnSpc>
                <a:spcPct val="100000"/>
              </a:lnSpc>
              <a:buClr>
                <a:srgbClr val="ED7D31">
                  <a:lumMod val="60000"/>
                  <a:lumOff val="40000"/>
                </a:srgbClr>
              </a:buClr>
              <a:buFont typeface="Wingdings"/>
              <a:buChar char=""/>
            </a:pPr>
            <a:r>
              <a:rPr lang="zh-CN" altLang="zh-CN" kern="100" dirty="0">
                <a:solidFill>
                  <a:prstClr val="black">
                    <a:lumMod val="50000"/>
                    <a:lumOff val="50000"/>
                  </a:prstClr>
                </a:solidFill>
                <a:cs typeface="Times New Roman"/>
              </a:rPr>
              <a:t>重复执行上述过程</a:t>
            </a:r>
            <a:r>
              <a:rPr lang="en-US" altLang="zh-CN" kern="100" dirty="0">
                <a:solidFill>
                  <a:prstClr val="black">
                    <a:lumMod val="50000"/>
                    <a:lumOff val="50000"/>
                  </a:prstClr>
                </a:solidFill>
                <a:cs typeface="Times New Roman"/>
              </a:rPr>
              <a:t>5</a:t>
            </a:r>
            <a:r>
              <a:rPr lang="zh-CN" altLang="zh-CN" kern="100" dirty="0">
                <a:solidFill>
                  <a:prstClr val="black">
                    <a:lumMod val="50000"/>
                    <a:lumOff val="50000"/>
                  </a:prstClr>
                </a:solidFill>
                <a:cs typeface="Times New Roman"/>
              </a:rPr>
              <a:t>次，直至每个人都看到了其他所有人第一轮所撰写的内容并给予了相应批注。</a:t>
            </a:r>
          </a:p>
          <a:p>
            <a:pPr marL="914400" lvl="2" algn="just">
              <a:lnSpc>
                <a:spcPct val="100000"/>
              </a:lnSpc>
            </a:pPr>
            <a:r>
              <a:rPr lang="en-US" altLang="zh-CN" b="1" kern="100" dirty="0" smtClean="0">
                <a:solidFill>
                  <a:prstClr val="black">
                    <a:lumMod val="50000"/>
                    <a:lumOff val="50000"/>
                  </a:prstClr>
                </a:solidFill>
                <a:cs typeface="Times New Roman"/>
              </a:rPr>
              <a:t>4.2.3     </a:t>
            </a:r>
            <a:r>
              <a:rPr lang="zh-CN" altLang="zh-CN" b="1" kern="100" dirty="0" smtClean="0">
                <a:solidFill>
                  <a:prstClr val="black">
                    <a:lumMod val="50000"/>
                    <a:lumOff val="50000"/>
                  </a:prstClr>
                </a:solidFill>
                <a:cs typeface="Times New Roman"/>
              </a:rPr>
              <a:t>回顾</a:t>
            </a:r>
            <a:r>
              <a:rPr lang="zh-CN" altLang="zh-CN" b="1" kern="100" dirty="0">
                <a:solidFill>
                  <a:prstClr val="black">
                    <a:lumMod val="50000"/>
                    <a:lumOff val="50000"/>
                  </a:prstClr>
                </a:solidFill>
                <a:cs typeface="Times New Roman"/>
              </a:rPr>
              <a:t>个人想法（</a:t>
            </a:r>
            <a:r>
              <a:rPr lang="en-US" altLang="zh-CN" b="1" kern="100" dirty="0">
                <a:solidFill>
                  <a:prstClr val="black">
                    <a:lumMod val="50000"/>
                    <a:lumOff val="50000"/>
                  </a:prstClr>
                </a:solidFill>
                <a:cs typeface="Times New Roman"/>
              </a:rPr>
              <a:t>5</a:t>
            </a:r>
            <a:r>
              <a:rPr lang="zh-CN" altLang="zh-CN" b="1" kern="100" dirty="0">
                <a:solidFill>
                  <a:prstClr val="black">
                    <a:lumMod val="50000"/>
                    <a:lumOff val="50000"/>
                  </a:prstClr>
                </a:solidFill>
                <a:cs typeface="Times New Roman"/>
              </a:rPr>
              <a:t>分钟）</a:t>
            </a:r>
            <a:endParaRPr lang="zh-CN" altLang="zh-CN" kern="100" dirty="0">
              <a:solidFill>
                <a:prstClr val="black">
                  <a:lumMod val="50000"/>
                  <a:lumOff val="50000"/>
                </a:prstClr>
              </a:solidFill>
              <a:cs typeface="Times New Roman"/>
            </a:endParaRPr>
          </a:p>
          <a:p>
            <a:pPr marL="742950" lvl="1" indent="-285750">
              <a:lnSpc>
                <a:spcPct val="100000"/>
              </a:lnSpc>
              <a:buClr>
                <a:srgbClr val="ED7D31">
                  <a:lumMod val="60000"/>
                  <a:lumOff val="40000"/>
                </a:srgbClr>
              </a:buClr>
              <a:buFont typeface="Wingdings"/>
              <a:buChar char=""/>
            </a:pPr>
            <a:r>
              <a:rPr lang="zh-CN" altLang="zh-CN" kern="100" dirty="0">
                <a:solidFill>
                  <a:prstClr val="black">
                    <a:lumMod val="50000"/>
                    <a:lumOff val="50000"/>
                  </a:prstClr>
                </a:solidFill>
                <a:cs typeface="Times New Roman"/>
              </a:rPr>
              <a:t>再顺时针转一个角度，使每个人看到自己最初写下的内容及相应的批注。</a:t>
            </a:r>
          </a:p>
          <a:p>
            <a:pPr marL="742950" lvl="1" indent="-285750">
              <a:lnSpc>
                <a:spcPct val="100000"/>
              </a:lnSpc>
              <a:buClr>
                <a:srgbClr val="ED7D31">
                  <a:lumMod val="60000"/>
                  <a:lumOff val="40000"/>
                </a:srgbClr>
              </a:buClr>
              <a:buFont typeface="Wingdings"/>
              <a:buChar char=""/>
            </a:pPr>
            <a:r>
              <a:rPr lang="zh-CN" altLang="zh-CN" kern="100" dirty="0">
                <a:solidFill>
                  <a:prstClr val="black">
                    <a:lumMod val="50000"/>
                    <a:lumOff val="50000"/>
                  </a:prstClr>
                </a:solidFill>
                <a:cs typeface="Times New Roman"/>
              </a:rPr>
              <a:t>阅读其他参与者对自己最初写下内容的评论及意见。</a:t>
            </a:r>
          </a:p>
          <a:p>
            <a:pPr marL="914400" lvl="2" algn="just">
              <a:lnSpc>
                <a:spcPct val="100000"/>
              </a:lnSpc>
            </a:pPr>
            <a:r>
              <a:rPr lang="en-US" altLang="zh-CN" b="1" kern="100" dirty="0" smtClean="0">
                <a:solidFill>
                  <a:prstClr val="black">
                    <a:lumMod val="50000"/>
                    <a:lumOff val="50000"/>
                  </a:prstClr>
                </a:solidFill>
                <a:cs typeface="Times New Roman"/>
              </a:rPr>
              <a:t>4.2.4     </a:t>
            </a:r>
            <a:r>
              <a:rPr lang="zh-CN" altLang="zh-CN" b="1" kern="100" dirty="0" smtClean="0">
                <a:solidFill>
                  <a:prstClr val="black">
                    <a:lumMod val="50000"/>
                    <a:lumOff val="50000"/>
                  </a:prstClr>
                </a:solidFill>
                <a:cs typeface="Times New Roman"/>
              </a:rPr>
              <a:t>讨论</a:t>
            </a:r>
            <a:r>
              <a:rPr lang="zh-CN" altLang="zh-CN" b="1" kern="100" dirty="0">
                <a:solidFill>
                  <a:prstClr val="black">
                    <a:lumMod val="50000"/>
                    <a:lumOff val="50000"/>
                  </a:prstClr>
                </a:solidFill>
                <a:cs typeface="Times New Roman"/>
              </a:rPr>
              <a:t>并总结（</a:t>
            </a:r>
            <a:r>
              <a:rPr lang="en-US" altLang="zh-CN" b="1" kern="100" dirty="0">
                <a:solidFill>
                  <a:prstClr val="black">
                    <a:lumMod val="50000"/>
                    <a:lumOff val="50000"/>
                  </a:prstClr>
                </a:solidFill>
                <a:cs typeface="Times New Roman"/>
              </a:rPr>
              <a:t>10</a:t>
            </a:r>
            <a:r>
              <a:rPr lang="zh-CN" altLang="zh-CN" b="1" kern="100" dirty="0">
                <a:solidFill>
                  <a:prstClr val="black">
                    <a:lumMod val="50000"/>
                    <a:lumOff val="50000"/>
                  </a:prstClr>
                </a:solidFill>
                <a:cs typeface="Times New Roman"/>
              </a:rPr>
              <a:t>分钟）</a:t>
            </a:r>
            <a:endParaRPr lang="zh-CN" altLang="zh-CN" kern="100" dirty="0">
              <a:solidFill>
                <a:prstClr val="black">
                  <a:lumMod val="50000"/>
                  <a:lumOff val="50000"/>
                </a:prstClr>
              </a:solidFill>
              <a:cs typeface="Times New Roman"/>
            </a:endParaRPr>
          </a:p>
          <a:p>
            <a:pPr marL="742950" lvl="1" indent="-285750">
              <a:lnSpc>
                <a:spcPct val="100000"/>
              </a:lnSpc>
              <a:buClr>
                <a:srgbClr val="ED7D31">
                  <a:lumMod val="60000"/>
                  <a:lumOff val="40000"/>
                </a:srgbClr>
              </a:buClr>
              <a:buFont typeface="Wingdings"/>
              <a:buChar char=""/>
            </a:pPr>
            <a:r>
              <a:rPr lang="zh-CN" altLang="zh-CN" kern="100" dirty="0">
                <a:solidFill>
                  <a:prstClr val="black">
                    <a:lumMod val="50000"/>
                    <a:lumOff val="50000"/>
                  </a:prstClr>
                </a:solidFill>
                <a:cs typeface="Times New Roman"/>
              </a:rPr>
              <a:t>团队进行讨论，整理每个人的意见，筛选出最受认可的部分进行整合，最终形成一个完整的创意或方案，撰写在模板的中心位置。整个过程结束</a:t>
            </a:r>
            <a:r>
              <a:rPr lang="zh-CN" altLang="zh-CN" kern="100" dirty="0" smtClean="0">
                <a:solidFill>
                  <a:prstClr val="black">
                    <a:lumMod val="50000"/>
                    <a:lumOff val="50000"/>
                  </a:prstClr>
                </a:solidFill>
                <a:cs typeface="Times New Roman"/>
              </a:rPr>
              <a:t>。</a:t>
            </a:r>
            <a:endParaRPr lang="zh-CN" altLang="zh-CN" kern="100" dirty="0">
              <a:solidFill>
                <a:prstClr val="black">
                  <a:lumMod val="50000"/>
                  <a:lumOff val="50000"/>
                </a:prstClr>
              </a:solidFill>
              <a:cs typeface="Times New Roman"/>
            </a:endParaRPr>
          </a:p>
        </p:txBody>
      </p:sp>
    </p:spTree>
    <p:extLst>
      <p:ext uri="{BB962C8B-B14F-4D97-AF65-F5344CB8AC3E}">
        <p14:creationId xmlns:p14="http://schemas.microsoft.com/office/powerpoint/2010/main" val="29093440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noAutofit/>
          </a:bodyPr>
          <a:lstStyle/>
          <a:p>
            <a:pPr lvl="0">
              <a:lnSpc>
                <a:spcPct val="100000"/>
              </a:lnSpc>
              <a:buClr>
                <a:srgbClr val="5B9BD5"/>
              </a:buClr>
            </a:pPr>
            <a:r>
              <a:rPr lang="en-US" altLang="zh-CN" b="1" kern="100" dirty="0" smtClean="0">
                <a:solidFill>
                  <a:prstClr val="black">
                    <a:lumMod val="50000"/>
                    <a:lumOff val="50000"/>
                  </a:prstClr>
                </a:solidFill>
                <a:cs typeface="Times New Roman"/>
              </a:rPr>
              <a:t>5.     </a:t>
            </a:r>
            <a:r>
              <a:rPr lang="zh-CN" altLang="zh-CN" b="1" kern="100" dirty="0" smtClean="0">
                <a:solidFill>
                  <a:prstClr val="black">
                    <a:lumMod val="50000"/>
                    <a:lumOff val="50000"/>
                  </a:prstClr>
                </a:solidFill>
                <a:cs typeface="Times New Roman"/>
              </a:rPr>
              <a:t>即时</a:t>
            </a:r>
            <a:r>
              <a:rPr lang="zh-CN" altLang="zh-CN" b="1" kern="100" dirty="0">
                <a:solidFill>
                  <a:prstClr val="black">
                    <a:lumMod val="50000"/>
                    <a:lumOff val="50000"/>
                  </a:prstClr>
                </a:solidFill>
                <a:cs typeface="Times New Roman"/>
              </a:rPr>
              <a:t>在线模式（</a:t>
            </a:r>
            <a:r>
              <a:rPr lang="en-US" altLang="zh-CN" b="1" kern="100" dirty="0">
                <a:solidFill>
                  <a:prstClr val="black">
                    <a:lumMod val="50000"/>
                    <a:lumOff val="50000"/>
                  </a:prstClr>
                </a:solidFill>
                <a:cs typeface="Times New Roman"/>
              </a:rPr>
              <a:t>Real-time online mode</a:t>
            </a:r>
            <a:r>
              <a:rPr lang="zh-CN" altLang="zh-CN" b="1" kern="100" dirty="0">
                <a:solidFill>
                  <a:prstClr val="black">
                    <a:lumMod val="50000"/>
                    <a:lumOff val="50000"/>
                  </a:prstClr>
                </a:solidFill>
                <a:cs typeface="Times New Roman"/>
              </a:rPr>
              <a:t>）</a:t>
            </a:r>
            <a:endParaRPr lang="zh-CN" altLang="zh-CN" kern="100" dirty="0">
              <a:solidFill>
                <a:prstClr val="black">
                  <a:lumMod val="50000"/>
                  <a:lumOff val="50000"/>
                </a:prstClr>
              </a:solidFill>
              <a:cs typeface="Times New Roman"/>
            </a:endParaRPr>
          </a:p>
          <a:p>
            <a:pPr marL="457200" lvl="1">
              <a:lnSpc>
                <a:spcPct val="100000"/>
              </a:lnSpc>
              <a:buClr>
                <a:srgbClr val="ED7D31">
                  <a:lumMod val="60000"/>
                  <a:lumOff val="40000"/>
                </a:srgbClr>
              </a:buClr>
            </a:pPr>
            <a:r>
              <a:rPr lang="en-US" altLang="zh-CN" b="1" kern="100" dirty="0" smtClean="0">
                <a:solidFill>
                  <a:prstClr val="black">
                    <a:lumMod val="50000"/>
                    <a:lumOff val="50000"/>
                  </a:prstClr>
                </a:solidFill>
                <a:cs typeface="Times New Roman"/>
              </a:rPr>
              <a:t>5.1     </a:t>
            </a:r>
            <a:r>
              <a:rPr lang="zh-CN" altLang="zh-CN" b="1" kern="100" dirty="0" smtClean="0">
                <a:solidFill>
                  <a:prstClr val="black">
                    <a:lumMod val="50000"/>
                    <a:lumOff val="50000"/>
                  </a:prstClr>
                </a:solidFill>
                <a:cs typeface="Times New Roman"/>
              </a:rPr>
              <a:t>前期</a:t>
            </a:r>
            <a:r>
              <a:rPr lang="zh-CN" altLang="zh-CN" b="1" kern="100" dirty="0">
                <a:solidFill>
                  <a:prstClr val="black">
                    <a:lumMod val="50000"/>
                    <a:lumOff val="50000"/>
                  </a:prstClr>
                </a:solidFill>
                <a:cs typeface="Times New Roman"/>
              </a:rPr>
              <a:t>准备</a:t>
            </a:r>
            <a:endParaRPr lang="zh-CN" altLang="zh-CN" kern="100" dirty="0">
              <a:solidFill>
                <a:prstClr val="black">
                  <a:lumMod val="50000"/>
                  <a:lumOff val="50000"/>
                </a:prstClr>
              </a:solidFill>
              <a:cs typeface="Times New Roman"/>
            </a:endParaRPr>
          </a:p>
          <a:p>
            <a:pPr lvl="0" indent="266700">
              <a:lnSpc>
                <a:spcPct val="100000"/>
              </a:lnSpc>
              <a:buClr>
                <a:srgbClr val="5B9BD5"/>
              </a:buClr>
            </a:pPr>
            <a:r>
              <a:rPr lang="en-US" altLang="zh-CN" kern="100" dirty="0">
                <a:solidFill>
                  <a:prstClr val="black">
                    <a:lumMod val="50000"/>
                    <a:lumOff val="50000"/>
                  </a:prstClr>
                </a:solidFill>
                <a:cs typeface="Times New Roman"/>
              </a:rPr>
              <a:t>XLP</a:t>
            </a:r>
            <a:r>
              <a:rPr lang="zh-CN" altLang="zh-CN" kern="100" dirty="0">
                <a:solidFill>
                  <a:prstClr val="black">
                    <a:lumMod val="50000"/>
                    <a:lumOff val="50000"/>
                  </a:prstClr>
                </a:solidFill>
                <a:cs typeface="Times New Roman"/>
              </a:rPr>
              <a:t>思维分享与整合过程，需要</a:t>
            </a:r>
            <a:r>
              <a:rPr lang="zh-CN" altLang="zh-CN" b="1" kern="100" dirty="0">
                <a:solidFill>
                  <a:prstClr val="black">
                    <a:lumMod val="50000"/>
                    <a:lumOff val="50000"/>
                  </a:prstClr>
                </a:solidFill>
                <a:cs typeface="Times New Roman"/>
              </a:rPr>
              <a:t>一名主持人</a:t>
            </a:r>
            <a:r>
              <a:rPr lang="zh-CN" altLang="zh-CN" kern="100" dirty="0">
                <a:solidFill>
                  <a:prstClr val="black">
                    <a:lumMod val="50000"/>
                    <a:lumOff val="50000"/>
                  </a:prstClr>
                </a:solidFill>
                <a:cs typeface="Times New Roman"/>
              </a:rPr>
              <a:t>。在过程进行前，主持人需进行如下准备：</a:t>
            </a:r>
          </a:p>
          <a:p>
            <a:pPr marL="342900" lvl="0" indent="-342900">
              <a:lnSpc>
                <a:spcPct val="100000"/>
              </a:lnSpc>
              <a:buClr>
                <a:srgbClr val="5B9BD5"/>
              </a:buClr>
              <a:buFont typeface="Calibri"/>
              <a:buChar char="-"/>
            </a:pPr>
            <a:r>
              <a:rPr lang="zh-CN" altLang="zh-CN" b="1" kern="100" dirty="0">
                <a:solidFill>
                  <a:prstClr val="black">
                    <a:lumMod val="50000"/>
                    <a:lumOff val="50000"/>
                  </a:prstClr>
                </a:solidFill>
                <a:cs typeface="Times New Roman"/>
              </a:rPr>
              <a:t>人员</a:t>
            </a:r>
            <a:r>
              <a:rPr lang="zh-CN" altLang="zh-CN" kern="100" dirty="0">
                <a:solidFill>
                  <a:prstClr val="black">
                    <a:lumMod val="50000"/>
                    <a:lumOff val="50000"/>
                  </a:prstClr>
                </a:solidFill>
                <a:cs typeface="Times New Roman"/>
              </a:rPr>
              <a:t>：确定参与讨论的人员，总人数</a:t>
            </a:r>
            <a:r>
              <a:rPr lang="en-US" altLang="zh-CN" kern="100" dirty="0">
                <a:solidFill>
                  <a:prstClr val="black">
                    <a:lumMod val="50000"/>
                    <a:lumOff val="50000"/>
                  </a:prstClr>
                </a:solidFill>
                <a:cs typeface="Times New Roman"/>
              </a:rPr>
              <a:t>6</a:t>
            </a:r>
            <a:r>
              <a:rPr lang="zh-CN" altLang="zh-CN" kern="100" dirty="0">
                <a:solidFill>
                  <a:prstClr val="black">
                    <a:lumMod val="50000"/>
                    <a:lumOff val="50000"/>
                  </a:prstClr>
                </a:solidFill>
                <a:cs typeface="Times New Roman"/>
              </a:rPr>
              <a:t>人为宜。</a:t>
            </a:r>
          </a:p>
          <a:p>
            <a:pPr marL="342900" lvl="0" indent="-342900">
              <a:lnSpc>
                <a:spcPct val="100000"/>
              </a:lnSpc>
              <a:buClr>
                <a:srgbClr val="5B9BD5"/>
              </a:buClr>
              <a:buFont typeface="Calibri"/>
              <a:buChar char="-"/>
            </a:pPr>
            <a:r>
              <a:rPr lang="zh-CN" altLang="zh-CN" b="1" kern="100" dirty="0">
                <a:solidFill>
                  <a:prstClr val="black">
                    <a:lumMod val="50000"/>
                    <a:lumOff val="50000"/>
                  </a:prstClr>
                </a:solidFill>
                <a:cs typeface="Times New Roman"/>
              </a:rPr>
              <a:t>账号</a:t>
            </a:r>
            <a:r>
              <a:rPr lang="zh-CN" altLang="zh-CN" kern="100" dirty="0">
                <a:solidFill>
                  <a:prstClr val="black">
                    <a:lumMod val="50000"/>
                    <a:lumOff val="50000"/>
                  </a:prstClr>
                </a:solidFill>
                <a:cs typeface="Times New Roman"/>
              </a:rPr>
              <a:t>：每个人在网站平台上注册一个自己的账号。</a:t>
            </a:r>
          </a:p>
          <a:p>
            <a:pPr marL="342900" lvl="0" indent="-342900">
              <a:lnSpc>
                <a:spcPct val="100000"/>
              </a:lnSpc>
              <a:buClr>
                <a:srgbClr val="5B9BD5"/>
              </a:buClr>
              <a:buFont typeface="Calibri"/>
              <a:buChar char="-"/>
            </a:pPr>
            <a:r>
              <a:rPr lang="zh-CN" altLang="zh-CN" b="1" kern="100" dirty="0">
                <a:solidFill>
                  <a:prstClr val="black">
                    <a:lumMod val="50000"/>
                    <a:lumOff val="50000"/>
                  </a:prstClr>
                </a:solidFill>
                <a:cs typeface="Times New Roman"/>
              </a:rPr>
              <a:t>在线讨论室</a:t>
            </a:r>
            <a:r>
              <a:rPr lang="zh-CN" altLang="zh-CN" kern="100" dirty="0">
                <a:solidFill>
                  <a:prstClr val="black">
                    <a:lumMod val="50000"/>
                    <a:lumOff val="50000"/>
                  </a:prstClr>
                </a:solidFill>
                <a:cs typeface="Times New Roman"/>
              </a:rPr>
              <a:t>：主持人在系统中创建一个主题讨论室，并等待参与者加入。</a:t>
            </a:r>
          </a:p>
          <a:p>
            <a:pPr marL="342900" lvl="0" indent="-342900">
              <a:lnSpc>
                <a:spcPct val="100000"/>
              </a:lnSpc>
              <a:buClr>
                <a:srgbClr val="5B9BD5"/>
              </a:buClr>
              <a:buFont typeface="Calibri"/>
              <a:buChar char="-"/>
            </a:pPr>
            <a:r>
              <a:rPr lang="zh-CN" altLang="zh-CN" b="1" kern="100" dirty="0">
                <a:solidFill>
                  <a:prstClr val="black">
                    <a:lumMod val="50000"/>
                    <a:lumOff val="50000"/>
                  </a:prstClr>
                </a:solidFill>
                <a:cs typeface="Times New Roman"/>
              </a:rPr>
              <a:t>约定时间</a:t>
            </a:r>
            <a:r>
              <a:rPr lang="zh-CN" altLang="zh-CN" kern="100" dirty="0">
                <a:solidFill>
                  <a:prstClr val="black">
                    <a:lumMod val="50000"/>
                    <a:lumOff val="50000"/>
                  </a:prstClr>
                </a:solidFill>
                <a:cs typeface="Times New Roman"/>
              </a:rPr>
              <a:t>：主持人与全体参与者协调好一个约定的时间，所有人实时在线进行讨论。</a:t>
            </a:r>
          </a:p>
          <a:p>
            <a:pPr marL="342900" lvl="0" indent="-342900">
              <a:lnSpc>
                <a:spcPct val="100000"/>
              </a:lnSpc>
              <a:buClr>
                <a:srgbClr val="5B9BD5"/>
              </a:buClr>
              <a:buFont typeface="Calibri"/>
              <a:buChar char="-"/>
            </a:pPr>
            <a:r>
              <a:rPr lang="zh-CN" altLang="zh-CN" b="1" kern="100" dirty="0">
                <a:solidFill>
                  <a:prstClr val="black">
                    <a:lumMod val="50000"/>
                    <a:lumOff val="50000"/>
                  </a:prstClr>
                </a:solidFill>
                <a:cs typeface="Times New Roman"/>
              </a:rPr>
              <a:t>加入讨论</a:t>
            </a:r>
            <a:r>
              <a:rPr lang="zh-CN" altLang="zh-CN" kern="100" dirty="0">
                <a:solidFill>
                  <a:prstClr val="black">
                    <a:lumMod val="50000"/>
                    <a:lumOff val="50000"/>
                  </a:prstClr>
                </a:solidFill>
                <a:cs typeface="Times New Roman"/>
              </a:rPr>
              <a:t>：每位参与者登录自己的账号并加入主题讨论室，人员全部到齐后即可开始。</a:t>
            </a:r>
          </a:p>
          <a:p>
            <a:pPr marL="457200" lvl="1">
              <a:lnSpc>
                <a:spcPct val="100000"/>
              </a:lnSpc>
              <a:buClr>
                <a:srgbClr val="ED7D31">
                  <a:lumMod val="60000"/>
                  <a:lumOff val="40000"/>
                </a:srgbClr>
              </a:buClr>
            </a:pPr>
            <a:r>
              <a:rPr lang="en-US" altLang="zh-CN" b="1" kern="100" dirty="0" smtClean="0">
                <a:solidFill>
                  <a:prstClr val="black">
                    <a:lumMod val="50000"/>
                    <a:lumOff val="50000"/>
                  </a:prstClr>
                </a:solidFill>
                <a:cs typeface="Times New Roman"/>
              </a:rPr>
              <a:t>5.2     </a:t>
            </a:r>
            <a:r>
              <a:rPr lang="zh-CN" altLang="zh-CN" b="1" kern="100" dirty="0" smtClean="0">
                <a:solidFill>
                  <a:prstClr val="black">
                    <a:lumMod val="50000"/>
                    <a:lumOff val="50000"/>
                  </a:prstClr>
                </a:solidFill>
                <a:cs typeface="Times New Roman"/>
              </a:rPr>
              <a:t>流程</a:t>
            </a:r>
            <a:endParaRPr lang="zh-CN" altLang="zh-CN" kern="100" dirty="0">
              <a:solidFill>
                <a:prstClr val="black">
                  <a:lumMod val="50000"/>
                  <a:lumOff val="50000"/>
                </a:prstClr>
              </a:solidFill>
              <a:cs typeface="Times New Roman"/>
            </a:endParaRPr>
          </a:p>
          <a:p>
            <a:pPr marL="914400" lvl="2" algn="just">
              <a:lnSpc>
                <a:spcPct val="100000"/>
              </a:lnSpc>
            </a:pPr>
            <a:r>
              <a:rPr lang="en-US" altLang="zh-CN" b="1" kern="100" dirty="0" smtClean="0">
                <a:solidFill>
                  <a:prstClr val="black">
                    <a:lumMod val="50000"/>
                    <a:lumOff val="50000"/>
                  </a:prstClr>
                </a:solidFill>
                <a:cs typeface="Times New Roman"/>
              </a:rPr>
              <a:t>5.2.1     </a:t>
            </a:r>
            <a:r>
              <a:rPr lang="zh-CN" altLang="zh-CN" b="1" kern="100" dirty="0" smtClean="0">
                <a:solidFill>
                  <a:prstClr val="black">
                    <a:lumMod val="50000"/>
                    <a:lumOff val="50000"/>
                  </a:prstClr>
                </a:solidFill>
                <a:cs typeface="Times New Roman"/>
              </a:rPr>
              <a:t>初始</a:t>
            </a:r>
            <a:r>
              <a:rPr lang="zh-CN" altLang="zh-CN" b="1" kern="100" dirty="0">
                <a:solidFill>
                  <a:prstClr val="black">
                    <a:lumMod val="50000"/>
                    <a:lumOff val="50000"/>
                  </a:prstClr>
                </a:solidFill>
                <a:cs typeface="Times New Roman"/>
              </a:rPr>
              <a:t>想法撰写（</a:t>
            </a:r>
            <a:r>
              <a:rPr lang="en-US" altLang="zh-CN" b="1" kern="100" dirty="0">
                <a:solidFill>
                  <a:prstClr val="black">
                    <a:lumMod val="50000"/>
                    <a:lumOff val="50000"/>
                  </a:prstClr>
                </a:solidFill>
                <a:cs typeface="Times New Roman"/>
              </a:rPr>
              <a:t>5</a:t>
            </a:r>
            <a:r>
              <a:rPr lang="zh-CN" altLang="zh-CN" b="1" kern="100" dirty="0">
                <a:solidFill>
                  <a:prstClr val="black">
                    <a:lumMod val="50000"/>
                    <a:lumOff val="50000"/>
                  </a:prstClr>
                </a:solidFill>
                <a:cs typeface="Times New Roman"/>
              </a:rPr>
              <a:t>分钟）</a:t>
            </a:r>
            <a:endParaRPr lang="zh-CN" altLang="zh-CN" kern="100" dirty="0">
              <a:solidFill>
                <a:prstClr val="black">
                  <a:lumMod val="50000"/>
                  <a:lumOff val="50000"/>
                </a:prstClr>
              </a:solidFill>
              <a:cs typeface="Times New Roman"/>
            </a:endParaRPr>
          </a:p>
          <a:p>
            <a:pPr marL="742950" lvl="1" indent="-285750">
              <a:lnSpc>
                <a:spcPct val="100000"/>
              </a:lnSpc>
              <a:buClr>
                <a:srgbClr val="ED7D31">
                  <a:lumMod val="60000"/>
                  <a:lumOff val="40000"/>
                </a:srgbClr>
              </a:buClr>
              <a:buFont typeface="Wingdings"/>
              <a:buChar char=""/>
            </a:pPr>
            <a:r>
              <a:rPr lang="zh-CN" altLang="zh-CN" kern="100" dirty="0">
                <a:solidFill>
                  <a:prstClr val="black">
                    <a:lumMod val="50000"/>
                    <a:lumOff val="50000"/>
                  </a:prstClr>
                </a:solidFill>
                <a:cs typeface="Times New Roman"/>
              </a:rPr>
              <a:t>首先每个人在个人页面上撰写</a:t>
            </a:r>
            <a:r>
              <a:rPr lang="en-US" altLang="zh-CN" kern="100" dirty="0">
                <a:solidFill>
                  <a:prstClr val="black">
                    <a:lumMod val="50000"/>
                    <a:lumOff val="50000"/>
                  </a:prstClr>
                </a:solidFill>
                <a:cs typeface="Times New Roman"/>
              </a:rPr>
              <a:t>3</a:t>
            </a:r>
            <a:r>
              <a:rPr lang="zh-CN" altLang="zh-CN" kern="100" dirty="0">
                <a:solidFill>
                  <a:prstClr val="black">
                    <a:lumMod val="50000"/>
                    <a:lumOff val="50000"/>
                  </a:prstClr>
                </a:solidFill>
                <a:cs typeface="Times New Roman"/>
              </a:rPr>
              <a:t>个与讨论主题相关的想法或方案。</a:t>
            </a:r>
          </a:p>
          <a:p>
            <a:pPr marL="742950" lvl="1" indent="-285750">
              <a:lnSpc>
                <a:spcPct val="100000"/>
              </a:lnSpc>
              <a:buClr>
                <a:srgbClr val="ED7D31">
                  <a:lumMod val="60000"/>
                  <a:lumOff val="40000"/>
                </a:srgbClr>
              </a:buClr>
              <a:buFont typeface="Wingdings"/>
              <a:buChar char=""/>
            </a:pPr>
            <a:r>
              <a:rPr lang="zh-CN" altLang="zh-CN" kern="100" dirty="0">
                <a:solidFill>
                  <a:prstClr val="black">
                    <a:lumMod val="50000"/>
                    <a:lumOff val="50000"/>
                  </a:prstClr>
                </a:solidFill>
                <a:cs typeface="Times New Roman"/>
              </a:rPr>
              <a:t>鼓励通过图形、简笔画等方式来描绘你的想法。</a:t>
            </a:r>
          </a:p>
          <a:p>
            <a:pPr marL="914400" lvl="2" algn="just">
              <a:lnSpc>
                <a:spcPct val="100000"/>
              </a:lnSpc>
            </a:pPr>
            <a:r>
              <a:rPr lang="en-US" altLang="zh-CN" b="1" kern="100" dirty="0" smtClean="0">
                <a:solidFill>
                  <a:prstClr val="black">
                    <a:lumMod val="50000"/>
                    <a:lumOff val="50000"/>
                  </a:prstClr>
                </a:solidFill>
                <a:cs typeface="Times New Roman"/>
              </a:rPr>
              <a:t>5.2.2     </a:t>
            </a:r>
            <a:r>
              <a:rPr lang="zh-CN" altLang="zh-CN" b="1" kern="100" dirty="0" smtClean="0">
                <a:solidFill>
                  <a:prstClr val="black">
                    <a:lumMod val="50000"/>
                    <a:lumOff val="50000"/>
                  </a:prstClr>
                </a:solidFill>
                <a:cs typeface="Times New Roman"/>
              </a:rPr>
              <a:t>想法</a:t>
            </a:r>
            <a:r>
              <a:rPr lang="zh-CN" altLang="zh-CN" b="1" kern="100" dirty="0">
                <a:solidFill>
                  <a:prstClr val="black">
                    <a:lumMod val="50000"/>
                    <a:lumOff val="50000"/>
                  </a:prstClr>
                </a:solidFill>
                <a:cs typeface="Times New Roman"/>
              </a:rPr>
              <a:t>轮换批阅（</a:t>
            </a:r>
            <a:r>
              <a:rPr lang="en-US" altLang="zh-CN" b="1" kern="100" dirty="0">
                <a:solidFill>
                  <a:prstClr val="black">
                    <a:lumMod val="50000"/>
                    <a:lumOff val="50000"/>
                  </a:prstClr>
                </a:solidFill>
                <a:cs typeface="Times New Roman"/>
              </a:rPr>
              <a:t>5</a:t>
            </a:r>
            <a:r>
              <a:rPr lang="zh-CN" altLang="zh-CN" b="1" kern="100" dirty="0">
                <a:solidFill>
                  <a:prstClr val="black">
                    <a:lumMod val="50000"/>
                    <a:lumOff val="50000"/>
                  </a:prstClr>
                </a:solidFill>
                <a:cs typeface="Times New Roman"/>
              </a:rPr>
              <a:t>分钟</a:t>
            </a:r>
            <a:r>
              <a:rPr lang="en-US" altLang="zh-CN" b="1" kern="100" dirty="0">
                <a:solidFill>
                  <a:prstClr val="black">
                    <a:lumMod val="50000"/>
                    <a:lumOff val="50000"/>
                  </a:prstClr>
                </a:solidFill>
                <a:cs typeface="Times New Roman"/>
              </a:rPr>
              <a:t>×5=25</a:t>
            </a:r>
            <a:r>
              <a:rPr lang="zh-CN" altLang="zh-CN" b="1" kern="100" dirty="0">
                <a:solidFill>
                  <a:prstClr val="black">
                    <a:lumMod val="50000"/>
                    <a:lumOff val="50000"/>
                  </a:prstClr>
                </a:solidFill>
                <a:cs typeface="Times New Roman"/>
              </a:rPr>
              <a:t>分钟）</a:t>
            </a:r>
            <a:endParaRPr lang="zh-CN" altLang="zh-CN" kern="100" dirty="0">
              <a:solidFill>
                <a:prstClr val="black">
                  <a:lumMod val="50000"/>
                  <a:lumOff val="50000"/>
                </a:prstClr>
              </a:solidFill>
              <a:cs typeface="Times New Roman"/>
            </a:endParaRPr>
          </a:p>
          <a:p>
            <a:pPr marL="742950" lvl="1" indent="-285750">
              <a:lnSpc>
                <a:spcPct val="100000"/>
              </a:lnSpc>
              <a:buClr>
                <a:srgbClr val="ED7D31">
                  <a:lumMod val="60000"/>
                  <a:lumOff val="40000"/>
                </a:srgbClr>
              </a:buClr>
              <a:buFont typeface="Wingdings"/>
              <a:buChar char=""/>
            </a:pPr>
            <a:r>
              <a:rPr lang="zh-CN" altLang="zh-CN" kern="100" dirty="0">
                <a:solidFill>
                  <a:prstClr val="black">
                    <a:lumMod val="50000"/>
                    <a:lumOff val="50000"/>
                  </a:prstClr>
                </a:solidFill>
                <a:cs typeface="Times New Roman"/>
              </a:rPr>
              <a:t>提交撰写内容，此时系统会自动分配给你另一些参与者刚刚撰写的内容。</a:t>
            </a:r>
          </a:p>
          <a:p>
            <a:pPr marL="742950" lvl="1" indent="-285750">
              <a:lnSpc>
                <a:spcPct val="100000"/>
              </a:lnSpc>
              <a:buClr>
                <a:srgbClr val="ED7D31">
                  <a:lumMod val="60000"/>
                  <a:lumOff val="40000"/>
                </a:srgbClr>
              </a:buClr>
              <a:buFont typeface="Wingdings"/>
              <a:buChar char=""/>
            </a:pPr>
            <a:r>
              <a:rPr lang="zh-CN" altLang="zh-CN" kern="100" dirty="0">
                <a:solidFill>
                  <a:prstClr val="black">
                    <a:lumMod val="50000"/>
                    <a:lumOff val="50000"/>
                  </a:prstClr>
                </a:solidFill>
                <a:cs typeface="Times New Roman"/>
              </a:rPr>
              <a:t>阅读相应内容，包括最初的想法和后面追加的评论。</a:t>
            </a:r>
          </a:p>
          <a:p>
            <a:pPr marL="742950" lvl="1" indent="-285750">
              <a:lnSpc>
                <a:spcPct val="100000"/>
              </a:lnSpc>
              <a:buClr>
                <a:srgbClr val="ED7D31">
                  <a:lumMod val="60000"/>
                  <a:lumOff val="40000"/>
                </a:srgbClr>
              </a:buClr>
              <a:buFont typeface="Wingdings"/>
              <a:buChar char=""/>
            </a:pPr>
            <a:r>
              <a:rPr lang="zh-CN" altLang="zh-CN" kern="100" dirty="0">
                <a:solidFill>
                  <a:prstClr val="black">
                    <a:lumMod val="50000"/>
                    <a:lumOff val="50000"/>
                  </a:prstClr>
                </a:solidFill>
                <a:cs typeface="Times New Roman"/>
              </a:rPr>
              <a:t>基于已有内容，在页面上写下自己想法、评论、修订等意见。</a:t>
            </a:r>
          </a:p>
          <a:p>
            <a:pPr marL="742950" lvl="1" indent="-285750">
              <a:lnSpc>
                <a:spcPct val="100000"/>
              </a:lnSpc>
              <a:buClr>
                <a:srgbClr val="ED7D31">
                  <a:lumMod val="60000"/>
                  <a:lumOff val="40000"/>
                </a:srgbClr>
              </a:buClr>
              <a:buFont typeface="Wingdings"/>
              <a:buChar char=""/>
            </a:pPr>
            <a:r>
              <a:rPr lang="zh-CN" altLang="zh-CN" kern="100" dirty="0">
                <a:solidFill>
                  <a:prstClr val="black">
                    <a:lumMod val="50000"/>
                    <a:lumOff val="50000"/>
                  </a:prstClr>
                </a:solidFill>
                <a:cs typeface="Times New Roman"/>
              </a:rPr>
              <a:t>鼓励在已有文字、图表上进行批注。</a:t>
            </a:r>
          </a:p>
          <a:p>
            <a:pPr marL="742950" lvl="1" indent="-285750">
              <a:lnSpc>
                <a:spcPct val="100000"/>
              </a:lnSpc>
              <a:buClr>
                <a:srgbClr val="ED7D31">
                  <a:lumMod val="60000"/>
                  <a:lumOff val="40000"/>
                </a:srgbClr>
              </a:buClr>
              <a:buFont typeface="Wingdings"/>
              <a:buChar char=""/>
            </a:pPr>
            <a:r>
              <a:rPr lang="zh-CN" altLang="zh-CN" kern="100" dirty="0">
                <a:solidFill>
                  <a:prstClr val="black">
                    <a:lumMod val="50000"/>
                    <a:lumOff val="50000"/>
                  </a:prstClr>
                </a:solidFill>
                <a:cs typeface="Times New Roman"/>
              </a:rPr>
              <a:t>重复执行上述过程</a:t>
            </a:r>
            <a:r>
              <a:rPr lang="en-US" altLang="zh-CN" kern="100" dirty="0">
                <a:solidFill>
                  <a:prstClr val="black">
                    <a:lumMod val="50000"/>
                    <a:lumOff val="50000"/>
                  </a:prstClr>
                </a:solidFill>
                <a:cs typeface="Times New Roman"/>
              </a:rPr>
              <a:t>5</a:t>
            </a:r>
            <a:r>
              <a:rPr lang="zh-CN" altLang="zh-CN" kern="100" dirty="0">
                <a:solidFill>
                  <a:prstClr val="black">
                    <a:lumMod val="50000"/>
                    <a:lumOff val="50000"/>
                  </a:prstClr>
                </a:solidFill>
                <a:cs typeface="Times New Roman"/>
              </a:rPr>
              <a:t>次，直至每个人都看到了其他所有人第一轮所撰写的内容并给予了相应批注。</a:t>
            </a:r>
          </a:p>
          <a:p>
            <a:pPr marL="914400" lvl="2" algn="just">
              <a:lnSpc>
                <a:spcPct val="100000"/>
              </a:lnSpc>
            </a:pPr>
            <a:r>
              <a:rPr lang="en-US" altLang="zh-CN" b="1" kern="100" dirty="0" smtClean="0">
                <a:solidFill>
                  <a:prstClr val="black">
                    <a:lumMod val="50000"/>
                    <a:lumOff val="50000"/>
                  </a:prstClr>
                </a:solidFill>
                <a:cs typeface="Times New Roman"/>
              </a:rPr>
              <a:t>5.2.3     </a:t>
            </a:r>
            <a:r>
              <a:rPr lang="zh-CN" altLang="zh-CN" b="1" kern="100" dirty="0" smtClean="0">
                <a:solidFill>
                  <a:prstClr val="black">
                    <a:lumMod val="50000"/>
                    <a:lumOff val="50000"/>
                  </a:prstClr>
                </a:solidFill>
                <a:cs typeface="Times New Roman"/>
              </a:rPr>
              <a:t>回顾</a:t>
            </a:r>
            <a:r>
              <a:rPr lang="zh-CN" altLang="zh-CN" b="1" kern="100" dirty="0">
                <a:solidFill>
                  <a:prstClr val="black">
                    <a:lumMod val="50000"/>
                    <a:lumOff val="50000"/>
                  </a:prstClr>
                </a:solidFill>
                <a:cs typeface="Times New Roman"/>
              </a:rPr>
              <a:t>个人想法（</a:t>
            </a:r>
            <a:r>
              <a:rPr lang="en-US" altLang="zh-CN" b="1" kern="100" dirty="0">
                <a:solidFill>
                  <a:prstClr val="black">
                    <a:lumMod val="50000"/>
                    <a:lumOff val="50000"/>
                  </a:prstClr>
                </a:solidFill>
                <a:cs typeface="Times New Roman"/>
              </a:rPr>
              <a:t>5</a:t>
            </a:r>
            <a:r>
              <a:rPr lang="zh-CN" altLang="zh-CN" b="1" kern="100" dirty="0">
                <a:solidFill>
                  <a:prstClr val="black">
                    <a:lumMod val="50000"/>
                    <a:lumOff val="50000"/>
                  </a:prstClr>
                </a:solidFill>
                <a:cs typeface="Times New Roman"/>
              </a:rPr>
              <a:t>分钟）</a:t>
            </a:r>
            <a:endParaRPr lang="zh-CN" altLang="zh-CN" kern="100" dirty="0">
              <a:solidFill>
                <a:prstClr val="black">
                  <a:lumMod val="50000"/>
                  <a:lumOff val="50000"/>
                </a:prstClr>
              </a:solidFill>
              <a:cs typeface="Times New Roman"/>
            </a:endParaRPr>
          </a:p>
          <a:p>
            <a:pPr marL="742950" lvl="1" indent="-285750">
              <a:lnSpc>
                <a:spcPct val="100000"/>
              </a:lnSpc>
              <a:buClr>
                <a:srgbClr val="ED7D31">
                  <a:lumMod val="60000"/>
                  <a:lumOff val="40000"/>
                </a:srgbClr>
              </a:buClr>
              <a:buFont typeface="Wingdings"/>
              <a:buChar char=""/>
            </a:pPr>
            <a:r>
              <a:rPr lang="zh-CN" altLang="zh-CN" kern="100" dirty="0">
                <a:solidFill>
                  <a:prstClr val="black">
                    <a:lumMod val="50000"/>
                    <a:lumOff val="50000"/>
                  </a:prstClr>
                </a:solidFill>
                <a:cs typeface="Times New Roman"/>
              </a:rPr>
              <a:t>再次提交内容，每个人这时会看到自己最初写下的内容及相应的批注。</a:t>
            </a:r>
          </a:p>
          <a:p>
            <a:pPr marL="742950" lvl="1" indent="-285750">
              <a:lnSpc>
                <a:spcPct val="100000"/>
              </a:lnSpc>
              <a:buClr>
                <a:srgbClr val="ED7D31">
                  <a:lumMod val="60000"/>
                  <a:lumOff val="40000"/>
                </a:srgbClr>
              </a:buClr>
              <a:buFont typeface="Wingdings"/>
              <a:buChar char=""/>
            </a:pPr>
            <a:r>
              <a:rPr lang="zh-CN" altLang="zh-CN" kern="100" dirty="0">
                <a:solidFill>
                  <a:prstClr val="black">
                    <a:lumMod val="50000"/>
                    <a:lumOff val="50000"/>
                  </a:prstClr>
                </a:solidFill>
                <a:cs typeface="Times New Roman"/>
              </a:rPr>
              <a:t>阅读其他参与者对自己最初写下内容的评论及意见。</a:t>
            </a:r>
          </a:p>
          <a:p>
            <a:pPr marL="914400" lvl="2" algn="just">
              <a:lnSpc>
                <a:spcPct val="100000"/>
              </a:lnSpc>
            </a:pPr>
            <a:r>
              <a:rPr lang="en-US" altLang="zh-CN" b="1" kern="100" dirty="0" smtClean="0">
                <a:solidFill>
                  <a:prstClr val="black">
                    <a:lumMod val="50000"/>
                    <a:lumOff val="50000"/>
                  </a:prstClr>
                </a:solidFill>
                <a:cs typeface="Times New Roman"/>
              </a:rPr>
              <a:t>5.2.4     </a:t>
            </a:r>
            <a:r>
              <a:rPr lang="zh-CN" altLang="zh-CN" b="1" kern="100" dirty="0" smtClean="0">
                <a:solidFill>
                  <a:prstClr val="black">
                    <a:lumMod val="50000"/>
                    <a:lumOff val="50000"/>
                  </a:prstClr>
                </a:solidFill>
                <a:cs typeface="Times New Roman"/>
              </a:rPr>
              <a:t>讨论</a:t>
            </a:r>
            <a:r>
              <a:rPr lang="zh-CN" altLang="zh-CN" b="1" kern="100" dirty="0">
                <a:solidFill>
                  <a:prstClr val="black">
                    <a:lumMod val="50000"/>
                    <a:lumOff val="50000"/>
                  </a:prstClr>
                </a:solidFill>
                <a:cs typeface="Times New Roman"/>
              </a:rPr>
              <a:t>并总结（</a:t>
            </a:r>
            <a:r>
              <a:rPr lang="en-US" altLang="zh-CN" b="1" kern="100" dirty="0">
                <a:solidFill>
                  <a:prstClr val="black">
                    <a:lumMod val="50000"/>
                    <a:lumOff val="50000"/>
                  </a:prstClr>
                </a:solidFill>
                <a:cs typeface="Times New Roman"/>
              </a:rPr>
              <a:t>10</a:t>
            </a:r>
            <a:r>
              <a:rPr lang="zh-CN" altLang="zh-CN" b="1" kern="100" dirty="0">
                <a:solidFill>
                  <a:prstClr val="black">
                    <a:lumMod val="50000"/>
                    <a:lumOff val="50000"/>
                  </a:prstClr>
                </a:solidFill>
                <a:cs typeface="Times New Roman"/>
              </a:rPr>
              <a:t>分钟）</a:t>
            </a:r>
            <a:endParaRPr lang="zh-CN" altLang="zh-CN" kern="100" dirty="0">
              <a:solidFill>
                <a:prstClr val="black">
                  <a:lumMod val="50000"/>
                  <a:lumOff val="50000"/>
                </a:prstClr>
              </a:solidFill>
              <a:cs typeface="Times New Roman"/>
            </a:endParaRPr>
          </a:p>
          <a:p>
            <a:pPr marL="742950" lvl="1" indent="-285750">
              <a:lnSpc>
                <a:spcPct val="100000"/>
              </a:lnSpc>
              <a:buClr>
                <a:srgbClr val="ED7D31">
                  <a:lumMod val="60000"/>
                  <a:lumOff val="40000"/>
                </a:srgbClr>
              </a:buClr>
              <a:buFont typeface="Wingdings"/>
              <a:buChar char=""/>
            </a:pPr>
            <a:r>
              <a:rPr lang="zh-CN" altLang="zh-CN" kern="100" dirty="0">
                <a:solidFill>
                  <a:prstClr val="black">
                    <a:lumMod val="50000"/>
                    <a:lumOff val="50000"/>
                  </a:prstClr>
                </a:solidFill>
                <a:cs typeface="Times New Roman"/>
              </a:rPr>
              <a:t>团队进行在线讨论，整理每个人的意见，筛选出最受认可的部分进行整合，最终形成一个完整的创意或方案，撰写在页面的相应位置。整个过程结束</a:t>
            </a:r>
            <a:r>
              <a:rPr lang="zh-CN" altLang="zh-CN" kern="100" dirty="0" smtClean="0">
                <a:solidFill>
                  <a:prstClr val="black">
                    <a:lumMod val="50000"/>
                    <a:lumOff val="50000"/>
                  </a:prstClr>
                </a:solidFill>
                <a:cs typeface="Times New Roman"/>
              </a:rPr>
              <a:t>。</a:t>
            </a:r>
            <a:endParaRPr lang="zh-CN" altLang="zh-CN" kern="100" dirty="0">
              <a:solidFill>
                <a:prstClr val="black">
                  <a:lumMod val="50000"/>
                  <a:lumOff val="50000"/>
                </a:prstClr>
              </a:solidFill>
              <a:cs typeface="Times New Roman"/>
            </a:endParaRPr>
          </a:p>
        </p:txBody>
      </p:sp>
    </p:spTree>
    <p:extLst>
      <p:ext uri="{BB962C8B-B14F-4D97-AF65-F5344CB8AC3E}">
        <p14:creationId xmlns:p14="http://schemas.microsoft.com/office/powerpoint/2010/main" val="1269471809"/>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PART1</a:t>
            </a:r>
            <a:r>
              <a:rPr lang="zh-CN" altLang="en-US" dirty="0" smtClean="0"/>
              <a:t>：</a:t>
            </a:r>
            <a:r>
              <a:rPr lang="en-US" altLang="zh-CN" dirty="0" smtClean="0"/>
              <a:t>XLP</a:t>
            </a:r>
            <a:r>
              <a:rPr lang="zh-CN" altLang="en-US" dirty="0"/>
              <a:t>团队</a:t>
            </a:r>
            <a:r>
              <a:rPr lang="zh-CN" altLang="en-US" dirty="0" smtClean="0"/>
              <a:t>建设</a:t>
            </a:r>
            <a:endParaRPr lang="zh-CN" altLang="en-US" dirty="0"/>
          </a:p>
        </p:txBody>
      </p:sp>
      <p:sp>
        <p:nvSpPr>
          <p:cNvPr id="8" name="内容占位符 7"/>
          <p:cNvSpPr>
            <a:spLocks noGrp="1"/>
          </p:cNvSpPr>
          <p:nvPr>
            <p:ph sz="quarter" idx="13"/>
          </p:nvPr>
        </p:nvSpPr>
        <p:spPr/>
        <p:txBody>
          <a:bodyPr/>
          <a:lstStyle/>
          <a:p>
            <a:endParaRPr lang="zh-CN" altLang="en-US"/>
          </a:p>
        </p:txBody>
      </p:sp>
      <p:pic>
        <p:nvPicPr>
          <p:cNvPr id="1026" name="Picture 2" descr="\\10.0.1.44\Public\201408操作手册\清华附中XLP照片\DSC06787.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143000" y="963612"/>
            <a:ext cx="10479499" cy="5894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7609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会议规则</a:t>
            </a:r>
            <a:endParaRPr lang="zh-CN" altLang="en-US" dirty="0"/>
          </a:p>
        </p:txBody>
      </p:sp>
      <p:sp>
        <p:nvSpPr>
          <p:cNvPr id="3" name="内容占位符 2"/>
          <p:cNvSpPr>
            <a:spLocks noGrp="1"/>
          </p:cNvSpPr>
          <p:nvPr>
            <p:ph sz="quarter" idx="13"/>
          </p:nvPr>
        </p:nvSpPr>
        <p:spPr/>
        <p:txBody>
          <a:bodyPr>
            <a:noAutofit/>
          </a:bodyPr>
          <a:lstStyle/>
          <a:p>
            <a:pPr>
              <a:spcAft>
                <a:spcPts val="675"/>
              </a:spcAft>
            </a:pPr>
            <a:r>
              <a:rPr lang="en-US" altLang="zh-CN" sz="1400" kern="1800" dirty="0">
                <a:cs typeface="Times New Roman"/>
              </a:rPr>
              <a:t>XLP </a:t>
            </a:r>
            <a:r>
              <a:rPr lang="zh-CN" altLang="zh-CN" sz="1400" kern="1800" dirty="0">
                <a:cs typeface="Songti SC Black"/>
              </a:rPr>
              <a:t>罗伯特议事规则</a:t>
            </a:r>
            <a:endParaRPr lang="zh-CN" altLang="zh-CN" sz="1400" dirty="0">
              <a:cs typeface="Times New Roman"/>
            </a:endParaRPr>
          </a:p>
          <a:p>
            <a:pPr lvl="0">
              <a:spcAft>
                <a:spcPts val="675"/>
              </a:spcAft>
            </a:pPr>
            <a:r>
              <a:rPr lang="zh-CN" altLang="en-US" b="1" kern="1800" dirty="0" smtClean="0">
                <a:cs typeface="Times New Roman"/>
              </a:rPr>
              <a:t>一      </a:t>
            </a:r>
            <a:r>
              <a:rPr lang="zh-CN" altLang="zh-CN" b="1" kern="1800" dirty="0" smtClean="0">
                <a:cs typeface="Times New Roman"/>
              </a:rPr>
              <a:t>综述</a:t>
            </a:r>
            <a:endParaRPr lang="zh-CN" altLang="zh-CN" dirty="0">
              <a:cs typeface="Times New Roman"/>
            </a:endParaRPr>
          </a:p>
          <a:p>
            <a:pPr>
              <a:spcAft>
                <a:spcPts val="675"/>
              </a:spcAft>
            </a:pPr>
            <a:r>
              <a:rPr lang="zh-CN" altLang="zh-CN" kern="1800" dirty="0">
                <a:cs typeface="Times New Roman"/>
              </a:rPr>
              <a:t>现代会议具有流于形式、议题杂乱、进程专横、时间拖延等通病。为了解决这一问题，并且让参与</a:t>
            </a:r>
            <a:r>
              <a:rPr lang="en-US" altLang="zh-CN" kern="1800" dirty="0">
                <a:cs typeface="Times New Roman"/>
              </a:rPr>
              <a:t>XLP</a:t>
            </a:r>
            <a:r>
              <a:rPr lang="zh-CN" altLang="zh-CN" kern="1800" dirty="0">
                <a:cs typeface="Times New Roman"/>
              </a:rPr>
              <a:t>的同学提高开会的效率，激发同学对民主的思考，</a:t>
            </a:r>
            <a:r>
              <a:rPr lang="en-US" altLang="zh-CN" kern="1800" dirty="0">
                <a:cs typeface="Times New Roman"/>
              </a:rPr>
              <a:t>XLP</a:t>
            </a:r>
            <a:r>
              <a:rPr lang="zh-CN" altLang="zh-CN" kern="1800" dirty="0">
                <a:cs typeface="Times New Roman"/>
              </a:rPr>
              <a:t>将引入目前国际上通用的罗伯特议事规则作为会议的组织准则。</a:t>
            </a:r>
            <a:endParaRPr lang="zh-CN" altLang="zh-CN" dirty="0">
              <a:cs typeface="Times New Roman"/>
            </a:endParaRPr>
          </a:p>
          <a:p>
            <a:pPr lvl="0">
              <a:spcAft>
                <a:spcPts val="675"/>
              </a:spcAft>
            </a:pPr>
            <a:r>
              <a:rPr lang="zh-CN" altLang="en-US" b="1" kern="1800" dirty="0" smtClean="0">
                <a:cs typeface="Times New Roman"/>
              </a:rPr>
              <a:t>二      </a:t>
            </a:r>
            <a:r>
              <a:rPr lang="zh-CN" altLang="zh-CN" b="1" kern="1800" dirty="0" smtClean="0">
                <a:cs typeface="Times New Roman"/>
              </a:rPr>
              <a:t>根本</a:t>
            </a:r>
            <a:r>
              <a:rPr lang="zh-CN" altLang="zh-CN" b="1" kern="1800" dirty="0">
                <a:cs typeface="Times New Roman"/>
              </a:rPr>
              <a:t>原则</a:t>
            </a:r>
            <a:endParaRPr lang="zh-CN" altLang="zh-CN" dirty="0">
              <a:cs typeface="Times New Roman"/>
            </a:endParaRPr>
          </a:p>
          <a:p>
            <a:pPr marL="342900" lvl="0" indent="-342900">
              <a:spcAft>
                <a:spcPts val="675"/>
              </a:spcAft>
              <a:buFont typeface="宋体"/>
              <a:buAutoNum type="arabicPeriod"/>
            </a:pPr>
            <a:r>
              <a:rPr lang="zh-CN" altLang="zh-CN" b="1" kern="1800" dirty="0">
                <a:cs typeface="宋体"/>
              </a:rPr>
              <a:t>平衡：</a:t>
            </a:r>
            <a:r>
              <a:rPr lang="zh-CN" altLang="zh-CN" kern="1800" dirty="0">
                <a:cs typeface="宋体"/>
              </a:rPr>
              <a:t>保护各种人和人群权利，包括意见占多数的人，也包括意见占少数的人，甚至是每一个人，即使那些没有出席会议的人，从而最终做到保护所有这些人组成的整体的权利。正是几百年来，人们对这种平衡不懈追求，才换来了议事规则今天的发展。</a:t>
            </a:r>
            <a:endParaRPr lang="zh-CN" altLang="zh-CN" dirty="0">
              <a:cs typeface="宋体"/>
            </a:endParaRPr>
          </a:p>
          <a:p>
            <a:pPr marL="342900" lvl="0" indent="-342900">
              <a:spcAft>
                <a:spcPts val="675"/>
              </a:spcAft>
              <a:buFont typeface="宋体"/>
              <a:buAutoNum type="arabicPeriod"/>
            </a:pPr>
            <a:r>
              <a:rPr lang="zh-CN" altLang="zh-CN" b="1" kern="1800" dirty="0">
                <a:cs typeface="宋体"/>
              </a:rPr>
              <a:t>对领袖权力制约：</a:t>
            </a:r>
            <a:r>
              <a:rPr lang="zh-CN" altLang="zh-CN" kern="1800" dirty="0">
                <a:cs typeface="宋体"/>
              </a:rPr>
              <a:t>集体全体成员按照自己意愿选出领袖，并将一部分权力交给领袖，但是同时，集体必须保留一部分权力，使自己仍旧能够直接控制自己的事务，避免领袖权力过大，避免领袖将自己意志强加在集体头上</a:t>
            </a:r>
            <a:endParaRPr lang="zh-CN" altLang="zh-CN" dirty="0">
              <a:cs typeface="宋体"/>
            </a:endParaRPr>
          </a:p>
          <a:p>
            <a:pPr marL="342900" lvl="0" indent="-342900">
              <a:spcAft>
                <a:spcPts val="675"/>
              </a:spcAft>
              <a:buFont typeface="宋体"/>
              <a:buAutoNum type="arabicPeriod"/>
            </a:pPr>
            <a:r>
              <a:rPr lang="zh-CN" altLang="zh-CN" b="1" kern="1800" dirty="0">
                <a:cs typeface="宋体"/>
              </a:rPr>
              <a:t>多数原则：</a:t>
            </a:r>
            <a:r>
              <a:rPr lang="zh-CN" altLang="zh-CN" kern="1800" dirty="0">
                <a:cs typeface="宋体"/>
              </a:rPr>
              <a:t>多数人意志将成为总体意志。</a:t>
            </a:r>
            <a:endParaRPr lang="zh-CN" altLang="zh-CN" dirty="0">
              <a:cs typeface="宋体"/>
            </a:endParaRPr>
          </a:p>
          <a:p>
            <a:pPr marL="342900" lvl="0" indent="-342900">
              <a:spcAft>
                <a:spcPts val="675"/>
              </a:spcAft>
              <a:buFont typeface="宋体"/>
              <a:buAutoNum type="arabicPeriod"/>
            </a:pPr>
            <a:r>
              <a:rPr lang="zh-CN" altLang="zh-CN" b="1" kern="1800" dirty="0">
                <a:cs typeface="宋体"/>
              </a:rPr>
              <a:t>辩论原则：</a:t>
            </a:r>
            <a:r>
              <a:rPr lang="zh-CN" altLang="zh-CN" kern="1800" dirty="0">
                <a:cs typeface="宋体"/>
              </a:rPr>
              <a:t>所有决定必须是在经过了充分而且自由的辩论协商之后才能做出。每个人都有权利通过辩论说服其他人接受自己的意志，甚至一直到这个意志变成总体的意志。 </a:t>
            </a:r>
            <a:endParaRPr lang="zh-CN" altLang="zh-CN" dirty="0">
              <a:cs typeface="宋体"/>
            </a:endParaRPr>
          </a:p>
          <a:p>
            <a:pPr marL="342900" lvl="0" indent="-342900">
              <a:spcAft>
                <a:spcPts val="675"/>
              </a:spcAft>
              <a:buFont typeface="宋体"/>
              <a:buAutoNum type="arabicPeriod"/>
            </a:pPr>
            <a:r>
              <a:rPr lang="zh-CN" altLang="zh-CN" b="1" kern="1800" dirty="0">
                <a:cs typeface="宋体"/>
              </a:rPr>
              <a:t>集体的意志自由：</a:t>
            </a:r>
            <a:r>
              <a:rPr lang="zh-CN" altLang="zh-CN" kern="1800" dirty="0">
                <a:cs typeface="宋体"/>
              </a:rPr>
              <a:t>在最大程度上保护集体自身，在最大程度上保护和平衡集体成员的权利，然后，依照自己的意愿自由行事</a:t>
            </a:r>
            <a:r>
              <a:rPr lang="zh-CN" altLang="zh-CN" kern="1800" dirty="0" smtClean="0">
                <a:cs typeface="宋体"/>
              </a:rPr>
              <a:t>。</a:t>
            </a:r>
            <a:endParaRPr lang="zh-CN" altLang="zh-CN" dirty="0">
              <a:cs typeface="宋体"/>
            </a:endParaRPr>
          </a:p>
        </p:txBody>
      </p:sp>
    </p:spTree>
    <p:extLst>
      <p:ext uri="{BB962C8B-B14F-4D97-AF65-F5344CB8AC3E}">
        <p14:creationId xmlns:p14="http://schemas.microsoft.com/office/powerpoint/2010/main" val="1005079524"/>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noAutofit/>
          </a:bodyPr>
          <a:lstStyle/>
          <a:p>
            <a:pPr lvl="0">
              <a:lnSpc>
                <a:spcPct val="100000"/>
              </a:lnSpc>
              <a:buClr>
                <a:srgbClr val="5B9BD5"/>
              </a:buClr>
            </a:pPr>
            <a:r>
              <a:rPr lang="zh-CN" altLang="en-US" sz="1400" b="1" kern="1800" dirty="0" smtClean="0">
                <a:cs typeface="Times New Roman"/>
              </a:rPr>
              <a:t>三      </a:t>
            </a:r>
            <a:r>
              <a:rPr lang="zh-CN" altLang="zh-CN" sz="1400" b="1" kern="1800" dirty="0" smtClean="0">
                <a:cs typeface="Times New Roman"/>
              </a:rPr>
              <a:t>具体</a:t>
            </a:r>
            <a:r>
              <a:rPr lang="zh-CN" altLang="zh-CN" sz="1400" b="1" kern="1800" dirty="0">
                <a:cs typeface="Times New Roman"/>
              </a:rPr>
              <a:t>细则</a:t>
            </a:r>
            <a:endParaRPr lang="zh-CN" altLang="zh-CN" sz="1400" dirty="0">
              <a:cs typeface="Times New Roman"/>
            </a:endParaRPr>
          </a:p>
          <a:p>
            <a:pPr marL="342900" lvl="0" indent="-342900">
              <a:lnSpc>
                <a:spcPct val="100000"/>
              </a:lnSpc>
              <a:buClr>
                <a:srgbClr val="5B9BD5"/>
              </a:buClr>
              <a:buFont typeface="宋体"/>
              <a:buAutoNum type="arabicPeriod"/>
            </a:pPr>
            <a:r>
              <a:rPr lang="zh-CN" altLang="zh-CN" b="1" kern="1800" dirty="0">
                <a:cs typeface="宋体"/>
              </a:rPr>
              <a:t>同时只能有一个议题：</a:t>
            </a:r>
            <a:r>
              <a:rPr lang="zh-CN" altLang="zh-CN" kern="1800" dirty="0">
                <a:cs typeface="宋体"/>
              </a:rPr>
              <a:t>一旦一个提议被提出来以后，它就是当前唯一可以讨论的议题，必须先把它解决了，或者经表决同意把它先搁置了，然后才能提下一个提议。 </a:t>
            </a:r>
            <a:endParaRPr lang="zh-CN" altLang="zh-CN" dirty="0">
              <a:cs typeface="宋体"/>
            </a:endParaRPr>
          </a:p>
          <a:p>
            <a:pPr marL="342900" lvl="0" indent="-342900">
              <a:lnSpc>
                <a:spcPct val="100000"/>
              </a:lnSpc>
              <a:buClr>
                <a:srgbClr val="5B9BD5"/>
              </a:buClr>
              <a:buFont typeface="宋体"/>
              <a:buAutoNum type="arabicPeriod"/>
            </a:pPr>
            <a:r>
              <a:rPr lang="zh-CN" altLang="zh-CN" b="1" kern="1800" dirty="0">
                <a:cs typeface="宋体"/>
              </a:rPr>
              <a:t>意见相左的双方应轮流得到发言权：</a:t>
            </a:r>
            <a:r>
              <a:rPr lang="zh-CN" altLang="zh-CN" kern="1800" dirty="0">
                <a:cs typeface="宋体"/>
              </a:rPr>
              <a:t>辩论的时候有人请求发言，主席应该先问他持的是哪一方的观点，如果其观点与上一位发言人相反，那么他有优先权（比如有若干人同时要求发言）。 </a:t>
            </a:r>
            <a:endParaRPr lang="zh-CN" altLang="zh-CN" dirty="0">
              <a:cs typeface="宋体"/>
            </a:endParaRPr>
          </a:p>
          <a:p>
            <a:pPr marL="342900" lvl="0" indent="-342900">
              <a:lnSpc>
                <a:spcPct val="100000"/>
              </a:lnSpc>
              <a:buClr>
                <a:srgbClr val="5B9BD5"/>
              </a:buClr>
              <a:buFont typeface="宋体"/>
              <a:buAutoNum type="arabicPeriod"/>
            </a:pPr>
            <a:r>
              <a:rPr lang="zh-CN" altLang="zh-CN" b="1" kern="1800" dirty="0">
                <a:cs typeface="宋体"/>
              </a:rPr>
              <a:t>主席必须请反方表决：</a:t>
            </a:r>
            <a:r>
              <a:rPr lang="zh-CN" altLang="zh-CN" kern="1800" dirty="0">
                <a:cs typeface="宋体"/>
              </a:rPr>
              <a:t>必须进行正、反两方分别的表决，缺一不可。不可以正方表决后，发现已经达到表决额度的要求，就认为没有必要再请反对方表决。 </a:t>
            </a:r>
            <a:endParaRPr lang="zh-CN" altLang="zh-CN" dirty="0">
              <a:cs typeface="宋体"/>
            </a:endParaRPr>
          </a:p>
          <a:p>
            <a:pPr marL="342900" lvl="0" indent="-342900">
              <a:lnSpc>
                <a:spcPct val="100000"/>
              </a:lnSpc>
              <a:buClr>
                <a:srgbClr val="5B9BD5"/>
              </a:buClr>
              <a:buFont typeface="宋体"/>
              <a:buAutoNum type="arabicPeriod"/>
            </a:pPr>
            <a:r>
              <a:rPr lang="zh-CN" altLang="zh-CN" b="1" kern="1800" dirty="0">
                <a:cs typeface="宋体"/>
              </a:rPr>
              <a:t>反对人身攻击：</a:t>
            </a:r>
            <a:r>
              <a:rPr lang="zh-CN" altLang="zh-CN" kern="1800" dirty="0">
                <a:cs typeface="宋体"/>
              </a:rPr>
              <a:t>必须制止脱离议题本身的人身攻击。禁止辱骂或讥讽的语言。 </a:t>
            </a:r>
            <a:endParaRPr lang="zh-CN" altLang="zh-CN" dirty="0">
              <a:cs typeface="宋体"/>
            </a:endParaRPr>
          </a:p>
          <a:p>
            <a:pPr marL="342900" lvl="0" indent="-342900">
              <a:lnSpc>
                <a:spcPct val="100000"/>
              </a:lnSpc>
              <a:buClr>
                <a:srgbClr val="5B9BD5"/>
              </a:buClr>
              <a:buFont typeface="宋体"/>
              <a:buAutoNum type="arabicPeriod"/>
            </a:pPr>
            <a:r>
              <a:rPr lang="zh-CN" altLang="zh-CN" b="1" kern="1800" dirty="0">
                <a:cs typeface="宋体"/>
              </a:rPr>
              <a:t>辩论必须围绕当前待决议题：</a:t>
            </a:r>
            <a:r>
              <a:rPr lang="zh-CN" altLang="zh-CN" kern="1800" dirty="0">
                <a:cs typeface="宋体"/>
              </a:rPr>
              <a:t>发言人言论显得与议题无关，其他成员已表现出反感，发言应该制止。 </a:t>
            </a:r>
            <a:endParaRPr lang="zh-CN" altLang="zh-CN" dirty="0">
              <a:cs typeface="宋体"/>
            </a:endParaRPr>
          </a:p>
          <a:p>
            <a:pPr marL="342900" lvl="0" indent="-342900">
              <a:lnSpc>
                <a:spcPct val="100000"/>
              </a:lnSpc>
              <a:buClr>
                <a:srgbClr val="5B9BD5"/>
              </a:buClr>
              <a:buFont typeface="宋体"/>
              <a:buAutoNum type="arabicPeriod"/>
            </a:pPr>
            <a:r>
              <a:rPr lang="zh-CN" altLang="zh-CN" b="1" kern="1800" dirty="0">
                <a:cs typeface="宋体"/>
              </a:rPr>
              <a:t>拆分议题：</a:t>
            </a:r>
            <a:r>
              <a:rPr lang="zh-CN" altLang="zh-CN" kern="1800" dirty="0">
                <a:cs typeface="宋体"/>
              </a:rPr>
              <a:t>一个待决议题可被分成若干小议题，而且与会成员倾向于就其中小的问题分别讨论，可提议将议题拆分。 </a:t>
            </a:r>
            <a:endParaRPr lang="zh-CN" altLang="zh-CN" dirty="0">
              <a:cs typeface="宋体"/>
            </a:endParaRPr>
          </a:p>
          <a:p>
            <a:pPr marL="342900" lvl="0" indent="-342900">
              <a:lnSpc>
                <a:spcPct val="100000"/>
              </a:lnSpc>
              <a:buClr>
                <a:srgbClr val="5B9BD5"/>
              </a:buClr>
              <a:buFont typeface="宋体"/>
              <a:buAutoNum type="arabicPeriod"/>
            </a:pPr>
            <a:r>
              <a:rPr lang="zh-CN" altLang="zh-CN" b="1" kern="1800" dirty="0">
                <a:cs typeface="宋体"/>
              </a:rPr>
              <a:t>改变一个既成决议比通过一个新决议需要更大努力：</a:t>
            </a:r>
            <a:r>
              <a:rPr lang="zh-CN" altLang="zh-CN" kern="1800" dirty="0">
                <a:cs typeface="宋体"/>
              </a:rPr>
              <a:t>这是为了避免由于类似出席人数变化因素所可能导致组织决策不稳定。 </a:t>
            </a:r>
            <a:endParaRPr lang="zh-CN" altLang="zh-CN" dirty="0">
              <a:cs typeface="宋体"/>
            </a:endParaRPr>
          </a:p>
          <a:p>
            <a:pPr marL="342900" lvl="0" indent="-342900">
              <a:lnSpc>
                <a:spcPct val="100000"/>
              </a:lnSpc>
              <a:buClr>
                <a:srgbClr val="5B9BD5"/>
              </a:buClr>
              <a:buFont typeface="宋体"/>
              <a:buAutoNum type="arabicPeriod"/>
            </a:pPr>
            <a:r>
              <a:rPr lang="zh-CN" altLang="zh-CN" b="1" kern="1800" dirty="0">
                <a:cs typeface="宋体"/>
              </a:rPr>
              <a:t>一届会议期间，一旦会议对某一议题做出了决定，同一个议题，或者本质上同一个议题，不能再次讨论</a:t>
            </a:r>
            <a:r>
              <a:rPr lang="zh-CN" altLang="zh-CN" kern="1800" dirty="0">
                <a:cs typeface="宋体"/>
              </a:rPr>
              <a:t>，除非发生特殊情况。 </a:t>
            </a:r>
            <a:endParaRPr lang="zh-CN" altLang="zh-CN" dirty="0">
              <a:cs typeface="宋体"/>
            </a:endParaRPr>
          </a:p>
          <a:p>
            <a:pPr marL="342900" lvl="0" indent="-342900">
              <a:lnSpc>
                <a:spcPct val="100000"/>
              </a:lnSpc>
              <a:buClr>
                <a:srgbClr val="5B9BD5"/>
              </a:buClr>
              <a:buFont typeface="宋体"/>
              <a:buAutoNum type="arabicPeriod"/>
            </a:pPr>
            <a:r>
              <a:rPr lang="zh-CN" altLang="zh-CN" kern="1800" dirty="0">
                <a:cs typeface="宋体"/>
              </a:rPr>
              <a:t>对某议题做了暂时性处理，并未形成最终决定，那么不可以引入任何一旦通过就会干扰到会议再对原议题讨论时的立场的提议，无论新提议对原提议有正面还是负面影响。 </a:t>
            </a:r>
            <a:endParaRPr lang="zh-CN" altLang="zh-CN" dirty="0">
              <a:cs typeface="宋体"/>
            </a:endParaRPr>
          </a:p>
          <a:p>
            <a:pPr lvl="0">
              <a:lnSpc>
                <a:spcPct val="100000"/>
              </a:lnSpc>
              <a:buClr>
                <a:srgbClr val="5B9BD5"/>
              </a:buClr>
            </a:pPr>
            <a:r>
              <a:rPr lang="en-US" altLang="zh-CN" kern="1800" dirty="0">
                <a:cs typeface="Times New Roman"/>
              </a:rPr>
              <a:t> </a:t>
            </a:r>
            <a:endParaRPr lang="zh-CN" altLang="zh-CN" dirty="0">
              <a:cs typeface="Times New Roman"/>
            </a:endParaRPr>
          </a:p>
        </p:txBody>
      </p:sp>
    </p:spTree>
    <p:extLst>
      <p:ext uri="{BB962C8B-B14F-4D97-AF65-F5344CB8AC3E}">
        <p14:creationId xmlns:p14="http://schemas.microsoft.com/office/powerpoint/2010/main" val="931443663"/>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会议规则</a:t>
            </a:r>
            <a:endParaRPr lang="zh-CN" altLang="en-US" dirty="0"/>
          </a:p>
        </p:txBody>
      </p:sp>
      <p:sp>
        <p:nvSpPr>
          <p:cNvPr id="3" name="内容占位符 2"/>
          <p:cNvSpPr>
            <a:spLocks noGrp="1"/>
          </p:cNvSpPr>
          <p:nvPr>
            <p:ph sz="quarter" idx="13"/>
          </p:nvPr>
        </p:nvSpPr>
        <p:spPr/>
        <p:txBody>
          <a:bodyPr>
            <a:noAutofit/>
          </a:bodyPr>
          <a:lstStyle/>
          <a:p>
            <a:pPr lvl="0">
              <a:lnSpc>
                <a:spcPct val="100000"/>
              </a:lnSpc>
              <a:buClr>
                <a:srgbClr val="5B9BD5"/>
              </a:buClr>
            </a:pPr>
            <a:r>
              <a:rPr lang="zh-CN" altLang="en-US" sz="1400" b="1" kern="1800" dirty="0" smtClean="0">
                <a:cs typeface="Times New Roman"/>
              </a:rPr>
              <a:t>四      </a:t>
            </a:r>
            <a:r>
              <a:rPr lang="zh-CN" altLang="zh-CN" sz="1400" b="1" kern="1800" dirty="0" smtClean="0">
                <a:cs typeface="Times New Roman"/>
              </a:rPr>
              <a:t>执行</a:t>
            </a:r>
            <a:r>
              <a:rPr lang="zh-CN" altLang="zh-CN" sz="1400" b="1" kern="1800" dirty="0">
                <a:cs typeface="Times New Roman"/>
              </a:rPr>
              <a:t>流程</a:t>
            </a:r>
            <a:endParaRPr lang="zh-CN" altLang="zh-CN" sz="1400" dirty="0">
              <a:cs typeface="Times New Roman"/>
            </a:endParaRPr>
          </a:p>
          <a:p>
            <a:pPr lvl="0">
              <a:lnSpc>
                <a:spcPct val="100000"/>
              </a:lnSpc>
              <a:buClr>
                <a:srgbClr val="5B9BD5"/>
              </a:buClr>
            </a:pPr>
            <a:r>
              <a:rPr lang="zh-CN" altLang="zh-CN" kern="1800" dirty="0">
                <a:cs typeface="Times New Roman"/>
              </a:rPr>
              <a:t>针对</a:t>
            </a:r>
            <a:r>
              <a:rPr lang="en-US" altLang="zh-CN" kern="1800" dirty="0">
                <a:cs typeface="Times New Roman"/>
              </a:rPr>
              <a:t>XLP</a:t>
            </a:r>
            <a:r>
              <a:rPr lang="zh-CN" altLang="zh-CN" kern="1800" dirty="0">
                <a:cs typeface="Times New Roman"/>
              </a:rPr>
              <a:t>活动的特殊性，我们将标准会议流程设置如下</a:t>
            </a:r>
            <a:r>
              <a:rPr lang="zh-CN" altLang="zh-CN" kern="1800" dirty="0" smtClean="0">
                <a:cs typeface="Times New Roman"/>
              </a:rPr>
              <a:t>：</a:t>
            </a:r>
            <a:endParaRPr lang="en-US" altLang="zh-CN" kern="1800" dirty="0" smtClean="0">
              <a:cs typeface="Times New Roman"/>
            </a:endParaRPr>
          </a:p>
          <a:p>
            <a:pPr lvl="0">
              <a:lnSpc>
                <a:spcPct val="100000"/>
              </a:lnSpc>
              <a:buClr>
                <a:srgbClr val="5B9BD5"/>
              </a:buClr>
            </a:pPr>
            <a:endParaRPr lang="en-US" altLang="zh-CN" kern="1800" dirty="0">
              <a:cs typeface="Times New Roman"/>
            </a:endParaRPr>
          </a:p>
          <a:p>
            <a:pPr lvl="0">
              <a:lnSpc>
                <a:spcPct val="100000"/>
              </a:lnSpc>
              <a:buClr>
                <a:srgbClr val="5B9BD5"/>
              </a:buClr>
            </a:pPr>
            <a:endParaRPr lang="en-US" altLang="zh-CN" kern="1800" dirty="0" smtClean="0">
              <a:cs typeface="Times New Roman"/>
            </a:endParaRPr>
          </a:p>
          <a:p>
            <a:pPr lvl="0">
              <a:lnSpc>
                <a:spcPct val="100000"/>
              </a:lnSpc>
              <a:buClr>
                <a:srgbClr val="5B9BD5"/>
              </a:buClr>
            </a:pPr>
            <a:endParaRPr lang="en-US" altLang="zh-CN" kern="1800" dirty="0">
              <a:cs typeface="Times New Roman"/>
            </a:endParaRPr>
          </a:p>
          <a:p>
            <a:pPr lvl="0">
              <a:lnSpc>
                <a:spcPct val="100000"/>
              </a:lnSpc>
              <a:buClr>
                <a:srgbClr val="5B9BD5"/>
              </a:buClr>
            </a:pPr>
            <a:endParaRPr lang="en-US" altLang="zh-CN" kern="1800" dirty="0" smtClean="0">
              <a:cs typeface="Times New Roman"/>
            </a:endParaRPr>
          </a:p>
          <a:p>
            <a:pPr lvl="0">
              <a:lnSpc>
                <a:spcPct val="100000"/>
              </a:lnSpc>
              <a:buClr>
                <a:srgbClr val="5B9BD5"/>
              </a:buClr>
            </a:pPr>
            <a:endParaRPr lang="en-US" altLang="zh-CN" kern="1800" dirty="0">
              <a:cs typeface="Times New Roman"/>
            </a:endParaRPr>
          </a:p>
          <a:p>
            <a:pPr lvl="0">
              <a:lnSpc>
                <a:spcPct val="100000"/>
              </a:lnSpc>
              <a:buClr>
                <a:srgbClr val="5B9BD5"/>
              </a:buClr>
            </a:pPr>
            <a:endParaRPr lang="en-US" altLang="zh-CN" kern="1800" dirty="0" smtClean="0">
              <a:cs typeface="Times New Roman"/>
            </a:endParaRPr>
          </a:p>
          <a:p>
            <a:pPr lvl="0">
              <a:lnSpc>
                <a:spcPct val="100000"/>
              </a:lnSpc>
              <a:buClr>
                <a:srgbClr val="5B9BD5"/>
              </a:buClr>
            </a:pPr>
            <a:endParaRPr lang="en-US" altLang="zh-CN" kern="1800" dirty="0">
              <a:cs typeface="Times New Roman"/>
            </a:endParaRPr>
          </a:p>
          <a:p>
            <a:pPr lvl="0">
              <a:lnSpc>
                <a:spcPct val="100000"/>
              </a:lnSpc>
              <a:buClr>
                <a:srgbClr val="5B9BD5"/>
              </a:buClr>
            </a:pPr>
            <a:endParaRPr lang="en-US" altLang="zh-CN" kern="1800" dirty="0" smtClean="0">
              <a:cs typeface="Times New Roman"/>
            </a:endParaRPr>
          </a:p>
          <a:p>
            <a:pPr lvl="0">
              <a:lnSpc>
                <a:spcPct val="100000"/>
              </a:lnSpc>
              <a:buClr>
                <a:srgbClr val="5B9BD5"/>
              </a:buClr>
            </a:pPr>
            <a:endParaRPr lang="en-US" altLang="zh-CN" kern="1800" dirty="0" smtClean="0">
              <a:cs typeface="Times New Roman"/>
            </a:endParaRPr>
          </a:p>
          <a:p>
            <a:pPr lvl="0">
              <a:lnSpc>
                <a:spcPct val="100000"/>
              </a:lnSpc>
              <a:buClr>
                <a:srgbClr val="5B9BD5"/>
              </a:buClr>
            </a:pPr>
            <a:endParaRPr lang="en-US" altLang="zh-CN" kern="1800" dirty="0" smtClean="0">
              <a:cs typeface="Times New Roman"/>
            </a:endParaRPr>
          </a:p>
          <a:p>
            <a:pPr lvl="0">
              <a:lnSpc>
                <a:spcPct val="100000"/>
              </a:lnSpc>
              <a:buClr>
                <a:srgbClr val="5B9BD5"/>
              </a:buClr>
            </a:pPr>
            <a:endParaRPr lang="en-US" altLang="zh-CN" kern="1800" dirty="0">
              <a:cs typeface="Times New Roman"/>
            </a:endParaRPr>
          </a:p>
          <a:p>
            <a:pPr lvl="0">
              <a:lnSpc>
                <a:spcPct val="100000"/>
              </a:lnSpc>
              <a:buClr>
                <a:srgbClr val="5B9BD5"/>
              </a:buClr>
            </a:pPr>
            <a:endParaRPr lang="en-US" altLang="zh-CN" kern="1800" dirty="0" smtClean="0">
              <a:cs typeface="Times New Roman"/>
            </a:endParaRPr>
          </a:p>
          <a:p>
            <a:pPr lvl="0">
              <a:lnSpc>
                <a:spcPct val="100000"/>
              </a:lnSpc>
              <a:buClr>
                <a:srgbClr val="5B9BD5"/>
              </a:buClr>
            </a:pPr>
            <a:endParaRPr lang="en-US" altLang="zh-CN" kern="1800" dirty="0">
              <a:cs typeface="Times New Roman"/>
            </a:endParaRPr>
          </a:p>
          <a:p>
            <a:pPr lvl="0">
              <a:lnSpc>
                <a:spcPct val="100000"/>
              </a:lnSpc>
              <a:buClr>
                <a:srgbClr val="5B9BD5"/>
              </a:buClr>
            </a:pPr>
            <a:endParaRPr lang="en-US" altLang="zh-CN" kern="1800" dirty="0" smtClean="0">
              <a:cs typeface="Times New Roman"/>
            </a:endParaRPr>
          </a:p>
          <a:p>
            <a:pPr lvl="0">
              <a:lnSpc>
                <a:spcPct val="100000"/>
              </a:lnSpc>
              <a:buClr>
                <a:srgbClr val="5B9BD5"/>
              </a:buClr>
            </a:pPr>
            <a:endParaRPr lang="en-US" altLang="zh-CN" kern="1800" dirty="0">
              <a:cs typeface="Times New Roman"/>
            </a:endParaRPr>
          </a:p>
          <a:p>
            <a:pPr lvl="0">
              <a:lnSpc>
                <a:spcPct val="100000"/>
              </a:lnSpc>
              <a:buClr>
                <a:srgbClr val="5B9BD5"/>
              </a:buClr>
            </a:pPr>
            <a:endParaRPr lang="en-US" altLang="zh-CN" kern="1800" dirty="0" smtClean="0">
              <a:cs typeface="Times New Roman"/>
            </a:endParaRPr>
          </a:p>
          <a:p>
            <a:pPr lvl="0">
              <a:lnSpc>
                <a:spcPct val="100000"/>
              </a:lnSpc>
              <a:buClr>
                <a:srgbClr val="5B9BD5"/>
              </a:buClr>
            </a:pPr>
            <a:endParaRPr lang="en-US" altLang="zh-CN" kern="1800" dirty="0">
              <a:cs typeface="Times New Roman"/>
            </a:endParaRPr>
          </a:p>
          <a:p>
            <a:pPr lvl="0">
              <a:lnSpc>
                <a:spcPct val="100000"/>
              </a:lnSpc>
              <a:buClr>
                <a:srgbClr val="5B9BD5"/>
              </a:buClr>
            </a:pPr>
            <a:r>
              <a:rPr lang="en-US" altLang="zh-CN" kern="1800" dirty="0" smtClean="0">
                <a:cs typeface="Times New Roman"/>
              </a:rPr>
              <a:t>1</a:t>
            </a:r>
            <a:r>
              <a:rPr lang="zh-CN" altLang="zh-CN" kern="1800" dirty="0">
                <a:cs typeface="Times New Roman"/>
              </a:rPr>
              <a:t>、有主题发言中，参会代表需要自行提出所讨论的问题</a:t>
            </a:r>
            <a:r>
              <a:rPr lang="zh-CN" altLang="zh-CN" kern="1800" dirty="0" smtClean="0">
                <a:cs typeface="Times New Roman"/>
              </a:rPr>
              <a:t>，并</a:t>
            </a:r>
            <a:r>
              <a:rPr lang="zh-CN" altLang="zh-CN" kern="1800" dirty="0">
                <a:cs typeface="Times New Roman"/>
              </a:rPr>
              <a:t>经投票表决来决定该问题是否在会议中讨论。如果投票赞成者超过一半，则该问题交与会议讨论，并有提出主题的参会者决定发言人数及时间，其他参与者可举手表示参与该问题讨论，并有主席选择。若主题未获得通过，则该主题失效。</a:t>
            </a:r>
            <a:endParaRPr lang="zh-CN" altLang="zh-CN" dirty="0">
              <a:cs typeface="Times New Roman"/>
            </a:endParaRPr>
          </a:p>
          <a:p>
            <a:pPr lvl="0">
              <a:lnSpc>
                <a:spcPct val="100000"/>
              </a:lnSpc>
              <a:buClr>
                <a:srgbClr val="5B9BD5"/>
              </a:buClr>
            </a:pPr>
            <a:r>
              <a:rPr lang="en-US" altLang="zh-CN" kern="1800" dirty="0">
                <a:cs typeface="Times New Roman"/>
              </a:rPr>
              <a:t>2</a:t>
            </a:r>
            <a:r>
              <a:rPr lang="zh-CN" altLang="zh-CN" kern="1800" dirty="0">
                <a:cs typeface="Times New Roman"/>
              </a:rPr>
              <a:t>、自由磋商中，参会代表可以自由讨论并撰写文件</a:t>
            </a:r>
            <a:r>
              <a:rPr lang="zh-CN" altLang="zh-CN" kern="1800" dirty="0" smtClean="0">
                <a:cs typeface="Times New Roman"/>
              </a:rPr>
              <a:t>。</a:t>
            </a:r>
            <a:endParaRPr lang="zh-CN" altLang="zh-CN" dirty="0">
              <a:cs typeface="Times New Roman"/>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744" y="1772816"/>
            <a:ext cx="3838575"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3864707"/>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normAutofit/>
          </a:bodyPr>
          <a:lstStyle/>
          <a:p>
            <a:pPr lvl="0">
              <a:lnSpc>
                <a:spcPct val="100000"/>
              </a:lnSpc>
              <a:spcAft>
                <a:spcPts val="675"/>
              </a:spcAft>
            </a:pPr>
            <a:r>
              <a:rPr lang="zh-CN" altLang="en-US" sz="1400" b="1" kern="1800" dirty="0" smtClean="0">
                <a:cs typeface="Times New Roman"/>
              </a:rPr>
              <a:t>五      </a:t>
            </a:r>
            <a:r>
              <a:rPr lang="zh-CN" altLang="zh-CN" sz="1400" b="1" kern="1800" dirty="0" smtClean="0">
                <a:cs typeface="Times New Roman"/>
              </a:rPr>
              <a:t>备注</a:t>
            </a:r>
            <a:endParaRPr lang="zh-CN" altLang="zh-CN" sz="1400" dirty="0">
              <a:cs typeface="Times New Roman"/>
            </a:endParaRPr>
          </a:p>
          <a:p>
            <a:pPr marL="342900" lvl="0" indent="-342900">
              <a:lnSpc>
                <a:spcPct val="100000"/>
              </a:lnSpc>
              <a:buFont typeface="+mj-lt"/>
              <a:buAutoNum type="arabicPeriod"/>
            </a:pPr>
            <a:r>
              <a:rPr lang="zh-CN" altLang="zh-CN" dirty="0">
                <a:cs typeface="宋体"/>
              </a:rPr>
              <a:t>谨</a:t>
            </a:r>
            <a:r>
              <a:rPr lang="zh-CN" altLang="zh-CN" dirty="0">
                <a:cs typeface="MS Mincho"/>
              </a:rPr>
              <a:t>慎、仔</a:t>
            </a:r>
            <a:r>
              <a:rPr lang="zh-CN" altLang="zh-CN" dirty="0">
                <a:cs typeface="宋体"/>
              </a:rPr>
              <a:t>细</a:t>
            </a:r>
            <a:r>
              <a:rPr lang="zh-CN" altLang="zh-CN" dirty="0">
                <a:cs typeface="MS Mincho"/>
              </a:rPr>
              <a:t>地平衡</a:t>
            </a:r>
            <a:r>
              <a:rPr lang="zh-CN" altLang="zh-CN" dirty="0">
                <a:cs typeface="宋体"/>
              </a:rPr>
              <a:t>组织</a:t>
            </a:r>
            <a:r>
              <a:rPr lang="zh-CN" altLang="zh-CN" dirty="0">
                <a:cs typeface="MS Mincho"/>
              </a:rPr>
              <a:t>和会</a:t>
            </a:r>
            <a:r>
              <a:rPr lang="zh-CN" altLang="zh-CN" dirty="0">
                <a:cs typeface="宋体"/>
              </a:rPr>
              <a:t>议</a:t>
            </a:r>
            <a:r>
              <a:rPr lang="zh-CN" altLang="zh-CN" dirty="0">
                <a:cs typeface="MS Mincho"/>
              </a:rPr>
              <a:t>中的</a:t>
            </a:r>
            <a:r>
              <a:rPr lang="zh-CN" altLang="zh-CN" dirty="0">
                <a:cs typeface="宋体"/>
              </a:rPr>
              <a:t>个人和群体权</a:t>
            </a:r>
            <a:r>
              <a:rPr lang="zh-CN" altLang="zh-CN" dirty="0">
                <a:cs typeface="MS Mincho"/>
              </a:rPr>
              <a:t>利</a:t>
            </a:r>
            <a:endParaRPr lang="zh-CN" altLang="zh-CN" dirty="0">
              <a:cs typeface="宋体"/>
            </a:endParaRPr>
          </a:p>
          <a:p>
            <a:pPr marL="342900" lvl="0" indent="-342900">
              <a:lnSpc>
                <a:spcPct val="100000"/>
              </a:lnSpc>
              <a:buFont typeface="+mj-lt"/>
              <a:buAutoNum type="arabicPeriod"/>
            </a:pPr>
            <a:r>
              <a:rPr lang="zh-CN" altLang="zh-CN" dirty="0">
                <a:cs typeface="宋体"/>
              </a:rPr>
              <a:t>意见</a:t>
            </a:r>
            <a:r>
              <a:rPr lang="zh-CN" altLang="zh-CN" dirty="0">
                <a:cs typeface="MS Mincho"/>
              </a:rPr>
              <a:t>占多数者，即</a:t>
            </a:r>
            <a:r>
              <a:rPr lang="en-US" altLang="zh-CN" dirty="0">
                <a:cs typeface="宋体"/>
              </a:rPr>
              <a:t>“</a:t>
            </a:r>
            <a:r>
              <a:rPr lang="zh-CN" altLang="zh-CN" dirty="0">
                <a:cs typeface="宋体"/>
              </a:rPr>
              <a:t>多数方</a:t>
            </a:r>
            <a:r>
              <a:rPr lang="en-US" altLang="zh-CN" dirty="0">
                <a:cs typeface="宋体"/>
              </a:rPr>
              <a:t>”</a:t>
            </a:r>
            <a:r>
              <a:rPr lang="zh-CN" altLang="zh-CN" dirty="0">
                <a:cs typeface="宋体"/>
              </a:rPr>
              <a:t>的权</a:t>
            </a:r>
            <a:r>
              <a:rPr lang="zh-CN" altLang="zh-CN" dirty="0">
                <a:cs typeface="MS Mincho"/>
              </a:rPr>
              <a:t>利；</a:t>
            </a:r>
            <a:endParaRPr lang="zh-CN" altLang="zh-CN" dirty="0">
              <a:cs typeface="宋体"/>
            </a:endParaRPr>
          </a:p>
          <a:p>
            <a:pPr marL="342900" lvl="0" indent="-342900">
              <a:lnSpc>
                <a:spcPct val="100000"/>
              </a:lnSpc>
              <a:buFont typeface="+mj-lt"/>
              <a:buAutoNum type="arabicPeriod"/>
            </a:pPr>
            <a:r>
              <a:rPr lang="zh-CN" altLang="zh-CN" dirty="0">
                <a:cs typeface="宋体"/>
              </a:rPr>
              <a:t>意见</a:t>
            </a:r>
            <a:r>
              <a:rPr lang="zh-CN" altLang="zh-CN" dirty="0">
                <a:cs typeface="MS Mincho"/>
              </a:rPr>
              <a:t>占少数者，即</a:t>
            </a:r>
            <a:r>
              <a:rPr lang="en-US" altLang="zh-CN" dirty="0">
                <a:cs typeface="宋体"/>
              </a:rPr>
              <a:t>“</a:t>
            </a:r>
            <a:r>
              <a:rPr lang="zh-CN" altLang="zh-CN" dirty="0">
                <a:cs typeface="宋体"/>
              </a:rPr>
              <a:t>少数方</a:t>
            </a:r>
            <a:r>
              <a:rPr lang="en-US" altLang="zh-CN" dirty="0">
                <a:cs typeface="宋体"/>
              </a:rPr>
              <a:t>”</a:t>
            </a:r>
            <a:r>
              <a:rPr lang="zh-CN" altLang="zh-CN" dirty="0">
                <a:cs typeface="宋体"/>
              </a:rPr>
              <a:t>的权</a:t>
            </a:r>
            <a:r>
              <a:rPr lang="zh-CN" altLang="zh-CN" dirty="0">
                <a:cs typeface="MS Mincho"/>
              </a:rPr>
              <a:t>利，特</a:t>
            </a:r>
            <a:r>
              <a:rPr lang="zh-CN" altLang="zh-CN" dirty="0">
                <a:cs typeface="宋体"/>
              </a:rPr>
              <a:t>别</a:t>
            </a:r>
            <a:r>
              <a:rPr lang="zh-CN" altLang="zh-CN" dirty="0">
                <a:cs typeface="MS Mincho"/>
              </a:rPr>
              <a:t>是</a:t>
            </a:r>
            <a:r>
              <a:rPr lang="zh-CN" altLang="zh-CN" dirty="0">
                <a:cs typeface="宋体"/>
              </a:rPr>
              <a:t>对</a:t>
            </a:r>
            <a:r>
              <a:rPr lang="zh-CN" altLang="zh-CN" dirty="0">
                <a:cs typeface="MS Mincho"/>
              </a:rPr>
              <a:t>于占</a:t>
            </a:r>
            <a:r>
              <a:rPr lang="zh-CN" altLang="zh-CN" dirty="0">
                <a:cs typeface="宋体"/>
              </a:rPr>
              <a:t>总</a:t>
            </a:r>
            <a:r>
              <a:rPr lang="zh-CN" altLang="zh-CN" dirty="0">
                <a:cs typeface="MS Mincho"/>
              </a:rPr>
              <a:t>人数少于</a:t>
            </a:r>
            <a:r>
              <a:rPr lang="en-US" altLang="zh-CN" dirty="0">
                <a:cs typeface="宋体"/>
              </a:rPr>
              <a:t>1/2</a:t>
            </a:r>
            <a:r>
              <a:rPr lang="zh-CN" altLang="zh-CN" dirty="0">
                <a:cs typeface="宋体"/>
              </a:rPr>
              <a:t>但大于</a:t>
            </a:r>
            <a:r>
              <a:rPr lang="en-US" altLang="zh-CN" dirty="0">
                <a:cs typeface="宋体"/>
              </a:rPr>
              <a:t>1/3</a:t>
            </a:r>
            <a:r>
              <a:rPr lang="zh-CN" altLang="zh-CN" dirty="0">
                <a:cs typeface="宋体"/>
              </a:rPr>
              <a:t>的所谓</a:t>
            </a:r>
            <a:r>
              <a:rPr lang="en-US" altLang="zh-CN" dirty="0">
                <a:cs typeface="宋体"/>
              </a:rPr>
              <a:t>“</a:t>
            </a:r>
            <a:r>
              <a:rPr lang="zh-CN" altLang="zh-CN" dirty="0">
                <a:cs typeface="宋体"/>
              </a:rPr>
              <a:t>强</a:t>
            </a:r>
            <a:r>
              <a:rPr lang="zh-CN" altLang="zh-CN" dirty="0">
                <a:cs typeface="MS Mincho"/>
              </a:rPr>
              <a:t>少数方</a:t>
            </a:r>
            <a:r>
              <a:rPr lang="en-US" altLang="zh-CN" dirty="0">
                <a:cs typeface="宋体"/>
              </a:rPr>
              <a:t>”</a:t>
            </a:r>
            <a:r>
              <a:rPr lang="zh-CN" altLang="zh-CN" dirty="0">
                <a:cs typeface="宋体"/>
              </a:rPr>
              <a:t>的权</a:t>
            </a:r>
            <a:r>
              <a:rPr lang="zh-CN" altLang="zh-CN" dirty="0">
                <a:cs typeface="MS Mincho"/>
              </a:rPr>
              <a:t>利；</a:t>
            </a:r>
            <a:endParaRPr lang="zh-CN" altLang="zh-CN" dirty="0">
              <a:cs typeface="宋体"/>
            </a:endParaRPr>
          </a:p>
          <a:p>
            <a:pPr marL="342900" lvl="0" indent="-342900">
              <a:lnSpc>
                <a:spcPct val="100000"/>
              </a:lnSpc>
              <a:buFont typeface="+mj-lt"/>
              <a:buAutoNum type="arabicPeriod"/>
            </a:pPr>
            <a:r>
              <a:rPr lang="en-US" altLang="zh-CN" dirty="0">
                <a:cs typeface="宋体"/>
              </a:rPr>
              <a:t>“</a:t>
            </a:r>
            <a:r>
              <a:rPr lang="zh-CN" altLang="zh-CN" dirty="0">
                <a:cs typeface="宋体"/>
              </a:rPr>
              <a:t>缺席者</a:t>
            </a:r>
            <a:r>
              <a:rPr lang="en-US" altLang="zh-CN" dirty="0">
                <a:cs typeface="宋体"/>
              </a:rPr>
              <a:t>”</a:t>
            </a:r>
            <a:r>
              <a:rPr lang="zh-CN" altLang="zh-CN" dirty="0">
                <a:cs typeface="宋体"/>
              </a:rPr>
              <a:t>的权</a:t>
            </a:r>
            <a:r>
              <a:rPr lang="zh-CN" altLang="zh-CN" dirty="0">
                <a:cs typeface="MS Mincho"/>
              </a:rPr>
              <a:t>利；</a:t>
            </a:r>
            <a:endParaRPr lang="zh-CN" altLang="zh-CN" dirty="0">
              <a:cs typeface="宋体"/>
            </a:endParaRPr>
          </a:p>
          <a:p>
            <a:pPr marL="342900" lvl="0" indent="-342900">
              <a:lnSpc>
                <a:spcPct val="100000"/>
              </a:lnSpc>
              <a:buFont typeface="+mj-lt"/>
              <a:buAutoNum type="arabicPeriod"/>
            </a:pPr>
            <a:r>
              <a:rPr lang="zh-CN" altLang="zh-CN" dirty="0">
                <a:cs typeface="宋体"/>
              </a:rPr>
              <a:t>所有上述人群作为</a:t>
            </a:r>
            <a:r>
              <a:rPr lang="zh-CN" altLang="zh-CN" dirty="0">
                <a:cs typeface="MS Mincho"/>
              </a:rPr>
              <a:t>一个整体的</a:t>
            </a:r>
            <a:r>
              <a:rPr lang="zh-CN" altLang="zh-CN" dirty="0">
                <a:cs typeface="宋体"/>
              </a:rPr>
              <a:t>权</a:t>
            </a:r>
            <a:r>
              <a:rPr lang="zh-CN" altLang="zh-CN" dirty="0">
                <a:cs typeface="MS Mincho"/>
              </a:rPr>
              <a:t>利</a:t>
            </a:r>
            <a:r>
              <a:rPr lang="zh-CN" altLang="zh-CN" dirty="0">
                <a:cs typeface="宋体"/>
              </a:rPr>
              <a:t>。</a:t>
            </a:r>
          </a:p>
          <a:p>
            <a:pPr marL="342900" lvl="0" indent="-342900">
              <a:lnSpc>
                <a:spcPct val="100000"/>
              </a:lnSpc>
              <a:buFont typeface="+mj-lt"/>
              <a:buAutoNum type="arabicPeriod"/>
            </a:pPr>
            <a:r>
              <a:rPr lang="zh-CN" altLang="zh-CN" dirty="0">
                <a:cs typeface="宋体"/>
              </a:rPr>
              <a:t>尊重会议组织</a:t>
            </a:r>
            <a:r>
              <a:rPr lang="zh-CN" altLang="zh-CN" dirty="0">
                <a:cs typeface="MS Mincho"/>
              </a:rPr>
              <a:t>的决定</a:t>
            </a:r>
            <a:endParaRPr lang="zh-CN" altLang="zh-CN" dirty="0">
              <a:cs typeface="宋体"/>
            </a:endParaRPr>
          </a:p>
          <a:p>
            <a:pPr>
              <a:lnSpc>
                <a:spcPct val="100000"/>
              </a:lnSpc>
            </a:pPr>
            <a:endParaRPr lang="zh-CN" altLang="en-US" dirty="0"/>
          </a:p>
        </p:txBody>
      </p:sp>
    </p:spTree>
    <p:extLst>
      <p:ext uri="{BB962C8B-B14F-4D97-AF65-F5344CB8AC3E}">
        <p14:creationId xmlns:p14="http://schemas.microsoft.com/office/powerpoint/2010/main" val="199183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WHY </a:t>
            </a:r>
            <a:r>
              <a:rPr lang="en-US" altLang="zh-CN" sz="2400" dirty="0" smtClean="0"/>
              <a:t>XLP</a:t>
            </a:r>
            <a:r>
              <a:rPr lang="zh-CN" altLang="en-US" sz="2400" dirty="0" smtClean="0"/>
              <a:t>？</a:t>
            </a:r>
            <a:endParaRPr lang="en-US" sz="2400" dirty="0"/>
          </a:p>
        </p:txBody>
      </p:sp>
      <p:sp>
        <p:nvSpPr>
          <p:cNvPr id="7" name="内容占位符 6"/>
          <p:cNvSpPr>
            <a:spLocks noGrp="1"/>
          </p:cNvSpPr>
          <p:nvPr>
            <p:ph sz="quarter" idx="14"/>
          </p:nvPr>
        </p:nvSpPr>
        <p:spPr>
          <a:xfrm>
            <a:off x="495301" y="1905000"/>
            <a:ext cx="8173508" cy="4271963"/>
          </a:xfrm>
        </p:spPr>
        <p:txBody>
          <a:bodyPr>
            <a:normAutofit/>
          </a:bodyPr>
          <a:lstStyle/>
          <a:p>
            <a:r>
              <a:rPr lang="en-US" altLang="zh-CN" sz="2800" dirty="0" err="1" smtClean="0"/>
              <a:t>Xtreme</a:t>
            </a:r>
            <a:r>
              <a:rPr lang="en-US" altLang="zh-CN" sz="2800" dirty="0" smtClean="0"/>
              <a:t> Learning Process</a:t>
            </a:r>
            <a:r>
              <a:rPr lang="zh-CN" altLang="en-US" sz="2800" dirty="0" smtClean="0"/>
              <a:t>（</a:t>
            </a:r>
            <a:r>
              <a:rPr lang="en-US" altLang="zh-CN" sz="2800" dirty="0" smtClean="0"/>
              <a:t>XLP</a:t>
            </a:r>
            <a:r>
              <a:rPr lang="zh-CN" altLang="en-US" sz="2800" dirty="0" smtClean="0"/>
              <a:t>）可以通过群体协作和数字化学习，帮助</a:t>
            </a:r>
            <a:r>
              <a:rPr lang="zh-CN" altLang="en-US" sz="2800" dirty="0"/>
              <a:t>学生探索和利用身边的人力资源与海量的教育资源</a:t>
            </a:r>
            <a:r>
              <a:rPr lang="zh-CN" altLang="en-US" sz="2800" dirty="0" smtClean="0"/>
              <a:t>，从而极大地激发学生的学习潜能，培养社会化能力。</a:t>
            </a:r>
            <a:endParaRPr lang="zh-CN" altLang="en-US" sz="2800" dirty="0"/>
          </a:p>
        </p:txBody>
      </p:sp>
    </p:spTree>
    <p:extLst>
      <p:ext uri="{BB962C8B-B14F-4D97-AF65-F5344CB8AC3E}">
        <p14:creationId xmlns:p14="http://schemas.microsoft.com/office/powerpoint/2010/main" val="17997957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lang="zh-CN" altLang="en-US" dirty="0" smtClean="0"/>
              <a:t>团队会议记要模板</a:t>
            </a:r>
            <a:endParaRPr lang="zh-CN" altLang="en-US" dirty="0"/>
          </a:p>
        </p:txBody>
      </p:sp>
      <p:sp>
        <p:nvSpPr>
          <p:cNvPr id="3" name="内容占位符 2"/>
          <p:cNvSpPr>
            <a:spLocks noGrp="1"/>
          </p:cNvSpPr>
          <p:nvPr>
            <p:ph sz="quarter" idx="13"/>
          </p:nvPr>
        </p:nvSpPr>
        <p:spPr/>
        <p:txBody>
          <a:bodyPr>
            <a:normAutofit/>
          </a:bodyPr>
          <a:lstStyle/>
          <a:p>
            <a:pPr algn="ctr">
              <a:lnSpc>
                <a:spcPct val="150000"/>
              </a:lnSpc>
            </a:pPr>
            <a:r>
              <a:rPr lang="en-US" altLang="zh-CN" b="1" kern="100" dirty="0">
                <a:cs typeface="Times New Roman"/>
              </a:rPr>
              <a:t>____________</a:t>
            </a:r>
            <a:r>
              <a:rPr lang="zh-CN" altLang="zh-CN" b="1" kern="100" dirty="0">
                <a:cs typeface="Times New Roman"/>
              </a:rPr>
              <a:t>会议记要</a:t>
            </a:r>
            <a:endParaRPr lang="zh-CN" altLang="zh-CN" kern="100" dirty="0">
              <a:cs typeface="Times New Roman"/>
            </a:endParaRPr>
          </a:p>
          <a:p>
            <a:pPr marL="797560" indent="-797560">
              <a:lnSpc>
                <a:spcPts val="1600"/>
              </a:lnSpc>
            </a:pPr>
            <a:r>
              <a:rPr lang="zh-CN" altLang="zh-CN" kern="100" dirty="0">
                <a:cs typeface="Times New Roman"/>
              </a:rPr>
              <a:t>参会人员</a:t>
            </a:r>
            <a:r>
              <a:rPr lang="en-US" altLang="zh-CN" kern="100" dirty="0">
                <a:cs typeface="Times New Roman"/>
              </a:rPr>
              <a:t>: 	</a:t>
            </a:r>
            <a:endParaRPr lang="zh-CN" altLang="zh-CN" kern="100" dirty="0">
              <a:cs typeface="Times New Roman"/>
            </a:endParaRPr>
          </a:p>
          <a:p>
            <a:pPr>
              <a:lnSpc>
                <a:spcPts val="1600"/>
              </a:lnSpc>
            </a:pPr>
            <a:r>
              <a:rPr lang="zh-CN" altLang="zh-CN" kern="100" dirty="0">
                <a:cs typeface="Times New Roman"/>
              </a:rPr>
              <a:t>时间</a:t>
            </a:r>
            <a:r>
              <a:rPr lang="en-US" altLang="zh-CN" kern="100" dirty="0">
                <a:cs typeface="Times New Roman"/>
              </a:rPr>
              <a:t>: 		</a:t>
            </a:r>
            <a:endParaRPr lang="zh-CN" altLang="zh-CN" kern="100" dirty="0">
              <a:cs typeface="Times New Roman"/>
            </a:endParaRPr>
          </a:p>
          <a:p>
            <a:pPr>
              <a:lnSpc>
                <a:spcPts val="1600"/>
              </a:lnSpc>
            </a:pPr>
            <a:r>
              <a:rPr lang="zh-CN" altLang="zh-CN" kern="100" dirty="0">
                <a:cs typeface="Times New Roman"/>
              </a:rPr>
              <a:t>地点：</a:t>
            </a:r>
            <a:r>
              <a:rPr lang="en-US" altLang="zh-CN" kern="100" dirty="0">
                <a:cs typeface="Times New Roman"/>
              </a:rPr>
              <a:t>		</a:t>
            </a:r>
            <a:endParaRPr lang="zh-CN" altLang="zh-CN" kern="100" dirty="0">
              <a:cs typeface="Times New Roman"/>
            </a:endParaRPr>
          </a:p>
          <a:p>
            <a:pPr>
              <a:lnSpc>
                <a:spcPts val="1600"/>
              </a:lnSpc>
            </a:pPr>
            <a:r>
              <a:rPr lang="zh-CN" altLang="zh-CN" kern="100" dirty="0">
                <a:cs typeface="Times New Roman"/>
              </a:rPr>
              <a:t>主题</a:t>
            </a:r>
            <a:r>
              <a:rPr lang="en-US" altLang="zh-CN" kern="100" dirty="0">
                <a:cs typeface="Times New Roman"/>
              </a:rPr>
              <a:t>: 		</a:t>
            </a:r>
            <a:endParaRPr lang="zh-CN" altLang="zh-CN" kern="100" dirty="0">
              <a:cs typeface="Times New Roman"/>
            </a:endParaRPr>
          </a:p>
          <a:p>
            <a:pPr>
              <a:lnSpc>
                <a:spcPts val="1600"/>
              </a:lnSpc>
            </a:pPr>
            <a:r>
              <a:rPr lang="zh-CN" altLang="zh-CN" kern="100" dirty="0">
                <a:cs typeface="Times New Roman"/>
              </a:rPr>
              <a:t>主持人：</a:t>
            </a:r>
          </a:p>
          <a:p>
            <a:pPr>
              <a:lnSpc>
                <a:spcPts val="1600"/>
              </a:lnSpc>
            </a:pPr>
            <a:r>
              <a:rPr lang="zh-CN" altLang="zh-CN" kern="100" dirty="0">
                <a:cs typeface="Times New Roman"/>
              </a:rPr>
              <a:t>记录人：</a:t>
            </a:r>
            <a:r>
              <a:rPr lang="en-US" altLang="zh-CN" kern="100" dirty="0">
                <a:cs typeface="Times New Roman"/>
              </a:rPr>
              <a:t>	</a:t>
            </a:r>
            <a:endParaRPr lang="zh-CN" altLang="zh-CN" kern="100" dirty="0">
              <a:cs typeface="Times New Roman"/>
            </a:endParaRPr>
          </a:p>
          <a:p>
            <a:r>
              <a:rPr lang="zh-CN" altLang="zh-CN" kern="100" dirty="0">
                <a:cs typeface="Times New Roman"/>
              </a:rPr>
              <a:t>会议内容</a:t>
            </a:r>
            <a:r>
              <a:rPr lang="zh-CN" altLang="zh-CN" kern="100" dirty="0" smtClean="0">
                <a:cs typeface="Times New Roman"/>
              </a:rPr>
              <a:t>：</a:t>
            </a:r>
            <a:endParaRPr lang="en-US" altLang="zh-CN" kern="100" dirty="0" smtClean="0">
              <a:cs typeface="Times New Roman"/>
            </a:endParaRPr>
          </a:p>
          <a:p>
            <a:endParaRPr lang="en-US" altLang="zh-CN" kern="100" dirty="0">
              <a:cs typeface="Times New Roman"/>
            </a:endParaRPr>
          </a:p>
          <a:p>
            <a:endParaRPr lang="en-US" altLang="zh-CN" kern="100" dirty="0" smtClean="0">
              <a:cs typeface="Times New Roman"/>
            </a:endParaRPr>
          </a:p>
          <a:p>
            <a:endParaRPr lang="en-US" altLang="zh-CN" kern="100" dirty="0">
              <a:cs typeface="Times New Roman"/>
            </a:endParaRPr>
          </a:p>
          <a:p>
            <a:endParaRPr lang="en-US" altLang="zh-CN" kern="100" dirty="0" smtClean="0">
              <a:cs typeface="Times New Roman"/>
            </a:endParaRPr>
          </a:p>
          <a:p>
            <a:endParaRPr lang="en-US" altLang="zh-CN" kern="100" dirty="0">
              <a:cs typeface="Times New Roman"/>
            </a:endParaRPr>
          </a:p>
          <a:p>
            <a:endParaRPr lang="en-US" altLang="zh-CN" kern="100" dirty="0" smtClean="0">
              <a:cs typeface="Times New Roman"/>
            </a:endParaRPr>
          </a:p>
          <a:p>
            <a:r>
              <a:rPr lang="zh-CN" altLang="zh-CN" dirty="0"/>
              <a:t>备注</a:t>
            </a:r>
            <a:r>
              <a:rPr lang="zh-CN" altLang="zh-CN" dirty="0" smtClean="0"/>
              <a:t>：</a:t>
            </a:r>
            <a:endParaRPr lang="en-US" altLang="zh-CN" dirty="0" smtClean="0"/>
          </a:p>
          <a:p>
            <a:r>
              <a:rPr lang="en-US" altLang="zh-CN" dirty="0" smtClean="0"/>
              <a:t>1</a:t>
            </a:r>
            <a:r>
              <a:rPr lang="zh-CN" altLang="zh-CN" dirty="0"/>
              <a:t>、主持人需要提前准备会议需要讨论的主题与内容方向，如：重要问题讨论、职责分工等；</a:t>
            </a:r>
          </a:p>
          <a:p>
            <a:r>
              <a:rPr lang="en-US" altLang="zh-CN" dirty="0"/>
              <a:t>2</a:t>
            </a:r>
            <a:r>
              <a:rPr lang="zh-CN" altLang="zh-CN" dirty="0"/>
              <a:t>、记录人形成会议记要、任务执行表、预算表等团队执行文件。</a:t>
            </a:r>
          </a:p>
          <a:p>
            <a:endParaRPr lang="zh-CN" altLang="zh-CN" kern="100" dirty="0">
              <a:cs typeface="Times New Roman"/>
            </a:endParaRPr>
          </a:p>
        </p:txBody>
      </p:sp>
    </p:spTree>
    <p:extLst>
      <p:ext uri="{BB962C8B-B14F-4D97-AF65-F5344CB8AC3E}">
        <p14:creationId xmlns:p14="http://schemas.microsoft.com/office/powerpoint/2010/main" val="4699188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团队岗位平衡计分表模板</a:t>
            </a:r>
            <a:endParaRPr lang="zh-CN" altLang="en-US" dirty="0"/>
          </a:p>
        </p:txBody>
      </p:sp>
      <p:sp>
        <p:nvSpPr>
          <p:cNvPr id="4" name="内容占位符 3"/>
          <p:cNvSpPr>
            <a:spLocks noGrp="1"/>
          </p:cNvSpPr>
          <p:nvPr>
            <p:ph sz="quarter" idx="13"/>
          </p:nvPr>
        </p:nvSpPr>
        <p:spPr/>
        <p:txBody>
          <a:bodyPr/>
          <a:lstStyle/>
          <a:p>
            <a:endParaRPr lang="zh-CN" alt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7" y="1564010"/>
            <a:ext cx="8620125"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36552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团队平衡计分表模板</a:t>
            </a:r>
            <a:endParaRPr lang="zh-CN" altLang="en-US" dirty="0"/>
          </a:p>
        </p:txBody>
      </p:sp>
      <p:sp>
        <p:nvSpPr>
          <p:cNvPr id="4" name="内容占位符 3"/>
          <p:cNvSpPr>
            <a:spLocks noGrp="1"/>
          </p:cNvSpPr>
          <p:nvPr>
            <p:ph sz="quarter" idx="13"/>
          </p:nvPr>
        </p:nvSpPr>
        <p:spPr/>
        <p:txBody>
          <a:bodyPr/>
          <a:lstStyle/>
          <a:p>
            <a:endParaRPr lang="zh-CN" alt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1176338"/>
            <a:ext cx="8124825" cy="450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9293731"/>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团队预算</a:t>
            </a:r>
            <a:r>
              <a:rPr lang="zh-CN" altLang="en-US" dirty="0" smtClean="0"/>
              <a:t>表模板</a:t>
            </a:r>
            <a:endParaRPr lang="zh-CN" altLang="en-US" dirty="0"/>
          </a:p>
        </p:txBody>
      </p:sp>
      <p:sp>
        <p:nvSpPr>
          <p:cNvPr id="4" name="内容占位符 3"/>
          <p:cNvSpPr>
            <a:spLocks noGrp="1"/>
          </p:cNvSpPr>
          <p:nvPr>
            <p:ph sz="quarter" idx="13"/>
          </p:nvPr>
        </p:nvSpPr>
        <p:spPr/>
        <p:txBody>
          <a:bodyPr/>
          <a:lstStyle/>
          <a:p>
            <a:endParaRPr lang="zh-CN" altLang="en-US"/>
          </a:p>
        </p:txBody>
      </p:sp>
      <p:pic>
        <p:nvPicPr>
          <p:cNvPr id="14338"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7504" y="1345090"/>
            <a:ext cx="8933085" cy="4215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5045629"/>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PART2</a:t>
            </a:r>
            <a:r>
              <a:rPr lang="zh-CN" altLang="en-US" dirty="0" smtClean="0"/>
              <a:t>：法律</a:t>
            </a:r>
            <a:endParaRPr lang="zh-CN" altLang="en-US" dirty="0"/>
          </a:p>
        </p:txBody>
      </p:sp>
      <p:pic>
        <p:nvPicPr>
          <p:cNvPr id="2050" name="Picture 2" descr="\\10.0.1.44\Public\201408操作手册\天津机电职业技术学院XLP照片\DSC05948.JPG"/>
          <p:cNvPicPr>
            <a:picLocks noGrp="1" noChangeAspect="1" noChangeArrowheads="1"/>
          </p:cNvPicPr>
          <p:nvPr>
            <p:ph sz="quarter" idx="13"/>
          </p:nvPr>
        </p:nvPicPr>
        <p:blipFill>
          <a:blip r:embed="rId2" cstate="email">
            <a:extLst>
              <a:ext uri="{28A0092B-C50C-407E-A947-70E740481C1C}">
                <a14:useLocalDpi xmlns:a14="http://schemas.microsoft.com/office/drawing/2010/main" val="0"/>
              </a:ext>
            </a:extLst>
          </a:blip>
          <a:srcRect/>
          <a:stretch>
            <a:fillRect/>
          </a:stretch>
        </p:blipFill>
        <p:spPr bwMode="auto">
          <a:xfrm>
            <a:off x="-828600" y="980728"/>
            <a:ext cx="10543558" cy="5930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87685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XLP</a:t>
            </a:r>
            <a:r>
              <a:rPr lang="zh-CN" altLang="en-US" dirty="0" smtClean="0"/>
              <a:t>法律规则（智产部分）</a:t>
            </a:r>
            <a:endParaRPr lang="zh-CN" altLang="en-US" dirty="0"/>
          </a:p>
        </p:txBody>
      </p:sp>
      <p:sp>
        <p:nvSpPr>
          <p:cNvPr id="3" name="内容占位符 2"/>
          <p:cNvSpPr>
            <a:spLocks noGrp="1"/>
          </p:cNvSpPr>
          <p:nvPr>
            <p:ph sz="quarter" idx="13"/>
          </p:nvPr>
        </p:nvSpPr>
        <p:spPr/>
        <p:txBody>
          <a:bodyPr>
            <a:noAutofit/>
          </a:bodyPr>
          <a:lstStyle/>
          <a:p>
            <a:pPr>
              <a:lnSpc>
                <a:spcPct val="100000"/>
              </a:lnSpc>
            </a:pPr>
            <a:r>
              <a:rPr lang="zh-CN" altLang="zh-CN" b="1" kern="100" dirty="0" smtClean="0">
                <a:cs typeface="Times New Roman"/>
              </a:rPr>
              <a:t>一</a:t>
            </a:r>
            <a:r>
              <a:rPr lang="zh-CN" altLang="zh-CN" b="1" kern="100" dirty="0">
                <a:cs typeface="Times New Roman"/>
              </a:rPr>
              <a:t>、研发出一项新技术可做出的选择</a:t>
            </a:r>
            <a:endParaRPr lang="zh-CN" altLang="zh-CN" kern="100" dirty="0">
              <a:cs typeface="Times New Roman"/>
            </a:endParaRPr>
          </a:p>
          <a:p>
            <a:pPr>
              <a:lnSpc>
                <a:spcPct val="100000"/>
              </a:lnSpc>
            </a:pPr>
            <a:r>
              <a:rPr lang="zh-CN" altLang="zh-CN" u="sng" kern="100" dirty="0">
                <a:cs typeface="Times New Roman"/>
              </a:rPr>
              <a:t>专利</a:t>
            </a:r>
            <a:r>
              <a:rPr lang="zh-CN" altLang="zh-CN" kern="100" dirty="0">
                <a:cs typeface="Times New Roman"/>
              </a:rPr>
              <a:t>：优点：垄断性强，若市场前景好的技术，能较好的获利</a:t>
            </a:r>
          </a:p>
          <a:p>
            <a:pPr>
              <a:lnSpc>
                <a:spcPct val="100000"/>
              </a:lnSpc>
            </a:pPr>
            <a:r>
              <a:rPr lang="en-US" altLang="zh-CN" kern="100" dirty="0">
                <a:cs typeface="Times New Roman"/>
              </a:rPr>
              <a:t>  </a:t>
            </a:r>
            <a:r>
              <a:rPr lang="en-US" altLang="zh-CN" kern="100" dirty="0" smtClean="0">
                <a:cs typeface="Times New Roman"/>
              </a:rPr>
              <a:t>           </a:t>
            </a:r>
            <a:r>
              <a:rPr lang="zh-CN" altLang="zh-CN" kern="100" dirty="0">
                <a:cs typeface="Times New Roman"/>
              </a:rPr>
              <a:t>缺点：经历复杂的申请程序，缴纳申请费用和专利年费，有时间限制</a:t>
            </a:r>
          </a:p>
          <a:p>
            <a:pPr>
              <a:lnSpc>
                <a:spcPct val="100000"/>
              </a:lnSpc>
            </a:pPr>
            <a:r>
              <a:rPr lang="zh-CN" altLang="zh-CN" u="sng" kern="100" dirty="0">
                <a:cs typeface="Times New Roman"/>
              </a:rPr>
              <a:t>技术秘密</a:t>
            </a:r>
            <a:r>
              <a:rPr lang="zh-CN" altLang="zh-CN" kern="100" dirty="0">
                <a:cs typeface="Times New Roman"/>
              </a:rPr>
              <a:t>：优点：无须经历申请程序、缴纳各种费用，无时间限制，技术范围比专利广</a:t>
            </a:r>
          </a:p>
          <a:p>
            <a:pPr>
              <a:lnSpc>
                <a:spcPct val="100000"/>
              </a:lnSpc>
            </a:pPr>
            <a:r>
              <a:rPr lang="en-US" altLang="zh-CN" kern="100" dirty="0">
                <a:cs typeface="Times New Roman"/>
              </a:rPr>
              <a:t>    </a:t>
            </a:r>
            <a:r>
              <a:rPr lang="en-US" altLang="zh-CN" kern="100" dirty="0" smtClean="0">
                <a:cs typeface="Times New Roman"/>
              </a:rPr>
              <a:t>                  </a:t>
            </a:r>
            <a:r>
              <a:rPr lang="zh-CN" altLang="zh-CN" kern="100" dirty="0">
                <a:cs typeface="Times New Roman"/>
              </a:rPr>
              <a:t>缺点：若其他组研发出相同技术，市场优势丧失</a:t>
            </a:r>
          </a:p>
          <a:p>
            <a:pPr>
              <a:lnSpc>
                <a:spcPct val="100000"/>
              </a:lnSpc>
            </a:pPr>
            <a:r>
              <a:rPr lang="zh-CN" altLang="zh-CN" u="sng" kern="100" dirty="0">
                <a:cs typeface="Times New Roman"/>
              </a:rPr>
              <a:t>开源</a:t>
            </a:r>
            <a:r>
              <a:rPr lang="zh-CN" altLang="zh-CN" kern="100" dirty="0">
                <a:cs typeface="Times New Roman"/>
              </a:rPr>
              <a:t>：能够利用他人在此技术上所作的改进</a:t>
            </a:r>
            <a:r>
              <a:rPr lang="zh-CN" altLang="zh-CN" kern="100" dirty="0" smtClean="0">
                <a:cs typeface="Times New Roman"/>
              </a:rPr>
              <a:t>技术</a:t>
            </a:r>
            <a:endParaRPr lang="en-US" altLang="zh-CN" kern="100" dirty="0" smtClean="0">
              <a:cs typeface="Times New Roman"/>
            </a:endParaRPr>
          </a:p>
          <a:p>
            <a:pPr>
              <a:lnSpc>
                <a:spcPct val="100000"/>
              </a:lnSpc>
            </a:pPr>
            <a:endParaRPr lang="en-US" altLang="zh-CN" kern="100" dirty="0">
              <a:cs typeface="Times New Roman"/>
            </a:endParaRPr>
          </a:p>
          <a:p>
            <a:pPr>
              <a:lnSpc>
                <a:spcPct val="100000"/>
              </a:lnSpc>
            </a:pPr>
            <a:endParaRPr lang="zh-CN" altLang="zh-CN" kern="100" dirty="0">
              <a:cs typeface="Times New Roman"/>
            </a:endParaRPr>
          </a:p>
          <a:p>
            <a:pPr>
              <a:lnSpc>
                <a:spcPct val="100000"/>
              </a:lnSpc>
            </a:pPr>
            <a:r>
              <a:rPr lang="zh-CN" altLang="zh-CN" b="1" kern="100" dirty="0">
                <a:cs typeface="Times New Roman"/>
              </a:rPr>
              <a:t>二、哪些技术可以申请专利</a:t>
            </a:r>
            <a:endParaRPr lang="zh-CN" altLang="zh-CN" kern="100" dirty="0">
              <a:cs typeface="Times New Roman"/>
            </a:endParaRPr>
          </a:p>
          <a:p>
            <a:pPr indent="266700">
              <a:lnSpc>
                <a:spcPct val="100000"/>
              </a:lnSpc>
            </a:pPr>
            <a:r>
              <a:rPr lang="zh-CN" altLang="zh-CN" kern="100" dirty="0">
                <a:cs typeface="Times New Roman"/>
              </a:rPr>
              <a:t>对特定技术问题具有新颖性、创造性和实用性的特定解决方案。注意：</a:t>
            </a:r>
          </a:p>
          <a:p>
            <a:pPr marL="342900" lvl="0" indent="-342900">
              <a:lnSpc>
                <a:spcPct val="100000"/>
              </a:lnSpc>
              <a:buFont typeface="+mj-lt"/>
              <a:buAutoNum type="arabicPeriod"/>
            </a:pPr>
            <a:r>
              <a:rPr lang="zh-CN" altLang="zh-CN" kern="100" dirty="0">
                <a:cs typeface="Times New Roman"/>
              </a:rPr>
              <a:t>必须是将自然规律在特定技术领域进行运用和结合的结果，科学发现不可以申请专利；</a:t>
            </a:r>
          </a:p>
          <a:p>
            <a:pPr indent="266700">
              <a:lnSpc>
                <a:spcPct val="100000"/>
              </a:lnSpc>
            </a:pPr>
            <a:r>
              <a:rPr lang="en-US" altLang="zh-CN" kern="100" dirty="0">
                <a:cs typeface="Times New Roman"/>
              </a:rPr>
              <a:t>2</a:t>
            </a:r>
            <a:r>
              <a:rPr lang="zh-CN" altLang="zh-CN" kern="100" dirty="0">
                <a:cs typeface="Times New Roman"/>
              </a:rPr>
              <a:t>）可以是原创性发明创造，也可以是在普通技术方案基础上的改良发明；</a:t>
            </a:r>
          </a:p>
          <a:p>
            <a:pPr indent="266700">
              <a:lnSpc>
                <a:spcPct val="100000"/>
              </a:lnSpc>
            </a:pPr>
            <a:r>
              <a:rPr lang="en-US" altLang="zh-CN" kern="100" dirty="0">
                <a:cs typeface="Times New Roman"/>
              </a:rPr>
              <a:t>3</a:t>
            </a:r>
            <a:r>
              <a:rPr lang="zh-CN" altLang="zh-CN" kern="100" dirty="0">
                <a:cs typeface="Times New Roman"/>
              </a:rPr>
              <a:t>）新颖性，指在申请专利之前没有其他人创造出同样的技术方案，也不属于任务方必须掌握的基础技术；</a:t>
            </a:r>
          </a:p>
          <a:p>
            <a:pPr indent="266700">
              <a:lnSpc>
                <a:spcPct val="100000"/>
              </a:lnSpc>
            </a:pPr>
            <a:r>
              <a:rPr lang="en-US" altLang="zh-CN" kern="100" dirty="0">
                <a:cs typeface="Times New Roman"/>
              </a:rPr>
              <a:t>4</a:t>
            </a:r>
            <a:r>
              <a:rPr lang="zh-CN" altLang="zh-CN" kern="100" dirty="0">
                <a:cs typeface="Times New Roman"/>
              </a:rPr>
              <a:t>）创造性，指申请专利的技术方案必须有实质性特点和进步，也就是说该技术方案不能是对公知技术的简单替换，与公知技术的水平相比必须有所提高；</a:t>
            </a:r>
          </a:p>
          <a:p>
            <a:pPr indent="266700">
              <a:lnSpc>
                <a:spcPct val="100000"/>
              </a:lnSpc>
            </a:pPr>
            <a:r>
              <a:rPr lang="en-US" altLang="zh-CN" kern="100" dirty="0">
                <a:cs typeface="Times New Roman"/>
              </a:rPr>
              <a:t>5</a:t>
            </a:r>
            <a:r>
              <a:rPr lang="zh-CN" altLang="zh-CN" kern="100" dirty="0">
                <a:cs typeface="Times New Roman"/>
              </a:rPr>
              <a:t>）实用性，指技术方案应当能够制造或使用，具有可实施性，并且能产生积极的效果</a:t>
            </a:r>
            <a:r>
              <a:rPr lang="zh-CN" altLang="zh-CN" kern="100" dirty="0" smtClean="0">
                <a:cs typeface="Times New Roman"/>
              </a:rPr>
              <a:t>。</a:t>
            </a:r>
            <a:endParaRPr lang="zh-CN" altLang="zh-CN" kern="100" dirty="0">
              <a:cs typeface="Times New Roman"/>
            </a:endParaRPr>
          </a:p>
        </p:txBody>
      </p:sp>
    </p:spTree>
    <p:extLst>
      <p:ext uri="{BB962C8B-B14F-4D97-AF65-F5344CB8AC3E}">
        <p14:creationId xmlns:p14="http://schemas.microsoft.com/office/powerpoint/2010/main" val="1755393182"/>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noAutofit/>
          </a:bodyPr>
          <a:lstStyle/>
          <a:p>
            <a:r>
              <a:rPr lang="zh-CN" altLang="zh-CN" b="1" dirty="0"/>
              <a:t>三、专利申请程序</a:t>
            </a:r>
            <a:r>
              <a:rPr lang="zh-CN" altLang="zh-CN" dirty="0"/>
              <a:t> </a:t>
            </a:r>
            <a:r>
              <a:rPr lang="en-US" altLang="zh-CN" b="1" kern="100" dirty="0">
                <a:cs typeface="Times New Roman"/>
              </a:rPr>
              <a:t> </a:t>
            </a:r>
            <a:endParaRPr lang="zh-CN" altLang="zh-CN" kern="100" dirty="0">
              <a:cs typeface="Times New Roman"/>
            </a:endParaRPr>
          </a:p>
          <a:p>
            <a:endParaRPr lang="zh-CN" altLang="zh-CN" kern="100" dirty="0">
              <a:cs typeface="Times New Roman"/>
            </a:endParaRPr>
          </a:p>
          <a:p>
            <a:pPr marL="342900" lvl="0" indent="-342900" algn="l">
              <a:buFont typeface="+mj-lt"/>
              <a:buAutoNum type="arabicPeriod"/>
            </a:pPr>
            <a:r>
              <a:rPr lang="zh-CN" altLang="zh-CN" kern="100" dirty="0">
                <a:cs typeface="Times New Roman"/>
              </a:rPr>
              <a:t>下载申请表格，准备相关文件，主要是专利申请表</a:t>
            </a:r>
          </a:p>
          <a:p>
            <a:pPr marL="342900" lvl="0" indent="-342900" algn="l">
              <a:buFont typeface="+mj-lt"/>
              <a:buAutoNum type="arabicPeriod"/>
            </a:pPr>
            <a:r>
              <a:rPr lang="zh-CN" altLang="zh-CN" kern="100" dirty="0">
                <a:cs typeface="Times New Roman"/>
              </a:rPr>
              <a:t>向</a:t>
            </a:r>
            <a:r>
              <a:rPr lang="en-US" altLang="zh-CN" kern="100" dirty="0">
                <a:cs typeface="Times New Roman"/>
              </a:rPr>
              <a:t>XLP</a:t>
            </a:r>
            <a:r>
              <a:rPr lang="zh-CN" altLang="zh-CN" kern="100" dirty="0" smtClean="0">
                <a:cs typeface="Times New Roman"/>
              </a:rPr>
              <a:t>专利局</a:t>
            </a:r>
            <a:r>
              <a:rPr lang="en-US" altLang="zh-CN" kern="100" baseline="30000" dirty="0" smtClean="0">
                <a:cs typeface="Times New Roman"/>
              </a:rPr>
              <a:t>[1]</a:t>
            </a:r>
            <a:r>
              <a:rPr lang="zh-CN" altLang="zh-CN" kern="100" dirty="0" smtClean="0">
                <a:cs typeface="Times New Roman"/>
              </a:rPr>
              <a:t>提交</a:t>
            </a:r>
            <a:r>
              <a:rPr lang="zh-CN" altLang="zh-CN" kern="100" dirty="0">
                <a:cs typeface="Times New Roman"/>
              </a:rPr>
              <a:t>一份电子版，缴纳申请费用 </a:t>
            </a:r>
            <a:r>
              <a:rPr lang="en-US" altLang="zh-CN" kern="100" dirty="0">
                <a:cs typeface="Times New Roman"/>
              </a:rPr>
              <a:t>XXX</a:t>
            </a:r>
            <a:r>
              <a:rPr lang="zh-CN" altLang="zh-CN" kern="100" dirty="0">
                <a:cs typeface="Times New Roman"/>
              </a:rPr>
              <a:t>元</a:t>
            </a:r>
            <a:r>
              <a:rPr lang="en-US" altLang="zh-CN" kern="100" dirty="0">
                <a:cs typeface="Times New Roman"/>
              </a:rPr>
              <a:t>/</a:t>
            </a:r>
            <a:r>
              <a:rPr lang="zh-CN" altLang="zh-CN" kern="100" dirty="0">
                <a:cs typeface="Times New Roman"/>
              </a:rPr>
              <a:t>件</a:t>
            </a:r>
          </a:p>
          <a:p>
            <a:pPr indent="200660"/>
            <a:r>
              <a:rPr lang="zh-CN" altLang="zh-CN" b="1" kern="100" dirty="0">
                <a:cs typeface="楷体"/>
              </a:rPr>
              <a:t>先申请原则</a:t>
            </a:r>
            <a:r>
              <a:rPr lang="zh-CN" altLang="zh-CN" kern="100" dirty="0">
                <a:cs typeface="楷体"/>
              </a:rPr>
              <a:t>：电子版文件通过</a:t>
            </a:r>
            <a:r>
              <a:rPr lang="en-US" altLang="zh-CN" kern="100" dirty="0">
                <a:cs typeface="楷体"/>
              </a:rPr>
              <a:t>XLP</a:t>
            </a:r>
            <a:r>
              <a:rPr lang="zh-CN" altLang="zh-CN" kern="100" dirty="0">
                <a:cs typeface="楷体"/>
              </a:rPr>
              <a:t>专利局平台提交，实行先申请原则，即两个申请人就相同的技术方案向</a:t>
            </a:r>
            <a:r>
              <a:rPr lang="en-US" altLang="zh-CN" kern="100" dirty="0">
                <a:cs typeface="楷体"/>
              </a:rPr>
              <a:t>XLP</a:t>
            </a:r>
            <a:r>
              <a:rPr lang="zh-CN" altLang="zh-CN" kern="100" dirty="0">
                <a:cs typeface="楷体"/>
              </a:rPr>
              <a:t>专利局提出申请的，由最先提交申请文件的任务方获得，而不论发明完成的先后，提交申请文件的时间以收到申请的时间为准；</a:t>
            </a:r>
            <a:endParaRPr lang="zh-CN" altLang="zh-CN" kern="100" dirty="0">
              <a:cs typeface="Times New Roman"/>
            </a:endParaRPr>
          </a:p>
          <a:p>
            <a:pPr indent="200660"/>
            <a:r>
              <a:rPr lang="zh-CN" altLang="zh-CN" b="1" kern="100" dirty="0">
                <a:cs typeface="楷体"/>
              </a:rPr>
              <a:t>先用权人</a:t>
            </a:r>
            <a:r>
              <a:rPr lang="zh-CN" altLang="zh-CN" kern="100" dirty="0">
                <a:cs typeface="楷体"/>
              </a:rPr>
              <a:t>，是指在专利权人之后、专利技术授权公开之前提交相同技术方案申请的小组，或指专利技术公开后</a:t>
            </a:r>
            <a:r>
              <a:rPr lang="en-US" altLang="zh-CN" kern="100" dirty="0">
                <a:cs typeface="楷体"/>
              </a:rPr>
              <a:t>10</a:t>
            </a:r>
            <a:r>
              <a:rPr lang="zh-CN" altLang="zh-CN" kern="100" dirty="0">
                <a:cs typeface="楷体"/>
              </a:rPr>
              <a:t>分钟内提交电子版申请并有证据证明系独立开发的任务方。先用权人有权继续使用专利技术，不构成侵权。</a:t>
            </a:r>
            <a:r>
              <a:rPr lang="zh-CN" altLang="zh-CN" kern="100" dirty="0">
                <a:cs typeface="Times New Roman"/>
              </a:rPr>
              <a:t> </a:t>
            </a:r>
          </a:p>
          <a:p>
            <a:pPr marL="342900" lvl="0" indent="-342900" algn="l">
              <a:buFont typeface="+mj-lt"/>
              <a:buAutoNum type="arabicPeriod" startAt="3"/>
            </a:pPr>
            <a:r>
              <a:rPr lang="en-US" altLang="zh-CN" kern="100" dirty="0">
                <a:cs typeface="Times New Roman"/>
              </a:rPr>
              <a:t>XLP</a:t>
            </a:r>
            <a:r>
              <a:rPr lang="zh-CN" altLang="zh-CN" kern="100" dirty="0">
                <a:cs typeface="Times New Roman"/>
              </a:rPr>
              <a:t>专利局对申请进行在</a:t>
            </a:r>
            <a:r>
              <a:rPr lang="en-US" altLang="zh-CN" kern="100" dirty="0">
                <a:cs typeface="Times New Roman"/>
              </a:rPr>
              <a:t>2</a:t>
            </a:r>
            <a:r>
              <a:rPr lang="zh-CN" altLang="zh-CN" kern="100" dirty="0">
                <a:cs typeface="Times New Roman"/>
              </a:rPr>
              <a:t>小时内的形式和实质审查，对符合申请条件的技术方案，当场授予专利权，颁发专利证书；</a:t>
            </a:r>
          </a:p>
          <a:p>
            <a:pPr marL="342900" lvl="0" indent="-342900" algn="l">
              <a:buFont typeface="+mj-lt"/>
              <a:buAutoNum type="arabicPeriod" startAt="3"/>
            </a:pPr>
            <a:r>
              <a:rPr lang="zh-CN" altLang="zh-CN" kern="100" dirty="0">
                <a:cs typeface="Times New Roman"/>
              </a:rPr>
              <a:t>由</a:t>
            </a:r>
            <a:r>
              <a:rPr lang="en-US" altLang="zh-CN" kern="100" dirty="0">
                <a:cs typeface="Times New Roman"/>
              </a:rPr>
              <a:t>XLP</a:t>
            </a:r>
            <a:r>
              <a:rPr lang="zh-CN" altLang="zh-CN" kern="100" dirty="0">
                <a:cs typeface="Times New Roman"/>
              </a:rPr>
              <a:t>专利局在平台上公开授权技术方案的全部内容；</a:t>
            </a:r>
          </a:p>
          <a:p>
            <a:pPr marL="342900" lvl="0" indent="-342900" algn="l">
              <a:buFont typeface="+mj-lt"/>
              <a:buAutoNum type="arabicPeriod" startAt="3"/>
            </a:pPr>
            <a:r>
              <a:rPr lang="zh-CN" altLang="zh-CN" kern="100" dirty="0">
                <a:cs typeface="Times New Roman"/>
              </a:rPr>
              <a:t>在</a:t>
            </a:r>
            <a:r>
              <a:rPr lang="en-US" altLang="zh-CN" kern="100" dirty="0">
                <a:cs typeface="Times New Roman"/>
              </a:rPr>
              <a:t>XLP</a:t>
            </a:r>
            <a:r>
              <a:rPr lang="zh-CN" altLang="zh-CN" kern="100" dirty="0">
                <a:cs typeface="Times New Roman"/>
              </a:rPr>
              <a:t>专利局作出授予专利或者驳回申请的决定之前，申请人可以口头申请撤回专利申请或者将其转变为开源。</a:t>
            </a:r>
          </a:p>
          <a:p>
            <a:r>
              <a:rPr lang="en-US" altLang="zh-CN" b="1" kern="100" dirty="0">
                <a:cs typeface="Times New Roman"/>
              </a:rPr>
              <a:t> </a:t>
            </a:r>
            <a:endParaRPr lang="zh-CN" altLang="zh-CN" kern="100" dirty="0">
              <a:cs typeface="Times New Roman"/>
            </a:endParaRPr>
          </a:p>
          <a:p>
            <a:r>
              <a:rPr lang="zh-CN" altLang="zh-CN" b="1" kern="100" dirty="0">
                <a:cs typeface="Times New Roman"/>
              </a:rPr>
              <a:t>四、开源程序（以</a:t>
            </a:r>
            <a:r>
              <a:rPr lang="en-US" altLang="zh-CN" b="1" kern="100" dirty="0">
                <a:cs typeface="Times New Roman"/>
              </a:rPr>
              <a:t>CC </a:t>
            </a:r>
            <a:r>
              <a:rPr lang="zh-CN" altLang="zh-CN" b="1" kern="100" dirty="0">
                <a:cs typeface="Times New Roman"/>
              </a:rPr>
              <a:t>的形式无偿公开）</a:t>
            </a:r>
            <a:endParaRPr lang="zh-CN" altLang="zh-CN" kern="100" dirty="0">
              <a:cs typeface="Times New Roman"/>
            </a:endParaRPr>
          </a:p>
          <a:p>
            <a:pPr indent="266700"/>
            <a:r>
              <a:rPr lang="zh-CN" altLang="zh-CN" kern="100" dirty="0">
                <a:cs typeface="Times New Roman"/>
              </a:rPr>
              <a:t>开发出一项新技术的任务方可以选择申请专利，也可以选择开源。选择开源的小组需要下载并向</a:t>
            </a:r>
            <a:r>
              <a:rPr lang="en-US" altLang="zh-CN" kern="100" dirty="0">
                <a:cs typeface="Times New Roman"/>
              </a:rPr>
              <a:t>XLP</a:t>
            </a:r>
            <a:r>
              <a:rPr lang="zh-CN" altLang="zh-CN" kern="100" dirty="0">
                <a:cs typeface="Times New Roman"/>
              </a:rPr>
              <a:t>专利局提交电子版的备案表，并在备案表中注明公布此技术方案文本所使用的</a:t>
            </a:r>
            <a:r>
              <a:rPr lang="en-US" altLang="zh-CN" kern="100" dirty="0">
                <a:cs typeface="Times New Roman"/>
              </a:rPr>
              <a:t>CC</a:t>
            </a:r>
            <a:r>
              <a:rPr lang="zh-CN" altLang="zh-CN" kern="100" dirty="0" smtClean="0">
                <a:cs typeface="Times New Roman"/>
              </a:rPr>
              <a:t>协议</a:t>
            </a:r>
            <a:r>
              <a:rPr lang="en-US" altLang="zh-CN" kern="100" baseline="30000" dirty="0" smtClean="0">
                <a:cs typeface="Times New Roman"/>
              </a:rPr>
              <a:t>[2]</a:t>
            </a:r>
            <a:r>
              <a:rPr lang="zh-CN" altLang="zh-CN" kern="100" dirty="0" smtClean="0">
                <a:cs typeface="Times New Roman"/>
              </a:rPr>
              <a:t>。</a:t>
            </a:r>
            <a:r>
              <a:rPr lang="zh-CN" altLang="zh-CN" kern="100" dirty="0">
                <a:cs typeface="Times New Roman"/>
              </a:rPr>
              <a:t>开源程序同申请专利的程序。最先提交有效文件的任务方为开源人，开源申请一经提交不得撤回。</a:t>
            </a:r>
          </a:p>
          <a:p>
            <a:pPr indent="266700"/>
            <a:r>
              <a:rPr lang="zh-CN" altLang="zh-CN" kern="100" dirty="0">
                <a:cs typeface="Times New Roman"/>
              </a:rPr>
              <a:t>开源人享有无偿使用在开源技术基础上改进的技术方案，无论改进技术的小组是否申请了专利。若开源人选择了</a:t>
            </a:r>
            <a:r>
              <a:rPr lang="en-US" altLang="zh-CN" kern="100" dirty="0">
                <a:cs typeface="Times New Roman"/>
              </a:rPr>
              <a:t>CC</a:t>
            </a:r>
            <a:r>
              <a:rPr lang="zh-CN" altLang="zh-CN" kern="100" dirty="0">
                <a:cs typeface="Times New Roman"/>
              </a:rPr>
              <a:t>协议中“以相同方式共享”的方式，则在开源技术基础上改进的技术也必须以开源的方式公开</a:t>
            </a:r>
            <a:r>
              <a:rPr lang="zh-CN" altLang="zh-CN" kern="100" dirty="0" smtClean="0">
                <a:cs typeface="Times New Roman"/>
              </a:rPr>
              <a:t>。</a:t>
            </a:r>
            <a:endParaRPr lang="en-US" altLang="zh-CN" kern="100" dirty="0" smtClean="0">
              <a:cs typeface="Times New Roman"/>
            </a:endParaRPr>
          </a:p>
          <a:p>
            <a:pPr indent="266700"/>
            <a:endParaRPr lang="en-US" altLang="zh-CN" kern="100" dirty="0">
              <a:cs typeface="Times New Roman"/>
            </a:endParaRPr>
          </a:p>
          <a:p>
            <a:pPr indent="266700"/>
            <a:r>
              <a:rPr lang="en-US" altLang="zh-CN" dirty="0" smtClean="0"/>
              <a:t>[1]  XLP</a:t>
            </a:r>
            <a:r>
              <a:rPr lang="zh-CN" altLang="zh-CN" dirty="0"/>
              <a:t>专利局专利审查工作由法院法官及技术顾问承担</a:t>
            </a:r>
            <a:r>
              <a:rPr lang="zh-CN" altLang="zh-CN" dirty="0" smtClean="0"/>
              <a:t>。</a:t>
            </a:r>
            <a:endParaRPr lang="en-US" altLang="zh-CN" dirty="0" smtClean="0"/>
          </a:p>
          <a:p>
            <a:r>
              <a:rPr lang="en-US" altLang="zh-CN" dirty="0" smtClean="0"/>
              <a:t>       [2] CC</a:t>
            </a:r>
            <a:r>
              <a:rPr lang="zh-CN" altLang="zh-CN" dirty="0"/>
              <a:t>协议的使用请参见</a:t>
            </a:r>
            <a:r>
              <a:rPr lang="en-US" altLang="zh-CN" dirty="0"/>
              <a:t>XLP</a:t>
            </a:r>
            <a:r>
              <a:rPr lang="zh-CN" altLang="zh-CN" dirty="0"/>
              <a:t>版权与知识共享规则，并请注意：</a:t>
            </a:r>
            <a:r>
              <a:rPr lang="en-US" altLang="zh-CN" dirty="0"/>
              <a:t>CC</a:t>
            </a:r>
            <a:r>
              <a:rPr lang="zh-CN" altLang="zh-CN" dirty="0"/>
              <a:t>协议只限制他人使用该文本的权利，版权不保护创意，因此一旦选择技术开源，他人对技术和创意本身的使用是不受任何限制的。</a:t>
            </a:r>
          </a:p>
          <a:p>
            <a:endParaRPr lang="zh-CN" altLang="en-US" dirty="0"/>
          </a:p>
          <a:p>
            <a:endParaRPr lang="zh-CN" altLang="en-US" dirty="0"/>
          </a:p>
          <a:p>
            <a:endParaRPr lang="zh-CN" altLang="en-US" dirty="0"/>
          </a:p>
          <a:p>
            <a:pPr indent="266700"/>
            <a:endParaRPr lang="zh-CN" altLang="zh-C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467" y="512538"/>
            <a:ext cx="5343525"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29309"/>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XLP</a:t>
            </a:r>
            <a:r>
              <a:rPr lang="zh-CN" altLang="en-US" dirty="0" smtClean="0"/>
              <a:t>法律规则（智产部分）</a:t>
            </a:r>
            <a:endParaRPr lang="zh-CN" altLang="en-US" dirty="0"/>
          </a:p>
        </p:txBody>
      </p:sp>
      <p:sp>
        <p:nvSpPr>
          <p:cNvPr id="3" name="内容占位符 2"/>
          <p:cNvSpPr>
            <a:spLocks noGrp="1"/>
          </p:cNvSpPr>
          <p:nvPr>
            <p:ph sz="quarter" idx="13"/>
          </p:nvPr>
        </p:nvSpPr>
        <p:spPr/>
        <p:txBody>
          <a:bodyPr>
            <a:noAutofit/>
          </a:bodyPr>
          <a:lstStyle/>
          <a:p>
            <a:pPr>
              <a:lnSpc>
                <a:spcPct val="100000"/>
              </a:lnSpc>
            </a:pPr>
            <a:r>
              <a:rPr lang="zh-CN" altLang="zh-CN" sz="1400" b="1" kern="100" dirty="0">
                <a:cs typeface="Times New Roman"/>
              </a:rPr>
              <a:t>五、交易程序</a:t>
            </a:r>
            <a:endParaRPr lang="zh-CN" altLang="zh-CN" sz="1400" kern="100" dirty="0">
              <a:cs typeface="Times New Roman"/>
            </a:endParaRPr>
          </a:p>
          <a:p>
            <a:pPr>
              <a:lnSpc>
                <a:spcPct val="100000"/>
              </a:lnSpc>
            </a:pPr>
            <a:r>
              <a:rPr lang="en-US" altLang="zh-CN" kern="100" dirty="0">
                <a:cs typeface="Times New Roman"/>
              </a:rPr>
              <a:t>1.</a:t>
            </a:r>
            <a:r>
              <a:rPr lang="zh-CN" altLang="zh-CN" kern="100" dirty="0">
                <a:cs typeface="Times New Roman"/>
              </a:rPr>
              <a:t>双方通过自由协商拟定技术转让或许可使用合同；</a:t>
            </a:r>
          </a:p>
          <a:p>
            <a:pPr>
              <a:lnSpc>
                <a:spcPct val="100000"/>
              </a:lnSpc>
            </a:pPr>
            <a:r>
              <a:rPr lang="en-US" altLang="zh-CN" kern="100" dirty="0">
                <a:cs typeface="Times New Roman"/>
              </a:rPr>
              <a:t>2.</a:t>
            </a:r>
            <a:r>
              <a:rPr lang="zh-CN" altLang="zh-CN" kern="100" dirty="0">
                <a:cs typeface="Times New Roman"/>
              </a:rPr>
              <a:t>双方向专利局提交已签字的合同（电子版）进行备案</a:t>
            </a:r>
            <a:r>
              <a:rPr lang="zh-CN" altLang="zh-CN" kern="100" dirty="0" smtClean="0">
                <a:cs typeface="Times New Roman"/>
              </a:rPr>
              <a:t>。</a:t>
            </a:r>
            <a:endParaRPr lang="en-US" altLang="zh-CN" kern="100" dirty="0" smtClean="0">
              <a:cs typeface="Times New Roman"/>
            </a:endParaRPr>
          </a:p>
          <a:p>
            <a:pPr>
              <a:lnSpc>
                <a:spcPct val="100000"/>
              </a:lnSpc>
            </a:pPr>
            <a:endParaRPr lang="zh-CN" altLang="zh-CN" kern="100" dirty="0">
              <a:cs typeface="Times New Roman"/>
            </a:endParaRPr>
          </a:p>
          <a:p>
            <a:pPr>
              <a:lnSpc>
                <a:spcPct val="100000"/>
              </a:lnSpc>
            </a:pPr>
            <a:r>
              <a:rPr lang="zh-CN" altLang="zh-CN" sz="1400" b="1" kern="100" dirty="0">
                <a:cs typeface="Times New Roman"/>
              </a:rPr>
              <a:t>六、纠纷处理程序</a:t>
            </a:r>
            <a:endParaRPr lang="zh-CN" altLang="zh-CN" sz="1400" kern="100" dirty="0">
              <a:cs typeface="Times New Roman"/>
            </a:endParaRPr>
          </a:p>
          <a:p>
            <a:pPr>
              <a:lnSpc>
                <a:spcPct val="100000"/>
              </a:lnSpc>
            </a:pPr>
            <a:r>
              <a:rPr lang="en-US" altLang="zh-CN" kern="100" dirty="0">
                <a:cs typeface="Times New Roman"/>
              </a:rPr>
              <a:t>1.</a:t>
            </a:r>
            <a:r>
              <a:rPr lang="zh-CN" altLang="zh-CN" kern="100" dirty="0">
                <a:cs typeface="Times New Roman"/>
              </a:rPr>
              <a:t>专利无效纠纷</a:t>
            </a:r>
          </a:p>
          <a:p>
            <a:pPr indent="266700">
              <a:lnSpc>
                <a:spcPct val="100000"/>
              </a:lnSpc>
            </a:pPr>
            <a:r>
              <a:rPr lang="zh-CN" altLang="zh-CN" kern="100" dirty="0">
                <a:cs typeface="Times New Roman"/>
              </a:rPr>
              <a:t>自专利局公告授予专利权之时起，任何人认为该专利权不符合授予条件的，可以请求专利复审委员会宣告该专利无效，程序如下：</a:t>
            </a:r>
          </a:p>
          <a:p>
            <a:pPr>
              <a:lnSpc>
                <a:spcPct val="100000"/>
              </a:lnSpc>
            </a:pPr>
            <a:r>
              <a:rPr lang="en-US" altLang="zh-CN" kern="100" dirty="0">
                <a:cs typeface="Times New Roman"/>
              </a:rPr>
              <a:t>    1</a:t>
            </a:r>
            <a:r>
              <a:rPr lang="zh-CN" altLang="zh-CN" kern="100" dirty="0">
                <a:cs typeface="Times New Roman"/>
              </a:rPr>
              <a:t>）向专利复审委员会提交专利无效申请（电子版）；</a:t>
            </a:r>
          </a:p>
          <a:p>
            <a:pPr>
              <a:lnSpc>
                <a:spcPct val="100000"/>
              </a:lnSpc>
            </a:pPr>
            <a:r>
              <a:rPr lang="en-US" altLang="zh-CN" kern="100" dirty="0">
                <a:cs typeface="Times New Roman"/>
              </a:rPr>
              <a:t>    2</a:t>
            </a:r>
            <a:r>
              <a:rPr lang="zh-CN" altLang="zh-CN" kern="100" dirty="0">
                <a:cs typeface="Times New Roman"/>
              </a:rPr>
              <a:t>）专利复审委在自收到申请之后一小时内对申请进行审查，并作出终局决定；</a:t>
            </a:r>
          </a:p>
          <a:p>
            <a:pPr>
              <a:lnSpc>
                <a:spcPct val="100000"/>
              </a:lnSpc>
            </a:pPr>
            <a:r>
              <a:rPr lang="en-US" altLang="zh-CN" kern="100" dirty="0">
                <a:cs typeface="Times New Roman"/>
              </a:rPr>
              <a:t>    3</a:t>
            </a:r>
            <a:r>
              <a:rPr lang="zh-CN" altLang="zh-CN" kern="100" dirty="0">
                <a:cs typeface="Times New Roman"/>
              </a:rPr>
              <a:t>）专利复审委员会在官方平台上公开该决定。</a:t>
            </a:r>
          </a:p>
          <a:p>
            <a:pPr>
              <a:lnSpc>
                <a:spcPct val="100000"/>
              </a:lnSpc>
            </a:pPr>
            <a:r>
              <a:rPr lang="en-US" altLang="zh-CN" kern="100" dirty="0">
                <a:cs typeface="Times New Roman"/>
              </a:rPr>
              <a:t>2.</a:t>
            </a:r>
            <a:r>
              <a:rPr lang="zh-CN" altLang="zh-CN" kern="100" dirty="0">
                <a:cs typeface="Times New Roman"/>
              </a:rPr>
              <a:t>合同或侵权纠纷</a:t>
            </a:r>
          </a:p>
          <a:p>
            <a:pPr indent="200025">
              <a:lnSpc>
                <a:spcPct val="100000"/>
              </a:lnSpc>
            </a:pPr>
            <a:r>
              <a:rPr lang="zh-CN" altLang="zh-CN" kern="100" dirty="0">
                <a:cs typeface="Times New Roman"/>
              </a:rPr>
              <a:t>因合同签订、履行、专利侵权等发生纠纷的，可以向法院提起诉讼，程序如下：</a:t>
            </a:r>
          </a:p>
          <a:p>
            <a:pPr>
              <a:lnSpc>
                <a:spcPct val="100000"/>
              </a:lnSpc>
            </a:pPr>
            <a:r>
              <a:rPr lang="en-US" altLang="zh-CN" kern="100" dirty="0">
                <a:cs typeface="Times New Roman"/>
              </a:rPr>
              <a:t>    1</a:t>
            </a:r>
            <a:r>
              <a:rPr lang="zh-CN" altLang="zh-CN" kern="100" dirty="0">
                <a:cs typeface="Times New Roman"/>
              </a:rPr>
              <a:t>）向法院提交起诉状，向法院交纳诉讼费（</a:t>
            </a:r>
            <a:r>
              <a:rPr lang="en-US" altLang="zh-CN" kern="100" dirty="0">
                <a:cs typeface="Times New Roman"/>
              </a:rPr>
              <a:t>  </a:t>
            </a:r>
            <a:r>
              <a:rPr lang="zh-CN" altLang="zh-CN" kern="100" dirty="0">
                <a:cs typeface="Times New Roman"/>
              </a:rPr>
              <a:t>）元；（注：收费标准为诉讼标的额的百分之五，标的额低于</a:t>
            </a:r>
            <a:r>
              <a:rPr lang="en-US" altLang="zh-CN" kern="100" dirty="0">
                <a:cs typeface="Times New Roman"/>
              </a:rPr>
              <a:t>1000</a:t>
            </a:r>
            <a:r>
              <a:rPr lang="zh-CN" altLang="zh-CN" kern="100" dirty="0">
                <a:cs typeface="Times New Roman"/>
              </a:rPr>
              <a:t>元的诉讼费</a:t>
            </a:r>
            <a:r>
              <a:rPr lang="en-US" altLang="zh-CN" kern="100" dirty="0">
                <a:cs typeface="Times New Roman"/>
              </a:rPr>
              <a:t>50</a:t>
            </a:r>
            <a:r>
              <a:rPr lang="zh-CN" altLang="zh-CN" kern="100" dirty="0">
                <a:cs typeface="Times New Roman"/>
              </a:rPr>
              <a:t>元）</a:t>
            </a:r>
          </a:p>
          <a:p>
            <a:pPr>
              <a:lnSpc>
                <a:spcPct val="100000"/>
              </a:lnSpc>
            </a:pPr>
            <a:r>
              <a:rPr lang="en-US" altLang="zh-CN" kern="100" dirty="0">
                <a:cs typeface="Times New Roman"/>
              </a:rPr>
              <a:t>    2</a:t>
            </a:r>
            <a:r>
              <a:rPr lang="zh-CN" altLang="zh-CN" kern="100" dirty="0">
                <a:cs typeface="Times New Roman"/>
              </a:rPr>
              <a:t>）发生纠纷的双方至少派一名组员到法院进行答辩；如果原告组无组员出庭，则视为原告撤销诉讼，反之如果被告组无组员出庭，则视为被告败诉；如果原告或被告一方或双方为多数（二者或以上），则需要多数的一方或双方选定代表组（代表人）代表本方进行诉讼，行使诉讼权利，履行诉讼义务，其所为的法律行为对本方全体成员产生法律效力，法院所做判决对本方全体成员有效。</a:t>
            </a:r>
          </a:p>
          <a:p>
            <a:pPr>
              <a:lnSpc>
                <a:spcPct val="100000"/>
              </a:lnSpc>
            </a:pPr>
            <a:r>
              <a:rPr lang="en-US" altLang="zh-CN" kern="100" dirty="0">
                <a:cs typeface="Times New Roman"/>
              </a:rPr>
              <a:t>    3</a:t>
            </a:r>
            <a:r>
              <a:rPr lang="zh-CN" altLang="zh-CN" kern="100" dirty="0">
                <a:cs typeface="Times New Roman"/>
              </a:rPr>
              <a:t>）法院在两小时内作出裁决，并在法院官方平台公开裁决结果。</a:t>
            </a:r>
          </a:p>
          <a:p>
            <a:pPr>
              <a:lnSpc>
                <a:spcPct val="100000"/>
              </a:lnSpc>
            </a:pPr>
            <a:r>
              <a:rPr lang="en-US" altLang="zh-CN" kern="100" dirty="0">
                <a:cs typeface="Times New Roman"/>
              </a:rPr>
              <a:t>3.XLP</a:t>
            </a:r>
            <a:r>
              <a:rPr lang="zh-CN" altLang="zh-CN" kern="100" dirty="0">
                <a:cs typeface="Times New Roman"/>
              </a:rPr>
              <a:t>法院受理时间为：</a:t>
            </a:r>
            <a:r>
              <a:rPr lang="en-US" altLang="zh-CN" kern="100" dirty="0">
                <a:cs typeface="Times New Roman"/>
              </a:rPr>
              <a:t>08:00--21:00</a:t>
            </a:r>
            <a:r>
              <a:rPr lang="zh-CN" altLang="zh-CN" kern="100" dirty="0">
                <a:cs typeface="Times New Roman"/>
              </a:rPr>
              <a:t>，</a:t>
            </a:r>
            <a:r>
              <a:rPr lang="en-US" altLang="zh-CN" kern="100" dirty="0">
                <a:cs typeface="Times New Roman"/>
              </a:rPr>
              <a:t>XLP</a:t>
            </a:r>
            <a:r>
              <a:rPr lang="zh-CN" altLang="zh-CN" kern="100" dirty="0">
                <a:cs typeface="Times New Roman"/>
              </a:rPr>
              <a:t>法院所做判决为终局裁判。</a:t>
            </a:r>
          </a:p>
          <a:p>
            <a:pPr>
              <a:lnSpc>
                <a:spcPct val="100000"/>
              </a:lnSpc>
            </a:pPr>
            <a:r>
              <a:rPr lang="en-US" altLang="zh-CN" b="1" kern="100" dirty="0">
                <a:cs typeface="Times New Roman"/>
              </a:rPr>
              <a:t> </a:t>
            </a:r>
            <a:endParaRPr lang="zh-CN" altLang="zh-CN" kern="100" dirty="0">
              <a:cs typeface="Times New Roman"/>
            </a:endParaRPr>
          </a:p>
          <a:p>
            <a:pPr>
              <a:lnSpc>
                <a:spcPct val="100000"/>
              </a:lnSpc>
            </a:pPr>
            <a:r>
              <a:rPr lang="en-US" altLang="zh-CN" kern="100" dirty="0">
                <a:cs typeface="Times New Roman"/>
              </a:rPr>
              <a:t> </a:t>
            </a:r>
            <a:endParaRPr lang="zh-CN" altLang="zh-CN" kern="100" dirty="0">
              <a:cs typeface="Times New Roman"/>
            </a:endParaRPr>
          </a:p>
        </p:txBody>
      </p:sp>
    </p:spTree>
    <p:extLst>
      <p:ext uri="{BB962C8B-B14F-4D97-AF65-F5344CB8AC3E}">
        <p14:creationId xmlns:p14="http://schemas.microsoft.com/office/powerpoint/2010/main" val="26119980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lang="zh-CN" altLang="en-US" dirty="0" smtClean="0"/>
              <a:t>纠纷解决程序</a:t>
            </a:r>
            <a:endParaRPr lang="zh-CN" altLang="en-US" dirty="0"/>
          </a:p>
        </p:txBody>
      </p:sp>
      <p:sp>
        <p:nvSpPr>
          <p:cNvPr id="3" name="内容占位符 2"/>
          <p:cNvSpPr>
            <a:spLocks noGrp="1"/>
          </p:cNvSpPr>
          <p:nvPr>
            <p:ph sz="quarter" idx="13"/>
          </p:nvPr>
        </p:nvSpPr>
        <p:spPr/>
        <p:txBody>
          <a:bodyPr>
            <a:noAutofit/>
          </a:bodyPr>
          <a:lstStyle/>
          <a:p>
            <a:pPr algn="l">
              <a:lnSpc>
                <a:spcPct val="100000"/>
              </a:lnSpc>
            </a:pPr>
            <a:r>
              <a:rPr lang="en-US" altLang="zh-CN" dirty="0" err="1" smtClean="0">
                <a:cs typeface="Times New Roman"/>
              </a:rPr>
              <a:t>立案程序：</a:t>
            </a:r>
            <a:r>
              <a:rPr lang="en-US" altLang="zh-CN" dirty="0" err="1" smtClean="0">
                <a:cs typeface="Songti SC Black"/>
              </a:rPr>
              <a:t>获</a:t>
            </a:r>
            <a:r>
              <a:rPr lang="en-US" altLang="zh-CN" dirty="0" err="1" smtClean="0">
                <a:cs typeface="Times New Roman"/>
              </a:rPr>
              <a:t>取起</a:t>
            </a:r>
            <a:r>
              <a:rPr lang="en-US" altLang="zh-CN" dirty="0" err="1" smtClean="0">
                <a:cs typeface="Songti SC Black"/>
              </a:rPr>
              <a:t>诉</a:t>
            </a:r>
            <a:r>
              <a:rPr lang="en-US" altLang="zh-CN" dirty="0" err="1" smtClean="0">
                <a:cs typeface="Times New Roman"/>
              </a:rPr>
              <a:t>状模板</a:t>
            </a:r>
            <a:r>
              <a:rPr lang="en-US" altLang="zh-CN" dirty="0" smtClean="0">
                <a:cs typeface="Times New Roman"/>
              </a:rPr>
              <a:t>：</a:t>
            </a:r>
          </a:p>
          <a:p>
            <a:pPr algn="l">
              <a:lnSpc>
                <a:spcPct val="100000"/>
              </a:lnSpc>
            </a:pPr>
            <a:r>
              <a:rPr lang="en-US" altLang="zh-CN" dirty="0" smtClean="0">
                <a:cs typeface="Times New Roman"/>
              </a:rPr>
              <a:t>1、</a:t>
            </a:r>
            <a:r>
              <a:rPr lang="en-US" altLang="zh-CN" dirty="0" smtClean="0">
                <a:cs typeface="Songti SC Black"/>
              </a:rPr>
              <a:t>资</a:t>
            </a:r>
            <a:r>
              <a:rPr lang="en-US" altLang="zh-CN" dirty="0" smtClean="0">
                <a:cs typeface="Times New Roman"/>
              </a:rPr>
              <a:t>格</a:t>
            </a:r>
            <a:r>
              <a:rPr lang="en-US" altLang="zh-CN" dirty="0" smtClean="0">
                <a:cs typeface="Songti SC Black"/>
              </a:rPr>
              <a:t>认证</a:t>
            </a:r>
            <a:r>
              <a:rPr lang="en-US" altLang="zh-CN" dirty="0" smtClean="0">
                <a:cs typeface="Times New Roman"/>
              </a:rPr>
              <a:t>（参</a:t>
            </a:r>
            <a:r>
              <a:rPr lang="en-US" altLang="zh-CN" dirty="0" smtClean="0">
                <a:cs typeface="Songti SC Black"/>
              </a:rPr>
              <a:t>见</a:t>
            </a:r>
            <a:r>
              <a:rPr lang="en-US" altLang="zh-CN" dirty="0" smtClean="0">
                <a:cs typeface="Times New Roman"/>
              </a:rPr>
              <a:t>开</a:t>
            </a:r>
            <a:r>
              <a:rPr lang="en-US" altLang="zh-CN" dirty="0" smtClean="0">
                <a:cs typeface="Songti SC Black"/>
              </a:rPr>
              <a:t>户</a:t>
            </a:r>
            <a:r>
              <a:rPr lang="en-US" altLang="zh-CN" dirty="0" smtClean="0">
                <a:cs typeface="Times New Roman"/>
              </a:rPr>
              <a:t>流程）</a:t>
            </a:r>
            <a:br>
              <a:rPr lang="en-US" altLang="zh-CN" dirty="0" smtClean="0">
                <a:cs typeface="Times New Roman"/>
              </a:rPr>
            </a:br>
            <a:r>
              <a:rPr lang="en-US" altLang="zh-CN" dirty="0" smtClean="0">
                <a:cs typeface="Times New Roman"/>
              </a:rPr>
              <a:t>2、下</a:t>
            </a:r>
            <a:r>
              <a:rPr lang="en-US" altLang="zh-CN" dirty="0" smtClean="0">
                <a:cs typeface="Songti SC Black"/>
              </a:rPr>
              <a:t>载</a:t>
            </a:r>
            <a:r>
              <a:rPr lang="en-US" altLang="zh-CN" dirty="0" smtClean="0">
                <a:cs typeface="Times New Roman"/>
              </a:rPr>
              <a:t>起</a:t>
            </a:r>
            <a:r>
              <a:rPr lang="en-US" altLang="zh-CN" dirty="0" smtClean="0">
                <a:cs typeface="Songti SC Black"/>
              </a:rPr>
              <a:t>诉</a:t>
            </a:r>
            <a:r>
              <a:rPr lang="en-US" altLang="zh-CN" dirty="0" smtClean="0">
                <a:cs typeface="Times New Roman"/>
              </a:rPr>
              <a:t>状模板（参</a:t>
            </a:r>
            <a:r>
              <a:rPr lang="en-US" altLang="zh-CN" dirty="0" smtClean="0">
                <a:cs typeface="Songti SC Black"/>
              </a:rPr>
              <a:t>见</a:t>
            </a:r>
            <a:r>
              <a:rPr lang="en-US" altLang="zh-CN" dirty="0" smtClean="0">
                <a:cs typeface="Times New Roman"/>
              </a:rPr>
              <a:t>原告流程1）</a:t>
            </a:r>
            <a:br>
              <a:rPr lang="en-US" altLang="zh-CN" dirty="0" smtClean="0">
                <a:cs typeface="Times New Roman"/>
              </a:rPr>
            </a:br>
            <a:r>
              <a:rPr lang="en-US" altLang="zh-CN" dirty="0" smtClean="0">
                <a:cs typeface="Times New Roman"/>
              </a:rPr>
              <a:t>撰写并提交起</a:t>
            </a:r>
            <a:r>
              <a:rPr lang="en-US" altLang="zh-CN" dirty="0" smtClean="0">
                <a:cs typeface="Songti SC Black"/>
              </a:rPr>
              <a:t>诉</a:t>
            </a:r>
            <a:r>
              <a:rPr lang="en-US" altLang="zh-CN" dirty="0" smtClean="0">
                <a:cs typeface="Times New Roman"/>
              </a:rPr>
              <a:t>状：参</a:t>
            </a:r>
            <a:r>
              <a:rPr lang="en-US" altLang="zh-CN" dirty="0" smtClean="0">
                <a:cs typeface="Songti SC Black"/>
              </a:rPr>
              <a:t>见</a:t>
            </a:r>
            <a:r>
              <a:rPr lang="en-US" altLang="zh-CN" dirty="0" smtClean="0">
                <a:cs typeface="Times New Roman"/>
              </a:rPr>
              <a:t>原告流程2、3、4</a:t>
            </a:r>
            <a:br>
              <a:rPr lang="en-US" altLang="zh-CN" dirty="0" smtClean="0">
                <a:cs typeface="Times New Roman"/>
              </a:rPr>
            </a:br>
            <a:r>
              <a:rPr lang="en-US" altLang="zh-CN" dirty="0" smtClean="0">
                <a:cs typeface="Times New Roman"/>
              </a:rPr>
              <a:t>接收立案决定:即原告流程5，被告流程1</a:t>
            </a:r>
            <a:endParaRPr lang="zh-CN" altLang="zh-CN" dirty="0" smtClean="0">
              <a:cs typeface="Times New Roman"/>
            </a:endParaRPr>
          </a:p>
          <a:p>
            <a:pPr algn="l">
              <a:lnSpc>
                <a:spcPct val="100000"/>
              </a:lnSpc>
            </a:pPr>
            <a:r>
              <a:rPr lang="en-US" altLang="zh-CN" dirty="0" err="1" smtClean="0">
                <a:cs typeface="Songti SC Black"/>
              </a:rPr>
              <a:t>诉讼</a:t>
            </a:r>
            <a:r>
              <a:rPr lang="en-US" altLang="zh-CN" dirty="0" err="1" smtClean="0">
                <a:cs typeface="Times New Roman"/>
              </a:rPr>
              <a:t>程序：收集并提交</a:t>
            </a:r>
            <a:r>
              <a:rPr lang="en-US" altLang="zh-CN" dirty="0" err="1" smtClean="0">
                <a:cs typeface="Songti SC Black"/>
              </a:rPr>
              <a:t>证</a:t>
            </a:r>
            <a:r>
              <a:rPr lang="en-US" altLang="zh-CN" dirty="0" err="1" smtClean="0">
                <a:cs typeface="Times New Roman"/>
              </a:rPr>
              <a:t>据（包括任</a:t>
            </a:r>
            <a:r>
              <a:rPr lang="en-US" altLang="zh-CN" dirty="0" err="1" smtClean="0">
                <a:cs typeface="Songti SC Black"/>
              </a:rPr>
              <a:t>务</a:t>
            </a:r>
            <a:r>
              <a:rPr lang="en-US" altLang="zh-CN" dirty="0" err="1" smtClean="0">
                <a:cs typeface="Times New Roman"/>
              </a:rPr>
              <a:t>回</a:t>
            </a:r>
            <a:r>
              <a:rPr lang="en-US" altLang="zh-CN" dirty="0" err="1" smtClean="0">
                <a:cs typeface="Songti SC Black"/>
              </a:rPr>
              <a:t>执时间</a:t>
            </a:r>
            <a:r>
              <a:rPr lang="en-US" altLang="zh-CN" dirty="0" err="1" smtClean="0">
                <a:cs typeface="Times New Roman"/>
              </a:rPr>
              <a:t>戳、</a:t>
            </a:r>
            <a:r>
              <a:rPr lang="en-US" altLang="zh-CN" dirty="0" err="1" smtClean="0">
                <a:cs typeface="Songti SC Black"/>
              </a:rPr>
              <a:t>专</a:t>
            </a:r>
            <a:r>
              <a:rPr lang="en-US" altLang="zh-CN" dirty="0" err="1" smtClean="0">
                <a:cs typeface="Times New Roman"/>
              </a:rPr>
              <a:t>利</a:t>
            </a:r>
            <a:r>
              <a:rPr lang="en-US" altLang="zh-CN" dirty="0" err="1" smtClean="0">
                <a:cs typeface="Songti SC Black"/>
              </a:rPr>
              <a:t>证书</a:t>
            </a:r>
            <a:r>
              <a:rPr lang="en-US" altLang="zh-CN" dirty="0" err="1" smtClean="0">
                <a:cs typeface="Times New Roman"/>
              </a:rPr>
              <a:t>、物</a:t>
            </a:r>
            <a:r>
              <a:rPr lang="en-US" altLang="zh-CN" dirty="0" err="1" smtClean="0">
                <a:cs typeface="Songti SC Black"/>
              </a:rPr>
              <a:t>证</a:t>
            </a:r>
            <a:r>
              <a:rPr lang="en-US" altLang="zh-CN" dirty="0" err="1" smtClean="0">
                <a:cs typeface="Times New Roman"/>
              </a:rPr>
              <a:t>等</a:t>
            </a:r>
            <a:r>
              <a:rPr lang="en-US" altLang="zh-CN" dirty="0" smtClean="0">
                <a:cs typeface="Times New Roman"/>
              </a:rPr>
              <a:t>），参</a:t>
            </a:r>
            <a:r>
              <a:rPr lang="en-US" altLang="zh-CN" dirty="0" smtClean="0">
                <a:cs typeface="Songti SC Black"/>
              </a:rPr>
              <a:t>见</a:t>
            </a:r>
            <a:r>
              <a:rPr lang="en-US" altLang="zh-CN" dirty="0" smtClean="0">
                <a:cs typeface="Times New Roman"/>
              </a:rPr>
              <a:t>原告流程6、7，被告流程2、3</a:t>
            </a:r>
            <a:br>
              <a:rPr lang="en-US" altLang="zh-CN" dirty="0" smtClean="0">
                <a:cs typeface="Times New Roman"/>
              </a:rPr>
            </a:br>
            <a:r>
              <a:rPr lang="en-US" altLang="zh-CN" dirty="0" smtClean="0">
                <a:cs typeface="Times New Roman"/>
              </a:rPr>
              <a:t>- </a:t>
            </a:r>
            <a:r>
              <a:rPr lang="en-US" altLang="zh-CN" dirty="0" err="1" smtClean="0">
                <a:cs typeface="Times New Roman"/>
              </a:rPr>
              <a:t>参加</a:t>
            </a:r>
            <a:r>
              <a:rPr lang="en-US" altLang="zh-CN" dirty="0" err="1" smtClean="0">
                <a:cs typeface="Songti SC Black"/>
              </a:rPr>
              <a:t>调</a:t>
            </a:r>
            <a:r>
              <a:rPr lang="en-US" altLang="zh-CN" dirty="0" err="1" smtClean="0">
                <a:cs typeface="Times New Roman"/>
              </a:rPr>
              <a:t>解</a:t>
            </a:r>
            <a:r>
              <a:rPr lang="en-US" altLang="zh-CN" dirty="0" smtClean="0">
                <a:cs typeface="Times New Roman"/>
              </a:rPr>
              <a:t/>
            </a:r>
            <a:br>
              <a:rPr lang="en-US" altLang="zh-CN" dirty="0" smtClean="0">
                <a:cs typeface="Times New Roman"/>
              </a:rPr>
            </a:br>
            <a:r>
              <a:rPr lang="en-US" altLang="zh-CN" dirty="0" smtClean="0">
                <a:cs typeface="Times New Roman"/>
              </a:rPr>
              <a:t>- </a:t>
            </a:r>
            <a:r>
              <a:rPr lang="en-US" altLang="zh-CN" dirty="0" err="1" smtClean="0">
                <a:cs typeface="Times New Roman"/>
              </a:rPr>
              <a:t>接收</a:t>
            </a:r>
            <a:r>
              <a:rPr lang="en-US" altLang="zh-CN" dirty="0" err="1" smtClean="0">
                <a:cs typeface="Songti SC Black"/>
              </a:rPr>
              <a:t>简</a:t>
            </a:r>
            <a:r>
              <a:rPr lang="en-US" altLang="zh-CN" dirty="0" err="1" smtClean="0">
                <a:cs typeface="Times New Roman"/>
              </a:rPr>
              <a:t>易程序判决</a:t>
            </a:r>
            <a:r>
              <a:rPr lang="en-US" altLang="zh-CN" dirty="0" err="1" smtClean="0">
                <a:cs typeface="Songti SC Black"/>
              </a:rPr>
              <a:t>书</a:t>
            </a:r>
            <a:r>
              <a:rPr lang="en-US" altLang="zh-CN" dirty="0" smtClean="0">
                <a:cs typeface="Times New Roman"/>
              </a:rPr>
              <a:t/>
            </a:r>
            <a:br>
              <a:rPr lang="en-US" altLang="zh-CN" dirty="0" smtClean="0">
                <a:cs typeface="Times New Roman"/>
              </a:rPr>
            </a:br>
            <a:r>
              <a:rPr lang="en-US" altLang="zh-CN" dirty="0" smtClean="0">
                <a:cs typeface="Times New Roman"/>
              </a:rPr>
              <a:t>- 参加庭</a:t>
            </a:r>
            <a:r>
              <a:rPr lang="en-US" altLang="zh-CN" dirty="0" smtClean="0">
                <a:cs typeface="Songti SC Black"/>
              </a:rPr>
              <a:t>审</a:t>
            </a:r>
            <a:r>
              <a:rPr lang="en-US" altLang="zh-CN" dirty="0" smtClean="0">
                <a:cs typeface="Times New Roman"/>
              </a:rPr>
              <a:t>：1、</a:t>
            </a:r>
            <a:r>
              <a:rPr lang="en-US" altLang="zh-CN" dirty="0" smtClean="0">
                <a:cs typeface="Songti SC Black"/>
              </a:rPr>
              <a:t>陈</a:t>
            </a:r>
            <a:r>
              <a:rPr lang="en-US" altLang="zh-CN" dirty="0" smtClean="0">
                <a:cs typeface="Times New Roman"/>
              </a:rPr>
              <a:t>述</a:t>
            </a:r>
            <a:r>
              <a:rPr lang="en-US" altLang="zh-CN" dirty="0" smtClean="0">
                <a:cs typeface="Songti SC Black"/>
              </a:rPr>
              <a:t>诉讼请</a:t>
            </a:r>
            <a:r>
              <a:rPr lang="en-US" altLang="zh-CN" dirty="0" smtClean="0">
                <a:cs typeface="Times New Roman"/>
              </a:rPr>
              <a:t>求</a:t>
            </a:r>
            <a:br>
              <a:rPr lang="en-US" altLang="zh-CN" dirty="0" smtClean="0">
                <a:cs typeface="Times New Roman"/>
              </a:rPr>
            </a:br>
            <a:r>
              <a:rPr lang="en-US" altLang="zh-CN" dirty="0" smtClean="0">
                <a:cs typeface="Times New Roman"/>
              </a:rPr>
              <a:t>2、</a:t>
            </a:r>
            <a:r>
              <a:rPr lang="en-US" altLang="zh-CN" dirty="0" smtClean="0">
                <a:cs typeface="Songti SC Black"/>
              </a:rPr>
              <a:t>举证质证</a:t>
            </a:r>
            <a:r>
              <a:rPr lang="en-US" altLang="zh-CN" dirty="0" smtClean="0">
                <a:cs typeface="Times New Roman"/>
              </a:rPr>
              <a:t/>
            </a:r>
            <a:br>
              <a:rPr lang="en-US" altLang="zh-CN" dirty="0" smtClean="0">
                <a:cs typeface="Times New Roman"/>
              </a:rPr>
            </a:br>
            <a:r>
              <a:rPr lang="en-US" altLang="zh-CN" dirty="0" smtClean="0">
                <a:cs typeface="Times New Roman"/>
              </a:rPr>
              <a:t>3、法庭</a:t>
            </a:r>
            <a:r>
              <a:rPr lang="en-US" altLang="zh-CN" dirty="0" smtClean="0">
                <a:cs typeface="Songti SC Black"/>
              </a:rPr>
              <a:t>辩论</a:t>
            </a:r>
            <a:r>
              <a:rPr lang="en-US" altLang="zh-CN" dirty="0" smtClean="0">
                <a:cs typeface="Times New Roman"/>
              </a:rPr>
              <a:t/>
            </a:r>
            <a:br>
              <a:rPr lang="en-US" altLang="zh-CN" dirty="0" smtClean="0">
                <a:cs typeface="Times New Roman"/>
              </a:rPr>
            </a:br>
            <a:r>
              <a:rPr lang="en-US" altLang="zh-CN" dirty="0" smtClean="0">
                <a:cs typeface="Times New Roman"/>
              </a:rPr>
              <a:t>4、接收判决</a:t>
            </a:r>
            <a:r>
              <a:rPr lang="en-US" altLang="zh-CN" dirty="0" smtClean="0">
                <a:cs typeface="Songti SC Black"/>
              </a:rPr>
              <a:t>书</a:t>
            </a:r>
            <a:r>
              <a:rPr lang="en-US" altLang="zh-CN" dirty="0" smtClean="0">
                <a:cs typeface="Times New Roman"/>
              </a:rPr>
              <a:t/>
            </a:r>
            <a:br>
              <a:rPr lang="en-US" altLang="zh-CN" dirty="0" smtClean="0">
                <a:cs typeface="Times New Roman"/>
              </a:rPr>
            </a:br>
            <a:r>
              <a:rPr lang="en-US" altLang="zh-CN" dirty="0" err="1" smtClean="0">
                <a:cs typeface="Times New Roman"/>
              </a:rPr>
              <a:t>其他</a:t>
            </a:r>
            <a:r>
              <a:rPr lang="en-US" altLang="zh-CN" dirty="0" err="1" smtClean="0">
                <a:cs typeface="Songti SC Black"/>
              </a:rPr>
              <a:t>规则</a:t>
            </a:r>
            <a:r>
              <a:rPr lang="en-US" altLang="zh-CN" dirty="0" smtClean="0">
                <a:cs typeface="Times New Roman"/>
              </a:rPr>
              <a:t>：</a:t>
            </a:r>
            <a:br>
              <a:rPr lang="en-US" altLang="zh-CN" dirty="0" smtClean="0">
                <a:cs typeface="Times New Roman"/>
              </a:rPr>
            </a:br>
            <a:r>
              <a:rPr lang="en-US" altLang="zh-CN" dirty="0" smtClean="0">
                <a:cs typeface="Times New Roman"/>
              </a:rPr>
              <a:t>- </a:t>
            </a:r>
            <a:r>
              <a:rPr lang="en-US" altLang="zh-CN" dirty="0" err="1" smtClean="0">
                <a:cs typeface="Times New Roman"/>
              </a:rPr>
              <a:t>在得到具有法律效力的</a:t>
            </a:r>
            <a:r>
              <a:rPr lang="en-US" altLang="zh-CN" dirty="0" err="1" smtClean="0">
                <a:cs typeface="Songti SC Black"/>
              </a:rPr>
              <a:t>调</a:t>
            </a:r>
            <a:r>
              <a:rPr lang="en-US" altLang="zh-CN" dirty="0" err="1" smtClean="0">
                <a:cs typeface="Times New Roman"/>
              </a:rPr>
              <a:t>解</a:t>
            </a:r>
            <a:r>
              <a:rPr lang="en-US" altLang="zh-CN" dirty="0" err="1" smtClean="0">
                <a:cs typeface="Songti SC Black"/>
              </a:rPr>
              <a:t>书</a:t>
            </a:r>
            <a:r>
              <a:rPr lang="en-US" altLang="zh-CN" dirty="0" err="1" smtClean="0">
                <a:cs typeface="Times New Roman"/>
              </a:rPr>
              <a:t>、判决</a:t>
            </a:r>
            <a:r>
              <a:rPr lang="en-US" altLang="zh-CN" dirty="0" err="1" smtClean="0">
                <a:cs typeface="Songti SC Black"/>
              </a:rPr>
              <a:t>书</a:t>
            </a:r>
            <a:r>
              <a:rPr lang="en-US" altLang="zh-CN" dirty="0" err="1" smtClean="0">
                <a:cs typeface="Times New Roman"/>
              </a:rPr>
              <a:t>（包括</a:t>
            </a:r>
            <a:r>
              <a:rPr lang="en-US" altLang="zh-CN" dirty="0" err="1" smtClean="0">
                <a:cs typeface="Songti SC Black"/>
              </a:rPr>
              <a:t>简</a:t>
            </a:r>
            <a:r>
              <a:rPr lang="en-US" altLang="zh-CN" dirty="0" err="1" smtClean="0">
                <a:cs typeface="Times New Roman"/>
              </a:rPr>
              <a:t>易程序和一般程序判决</a:t>
            </a:r>
            <a:r>
              <a:rPr lang="en-US" altLang="zh-CN" dirty="0" err="1" smtClean="0">
                <a:cs typeface="Songti SC Black"/>
              </a:rPr>
              <a:t>书</a:t>
            </a:r>
            <a:r>
              <a:rPr lang="en-US" altLang="zh-CN" dirty="0" err="1" smtClean="0">
                <a:cs typeface="Times New Roman"/>
              </a:rPr>
              <a:t>）后，</a:t>
            </a:r>
            <a:r>
              <a:rPr lang="en-US" altLang="zh-CN" dirty="0" err="1" smtClean="0">
                <a:cs typeface="Songti SC Black"/>
              </a:rPr>
              <a:t>应严</a:t>
            </a:r>
            <a:r>
              <a:rPr lang="en-US" altLang="zh-CN" dirty="0" err="1" smtClean="0">
                <a:cs typeface="Times New Roman"/>
              </a:rPr>
              <a:t>格依照法律文</a:t>
            </a:r>
            <a:r>
              <a:rPr lang="en-US" altLang="zh-CN" dirty="0" err="1" smtClean="0">
                <a:cs typeface="Songti SC Black"/>
              </a:rPr>
              <a:t>书</a:t>
            </a:r>
            <a:r>
              <a:rPr lang="en-US" altLang="zh-CN" dirty="0" err="1" smtClean="0">
                <a:cs typeface="Times New Roman"/>
              </a:rPr>
              <a:t>之</a:t>
            </a:r>
            <a:r>
              <a:rPr lang="en-US" altLang="zh-CN" dirty="0" err="1" smtClean="0">
                <a:cs typeface="Songti SC Black"/>
              </a:rPr>
              <a:t>规</a:t>
            </a:r>
            <a:r>
              <a:rPr lang="en-US" altLang="zh-CN" dirty="0" err="1" smtClean="0">
                <a:cs typeface="Times New Roman"/>
              </a:rPr>
              <a:t>定的要求、期限加以履行</a:t>
            </a:r>
            <a:r>
              <a:rPr lang="en-US" altLang="zh-CN" dirty="0" smtClean="0">
                <a:cs typeface="Times New Roman"/>
              </a:rPr>
              <a:t/>
            </a:r>
            <a:br>
              <a:rPr lang="en-US" altLang="zh-CN" dirty="0" smtClean="0">
                <a:cs typeface="Times New Roman"/>
              </a:rPr>
            </a:br>
            <a:r>
              <a:rPr lang="en-US" altLang="zh-CN" dirty="0" smtClean="0">
                <a:cs typeface="Times New Roman"/>
              </a:rPr>
              <a:t>- </a:t>
            </a:r>
            <a:r>
              <a:rPr lang="en-US" altLang="zh-CN" dirty="0" err="1" smtClean="0">
                <a:cs typeface="Times New Roman"/>
              </a:rPr>
              <a:t>如法院做出开庭</a:t>
            </a:r>
            <a:r>
              <a:rPr lang="en-US" altLang="zh-CN" dirty="0" err="1" smtClean="0">
                <a:cs typeface="Songti SC Black"/>
              </a:rPr>
              <a:t>审</a:t>
            </a:r>
            <a:r>
              <a:rPr lang="en-US" altLang="zh-CN" dirty="0" err="1" smtClean="0">
                <a:cs typeface="Times New Roman"/>
              </a:rPr>
              <a:t>理的决定，</a:t>
            </a:r>
            <a:r>
              <a:rPr lang="en-US" altLang="zh-CN" dirty="0" err="1" smtClean="0">
                <a:cs typeface="Songti SC Black"/>
              </a:rPr>
              <a:t>则应</a:t>
            </a:r>
            <a:r>
              <a:rPr lang="en-US" altLang="zh-CN" dirty="0" err="1" smtClean="0">
                <a:cs typeface="Times New Roman"/>
              </a:rPr>
              <a:t>原被告及第三人</a:t>
            </a:r>
            <a:r>
              <a:rPr lang="en-US" altLang="zh-CN" dirty="0" err="1" smtClean="0">
                <a:cs typeface="Songti SC Black"/>
              </a:rPr>
              <a:t>应</a:t>
            </a:r>
            <a:r>
              <a:rPr lang="en-US" altLang="zh-CN" dirty="0" err="1" smtClean="0">
                <a:cs typeface="Times New Roman"/>
              </a:rPr>
              <a:t>携</a:t>
            </a:r>
            <a:r>
              <a:rPr lang="en-US" altLang="zh-CN" dirty="0" err="1" smtClean="0">
                <a:cs typeface="Songti SC Black"/>
              </a:rPr>
              <a:t>带</a:t>
            </a:r>
            <a:r>
              <a:rPr lang="en-US" altLang="zh-CN" dirty="0" err="1" smtClean="0">
                <a:cs typeface="Times New Roman"/>
              </a:rPr>
              <a:t>相关</a:t>
            </a:r>
            <a:r>
              <a:rPr lang="en-US" altLang="zh-CN" dirty="0" err="1" smtClean="0">
                <a:cs typeface="Songti SC Black"/>
              </a:rPr>
              <a:t>证</a:t>
            </a:r>
            <a:r>
              <a:rPr lang="en-US" altLang="zh-CN" dirty="0" err="1" smtClean="0">
                <a:cs typeface="Times New Roman"/>
              </a:rPr>
              <a:t>据原件（或复印件</a:t>
            </a:r>
            <a:r>
              <a:rPr lang="en-US" altLang="zh-CN" dirty="0" smtClean="0">
                <a:cs typeface="Times New Roman"/>
              </a:rPr>
              <a:t>），遵循法院</a:t>
            </a:r>
            <a:r>
              <a:rPr lang="en-US" altLang="zh-CN" dirty="0" smtClean="0">
                <a:cs typeface="Songti SC Black"/>
              </a:rPr>
              <a:t>发</a:t>
            </a:r>
            <a:r>
              <a:rPr lang="en-US" altLang="zh-CN" dirty="0" smtClean="0">
                <a:cs typeface="Times New Roman"/>
              </a:rPr>
              <a:t>出的</a:t>
            </a:r>
            <a:r>
              <a:rPr lang="en-US" altLang="zh-CN" dirty="0" smtClean="0">
                <a:cs typeface="Courier"/>
              </a:rPr>
              <a:t>庭</a:t>
            </a:r>
            <a:r>
              <a:rPr lang="en-US" altLang="zh-CN" dirty="0" smtClean="0">
                <a:cs typeface="Songti SC Black"/>
              </a:rPr>
              <a:t>审</a:t>
            </a:r>
            <a:r>
              <a:rPr lang="en-US" altLang="zh-CN" dirty="0" smtClean="0">
                <a:cs typeface="Courier"/>
              </a:rPr>
              <a:t>理通知</a:t>
            </a:r>
            <a:r>
              <a:rPr lang="en-US" altLang="zh-CN" dirty="0" smtClean="0">
                <a:cs typeface="Songti SC Black"/>
              </a:rPr>
              <a:t>书</a:t>
            </a:r>
            <a:r>
              <a:rPr lang="en-US" altLang="zh-CN" dirty="0" smtClean="0">
                <a:cs typeface="Times New Roman"/>
              </a:rPr>
              <a:t>中</a:t>
            </a:r>
            <a:r>
              <a:rPr lang="en-US" altLang="zh-CN" dirty="0" smtClean="0">
                <a:cs typeface="Songti SC Black"/>
              </a:rPr>
              <a:t>规</a:t>
            </a:r>
            <a:r>
              <a:rPr lang="en-US" altLang="zh-CN" dirty="0" smtClean="0">
                <a:cs typeface="Times New Roman"/>
              </a:rPr>
              <a:t>定的</a:t>
            </a:r>
            <a:r>
              <a:rPr lang="en-US" altLang="zh-CN" dirty="0" smtClean="0">
                <a:cs typeface="Songti SC Black"/>
              </a:rPr>
              <a:t>时间</a:t>
            </a:r>
            <a:r>
              <a:rPr lang="en-US" altLang="zh-CN" dirty="0" smtClean="0">
                <a:cs typeface="Times New Roman"/>
              </a:rPr>
              <a:t>准</a:t>
            </a:r>
            <a:r>
              <a:rPr lang="en-US" altLang="zh-CN" dirty="0" smtClean="0">
                <a:cs typeface="Songti SC Black"/>
              </a:rPr>
              <a:t>时</a:t>
            </a:r>
            <a:r>
              <a:rPr lang="en-US" altLang="zh-CN" dirty="0" smtClean="0">
                <a:cs typeface="Times New Roman"/>
              </a:rPr>
              <a:t>到庭参加</a:t>
            </a:r>
            <a:r>
              <a:rPr lang="en-US" altLang="zh-CN" dirty="0" smtClean="0">
                <a:cs typeface="Songti SC Black"/>
              </a:rPr>
              <a:t>诉讼</a:t>
            </a:r>
            <a:r>
              <a:rPr lang="en-US" altLang="zh-CN" dirty="0" smtClean="0">
                <a:cs typeface="Times New Roman"/>
              </a:rPr>
              <a:t>。如果原告无正当理由缺席或未准</a:t>
            </a:r>
            <a:r>
              <a:rPr lang="en-US" altLang="zh-CN" dirty="0" smtClean="0">
                <a:cs typeface="Songti SC Black"/>
              </a:rPr>
              <a:t>时</a:t>
            </a:r>
            <a:r>
              <a:rPr lang="en-US" altLang="zh-CN" dirty="0" smtClean="0">
                <a:cs typeface="Times New Roman"/>
              </a:rPr>
              <a:t>出席，按撤</a:t>
            </a:r>
            <a:r>
              <a:rPr lang="en-US" altLang="zh-CN" dirty="0" smtClean="0">
                <a:cs typeface="Songti SC Black"/>
              </a:rPr>
              <a:t>诉处</a:t>
            </a:r>
            <a:r>
              <a:rPr lang="en-US" altLang="zh-CN" dirty="0" smtClean="0">
                <a:cs typeface="Times New Roman"/>
              </a:rPr>
              <a:t>理；若被告无正当理由缺席或未准</a:t>
            </a:r>
            <a:r>
              <a:rPr lang="en-US" altLang="zh-CN" dirty="0" smtClean="0">
                <a:cs typeface="Songti SC Black"/>
              </a:rPr>
              <a:t>时</a:t>
            </a:r>
            <a:r>
              <a:rPr lang="en-US" altLang="zh-CN" dirty="0" smtClean="0">
                <a:cs typeface="Times New Roman"/>
              </a:rPr>
              <a:t>出席，按</a:t>
            </a:r>
            <a:r>
              <a:rPr lang="en-US" altLang="zh-CN" dirty="0" smtClean="0">
                <a:cs typeface="Songti SC Black"/>
              </a:rPr>
              <a:t>败诉处</a:t>
            </a:r>
            <a:r>
              <a:rPr lang="en-US" altLang="zh-CN" dirty="0" smtClean="0">
                <a:cs typeface="Times New Roman"/>
              </a:rPr>
              <a:t>理。如果原告或被告一方或双方人数（</a:t>
            </a:r>
            <a:r>
              <a:rPr lang="en-US" altLang="zh-CN" dirty="0" smtClean="0">
                <a:cs typeface="Songti SC Black"/>
              </a:rPr>
              <a:t>组</a:t>
            </a:r>
            <a:r>
              <a:rPr lang="en-US" altLang="zh-CN" dirty="0" smtClean="0">
                <a:cs typeface="Times New Roman"/>
              </a:rPr>
              <a:t>数）</a:t>
            </a:r>
            <a:r>
              <a:rPr lang="en-US" altLang="zh-CN" dirty="0" smtClean="0">
                <a:cs typeface="Songti SC Black"/>
              </a:rPr>
              <a:t>为</a:t>
            </a:r>
            <a:r>
              <a:rPr lang="en-US" altLang="zh-CN" dirty="0" smtClean="0">
                <a:cs typeface="Times New Roman"/>
              </a:rPr>
              <a:t>两者或以上，</a:t>
            </a:r>
            <a:r>
              <a:rPr lang="en-US" altLang="zh-CN" dirty="0" smtClean="0">
                <a:cs typeface="Songti SC Black"/>
              </a:rPr>
              <a:t>则</a:t>
            </a:r>
            <a:r>
              <a:rPr lang="en-US" altLang="zh-CN" dirty="0" smtClean="0">
                <a:cs typeface="Times New Roman"/>
              </a:rPr>
              <a:t>由本方推</a:t>
            </a:r>
            <a:r>
              <a:rPr lang="en-US" altLang="zh-CN" dirty="0" smtClean="0">
                <a:cs typeface="Songti SC Black"/>
              </a:rPr>
              <a:t>选</a:t>
            </a:r>
            <a:r>
              <a:rPr lang="en-US" altLang="zh-CN" dirty="0" smtClean="0">
                <a:cs typeface="Times New Roman"/>
              </a:rPr>
              <a:t>出一</a:t>
            </a:r>
            <a:r>
              <a:rPr lang="en-US" altLang="zh-CN" dirty="0" smtClean="0">
                <a:cs typeface="Songti SC Black"/>
              </a:rPr>
              <a:t>组为</a:t>
            </a:r>
            <a:r>
              <a:rPr lang="en-US" altLang="zh-CN" dirty="0" smtClean="0">
                <a:cs typeface="Times New Roman"/>
              </a:rPr>
              <a:t>代表</a:t>
            </a:r>
            <a:r>
              <a:rPr lang="en-US" altLang="zh-CN" dirty="0" smtClean="0">
                <a:cs typeface="Songti SC Black"/>
              </a:rPr>
              <a:t>组</a:t>
            </a:r>
            <a:r>
              <a:rPr lang="en-US" altLang="zh-CN" dirty="0" smtClean="0">
                <a:cs typeface="Times New Roman"/>
              </a:rPr>
              <a:t>，代表本方参与</a:t>
            </a:r>
            <a:r>
              <a:rPr lang="en-US" altLang="zh-CN" dirty="0" smtClean="0">
                <a:cs typeface="Songti SC Black"/>
              </a:rPr>
              <a:t>诉讼</a:t>
            </a:r>
            <a:r>
              <a:rPr lang="en-US" altLang="zh-CN" dirty="0" smtClean="0">
                <a:cs typeface="Times New Roman"/>
              </a:rPr>
              <a:t>，代表</a:t>
            </a:r>
            <a:r>
              <a:rPr lang="en-US" altLang="zh-CN" dirty="0" smtClean="0">
                <a:cs typeface="Songti SC Black"/>
              </a:rPr>
              <a:t>组</a:t>
            </a:r>
            <a:r>
              <a:rPr lang="en-US" altLang="zh-CN" dirty="0" smtClean="0">
                <a:cs typeface="Times New Roman"/>
              </a:rPr>
              <a:t>所</a:t>
            </a:r>
            <a:r>
              <a:rPr lang="en-US" altLang="zh-CN" dirty="0" smtClean="0">
                <a:cs typeface="Songti SC Black"/>
              </a:rPr>
              <a:t>谓</a:t>
            </a:r>
            <a:r>
              <a:rPr lang="en-US" altLang="zh-CN" dirty="0" smtClean="0">
                <a:cs typeface="Times New Roman"/>
              </a:rPr>
              <a:t>的法律行</a:t>
            </a:r>
            <a:r>
              <a:rPr lang="en-US" altLang="zh-CN" dirty="0" smtClean="0">
                <a:cs typeface="Songti SC Black"/>
              </a:rPr>
              <a:t>为</a:t>
            </a:r>
            <a:r>
              <a:rPr lang="en-US" altLang="zh-CN" dirty="0" smtClean="0">
                <a:cs typeface="Times New Roman"/>
              </a:rPr>
              <a:t>推定</a:t>
            </a:r>
            <a:r>
              <a:rPr lang="en-US" altLang="zh-CN" dirty="0" smtClean="0">
                <a:cs typeface="Songti SC Black"/>
              </a:rPr>
              <a:t>为</a:t>
            </a:r>
            <a:r>
              <a:rPr lang="en-US" altLang="zh-CN" dirty="0" smtClean="0">
                <a:cs typeface="Times New Roman"/>
              </a:rPr>
              <a:t>本方全体意志，代表</a:t>
            </a:r>
            <a:r>
              <a:rPr lang="en-US" altLang="zh-CN" dirty="0" smtClean="0">
                <a:cs typeface="Songti SC Black"/>
              </a:rPr>
              <a:t>组</a:t>
            </a:r>
            <a:r>
              <a:rPr lang="en-US" altLang="zh-CN" dirty="0" smtClean="0">
                <a:cs typeface="Times New Roman"/>
              </a:rPr>
              <a:t>在</a:t>
            </a:r>
            <a:r>
              <a:rPr lang="en-US" altLang="zh-CN" dirty="0" smtClean="0">
                <a:cs typeface="Songti SC Black"/>
              </a:rPr>
              <a:t>审</a:t>
            </a:r>
            <a:r>
              <a:rPr lang="en-US" altLang="zh-CN" dirty="0" smtClean="0">
                <a:cs typeface="Times New Roman"/>
              </a:rPr>
              <a:t>理</a:t>
            </a:r>
            <a:r>
              <a:rPr lang="en-US" altLang="zh-CN" dirty="0" smtClean="0">
                <a:cs typeface="Songti SC Black"/>
              </a:rPr>
              <a:t>结</a:t>
            </a:r>
            <a:r>
              <a:rPr lang="en-US" altLang="zh-CN" dirty="0" smtClean="0">
                <a:cs typeface="Times New Roman"/>
              </a:rPr>
              <a:t>束后所享有的</a:t>
            </a:r>
            <a:r>
              <a:rPr lang="en-US" altLang="zh-CN" dirty="0" smtClean="0">
                <a:cs typeface="Songti SC Black"/>
              </a:rPr>
              <a:t>权</a:t>
            </a:r>
            <a:r>
              <a:rPr lang="en-US" altLang="zh-CN" dirty="0" smtClean="0">
                <a:cs typeface="Times New Roman"/>
              </a:rPr>
              <a:t>利及</a:t>
            </a:r>
            <a:r>
              <a:rPr lang="en-US" altLang="zh-CN" dirty="0" smtClean="0">
                <a:cs typeface="Songti SC Black"/>
              </a:rPr>
              <a:t>应</a:t>
            </a:r>
            <a:r>
              <a:rPr lang="en-US" altLang="zh-CN" dirty="0" smtClean="0">
                <a:cs typeface="Times New Roman"/>
              </a:rPr>
              <a:t>履行的</a:t>
            </a:r>
            <a:r>
              <a:rPr lang="en-US" altLang="zh-CN" dirty="0" smtClean="0">
                <a:cs typeface="Songti SC Black"/>
              </a:rPr>
              <a:t>义务对</a:t>
            </a:r>
            <a:r>
              <a:rPr lang="en-US" altLang="zh-CN" dirty="0" smtClean="0">
                <a:cs typeface="Times New Roman"/>
              </a:rPr>
              <a:t>本方全体成</a:t>
            </a:r>
            <a:r>
              <a:rPr lang="en-US" altLang="zh-CN" dirty="0" smtClean="0">
                <a:cs typeface="Songti SC Black"/>
              </a:rPr>
              <a:t>员</a:t>
            </a:r>
            <a:r>
              <a:rPr lang="en-US" altLang="zh-CN" dirty="0" smtClean="0">
                <a:cs typeface="Times New Roman"/>
              </a:rPr>
              <a:t>有效。</a:t>
            </a:r>
            <a:endParaRPr lang="zh-CN" altLang="zh-CN" dirty="0">
              <a:cs typeface="Times New Roman"/>
            </a:endParaRPr>
          </a:p>
        </p:txBody>
      </p:sp>
    </p:spTree>
    <p:extLst>
      <p:ext uri="{BB962C8B-B14F-4D97-AF65-F5344CB8AC3E}">
        <p14:creationId xmlns:p14="http://schemas.microsoft.com/office/powerpoint/2010/main" val="5828446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流程</a:t>
            </a:r>
            <a:r>
              <a:rPr lang="en-US" altLang="zh-CN" dirty="0" smtClean="0"/>
              <a:t>(</a:t>
            </a:r>
            <a:r>
              <a:rPr lang="zh-CN" altLang="en-US" dirty="0" smtClean="0"/>
              <a:t>以</a:t>
            </a:r>
            <a:r>
              <a:rPr lang="en-US" altLang="zh-CN" dirty="0" smtClean="0"/>
              <a:t>2014</a:t>
            </a:r>
            <a:r>
              <a:rPr lang="zh-CN" altLang="en-US" dirty="0" smtClean="0"/>
              <a:t>年</a:t>
            </a:r>
            <a:r>
              <a:rPr lang="en-US" altLang="zh-CN" dirty="0" smtClean="0"/>
              <a:t>1</a:t>
            </a:r>
            <a:r>
              <a:rPr lang="zh-CN" altLang="en-US" dirty="0" smtClean="0"/>
              <a:t>月</a:t>
            </a:r>
            <a:r>
              <a:rPr lang="en-US" altLang="zh-CN" dirty="0" smtClean="0"/>
              <a:t>XLP</a:t>
            </a:r>
            <a:r>
              <a:rPr lang="zh-CN" altLang="en-US" dirty="0" smtClean="0"/>
              <a:t>课程</a:t>
            </a:r>
            <a:r>
              <a:rPr lang="en-US" altLang="zh-CN" dirty="0" err="1" smtClean="0"/>
              <a:t>Git</a:t>
            </a:r>
            <a:r>
              <a:rPr lang="zh-CN" altLang="en-US" dirty="0" smtClean="0"/>
              <a:t>操作为案例</a:t>
            </a:r>
            <a:r>
              <a:rPr lang="en-US" altLang="zh-CN" dirty="0" smtClean="0"/>
              <a:t>)</a:t>
            </a:r>
            <a:endParaRPr lang="zh-CN" altLang="en-US" dirty="0"/>
          </a:p>
        </p:txBody>
      </p:sp>
      <p:sp>
        <p:nvSpPr>
          <p:cNvPr id="3" name="内容占位符 2"/>
          <p:cNvSpPr>
            <a:spLocks noGrp="1"/>
          </p:cNvSpPr>
          <p:nvPr>
            <p:ph sz="quarter" idx="14"/>
          </p:nvPr>
        </p:nvSpPr>
        <p:spPr>
          <a:xfrm>
            <a:off x="801688" y="1268760"/>
            <a:ext cx="7908925" cy="4389438"/>
          </a:xfrm>
        </p:spPr>
        <p:txBody>
          <a:bodyPr>
            <a:noAutofit/>
          </a:bodyPr>
          <a:lstStyle/>
          <a:p>
            <a:pPr lvl="0">
              <a:spcBef>
                <a:spcPts val="2250"/>
              </a:spcBef>
              <a:buClr>
                <a:srgbClr val="5B9BD5"/>
              </a:buClr>
            </a:pPr>
            <a:r>
              <a:rPr lang="en-US" altLang="zh-CN" sz="1400" dirty="0" err="1" smtClean="0">
                <a:cs typeface="Songti SC Black"/>
              </a:rPr>
              <a:t>开户</a:t>
            </a:r>
            <a:endParaRPr lang="zh-CN" altLang="zh-CN" sz="1400" dirty="0">
              <a:cs typeface="Times New Roman"/>
            </a:endParaRPr>
          </a:p>
          <a:p>
            <a:pPr lvl="0" algn="l">
              <a:lnSpc>
                <a:spcPts val="1680"/>
              </a:lnSpc>
              <a:buClr>
                <a:srgbClr val="5B9BD5"/>
              </a:buClr>
            </a:pPr>
            <a:r>
              <a:rPr lang="en-US" altLang="zh-CN" dirty="0">
                <a:cs typeface="Times New Roman"/>
              </a:rPr>
              <a:t>1、各个</a:t>
            </a:r>
            <a:r>
              <a:rPr lang="en-US" altLang="zh-CN" dirty="0">
                <a:cs typeface="Songti SC Black"/>
              </a:rPr>
              <a:t>团队</a:t>
            </a:r>
            <a:r>
              <a:rPr lang="en-US" altLang="zh-CN" dirty="0">
                <a:cs typeface="Times New Roman"/>
              </a:rPr>
              <a:t>的法律</a:t>
            </a:r>
            <a:r>
              <a:rPr lang="en-US" altLang="zh-CN" dirty="0">
                <a:cs typeface="Songti SC Black"/>
              </a:rPr>
              <a:t>总监</a:t>
            </a:r>
            <a:r>
              <a:rPr lang="en-US" altLang="zh-CN" dirty="0">
                <a:cs typeface="Times New Roman"/>
              </a:rPr>
              <a:t>（以下</a:t>
            </a:r>
            <a:r>
              <a:rPr lang="en-US" altLang="zh-CN" dirty="0">
                <a:cs typeface="Songti SC Black"/>
              </a:rPr>
              <a:t>简</a:t>
            </a:r>
            <a:r>
              <a:rPr lang="en-US" altLang="zh-CN" dirty="0">
                <a:cs typeface="Times New Roman"/>
              </a:rPr>
              <a:t>称</a:t>
            </a:r>
            <a:r>
              <a:rPr lang="en-US" altLang="zh-CN" dirty="0">
                <a:cs typeface="Songti SC Black"/>
              </a:rPr>
              <a:t>总监</a:t>
            </a:r>
            <a:r>
              <a:rPr lang="en-US" altLang="zh-CN" dirty="0">
                <a:cs typeface="Times New Roman"/>
              </a:rPr>
              <a:t>）在GITLAB网</a:t>
            </a:r>
            <a:r>
              <a:rPr lang="en-US" altLang="zh-CN" dirty="0">
                <a:cs typeface="Songti SC Black"/>
              </a:rPr>
              <a:t>页</a:t>
            </a:r>
            <a:r>
              <a:rPr lang="en-US" altLang="zh-CN" dirty="0">
                <a:cs typeface="Times New Roman"/>
              </a:rPr>
              <a:t>上找到THUXLP_Court</a:t>
            </a:r>
            <a:r>
              <a:rPr lang="en-US" altLang="zh-CN" dirty="0">
                <a:cs typeface="Songti SC Black"/>
              </a:rPr>
              <a:t>项</a:t>
            </a:r>
            <a:r>
              <a:rPr lang="en-US" altLang="zh-CN" dirty="0">
                <a:cs typeface="Times New Roman"/>
              </a:rPr>
              <a:t>目，</a:t>
            </a:r>
            <a:br>
              <a:rPr lang="en-US" altLang="zh-CN" dirty="0">
                <a:cs typeface="Times New Roman"/>
              </a:rPr>
            </a:br>
            <a:r>
              <a:rPr lang="en-US" altLang="zh-CN" dirty="0" err="1">
                <a:cs typeface="Times New Roman"/>
              </a:rPr>
              <a:t>向挑</a:t>
            </a:r>
            <a:r>
              <a:rPr lang="en-US" altLang="zh-CN" dirty="0" err="1">
                <a:cs typeface="Songti SC Black"/>
              </a:rPr>
              <a:t>战</a:t>
            </a:r>
            <a:r>
              <a:rPr lang="en-US" altLang="zh-CN" dirty="0" err="1">
                <a:cs typeface="Times New Roman"/>
              </a:rPr>
              <a:t>方管理</a:t>
            </a:r>
            <a:r>
              <a:rPr lang="en-US" altLang="zh-CN" dirty="0" err="1">
                <a:cs typeface="Songti SC Black"/>
              </a:rPr>
              <a:t>团队</a:t>
            </a:r>
            <a:r>
              <a:rPr lang="en-US" altLang="zh-CN" dirty="0" err="1">
                <a:cs typeface="Times New Roman"/>
              </a:rPr>
              <a:t>的法官</a:t>
            </a:r>
            <a:r>
              <a:rPr lang="en-US" altLang="zh-CN" dirty="0" err="1">
                <a:cs typeface="Courier"/>
              </a:rPr>
              <a:t>李智</a:t>
            </a:r>
            <a:r>
              <a:rPr lang="en-US" altLang="zh-CN" dirty="0" err="1">
                <a:cs typeface="Songti SC Black"/>
              </a:rPr>
              <a:t>发</a:t>
            </a:r>
            <a:r>
              <a:rPr lang="en-US" altLang="zh-CN" dirty="0" err="1">
                <a:cs typeface="Times New Roman"/>
              </a:rPr>
              <a:t>送issue</a:t>
            </a:r>
            <a:r>
              <a:rPr lang="en-US" altLang="zh-CN" dirty="0">
                <a:cs typeface="Times New Roman"/>
              </a:rPr>
              <a:t>，</a:t>
            </a:r>
            <a:br>
              <a:rPr lang="en-US" altLang="zh-CN" dirty="0">
                <a:cs typeface="Times New Roman"/>
              </a:rPr>
            </a:br>
            <a:r>
              <a:rPr lang="en-US" altLang="zh-CN" dirty="0" err="1">
                <a:cs typeface="Songti SC Black"/>
              </a:rPr>
              <a:t>标题为</a:t>
            </a:r>
            <a:r>
              <a:rPr lang="en-US" altLang="zh-CN" dirty="0" err="1">
                <a:cs typeface="Courier"/>
              </a:rPr>
              <a:t>法律</a:t>
            </a:r>
            <a:r>
              <a:rPr lang="en-US" altLang="zh-CN" dirty="0" err="1">
                <a:cs typeface="Songti SC Black"/>
              </a:rPr>
              <a:t>总监</a:t>
            </a:r>
            <a:r>
              <a:rPr lang="en-US" altLang="zh-CN" dirty="0" err="1">
                <a:cs typeface="Courier"/>
              </a:rPr>
              <a:t>开</a:t>
            </a:r>
            <a:r>
              <a:rPr lang="en-US" altLang="zh-CN" dirty="0" err="1">
                <a:cs typeface="Songti SC Black"/>
              </a:rPr>
              <a:t>户</a:t>
            </a:r>
            <a:r>
              <a:rPr lang="en-US" altLang="zh-CN" dirty="0" err="1">
                <a:cs typeface="Times New Roman"/>
              </a:rPr>
              <a:t>，</a:t>
            </a:r>
            <a:r>
              <a:rPr lang="en-US" altLang="zh-CN" dirty="0" err="1">
                <a:cs typeface="Songti SC Black"/>
              </a:rPr>
              <a:t>标签为</a:t>
            </a:r>
            <a:r>
              <a:rPr lang="en-US" altLang="zh-CN" dirty="0" err="1">
                <a:cs typeface="Courier"/>
              </a:rPr>
              <a:t>Law开</a:t>
            </a:r>
            <a:r>
              <a:rPr lang="en-US" altLang="zh-CN" dirty="0" err="1">
                <a:cs typeface="Songti SC Black"/>
              </a:rPr>
              <a:t>户</a:t>
            </a:r>
            <a:r>
              <a:rPr lang="en-US" altLang="zh-CN" dirty="0" err="1">
                <a:cs typeface="Times New Roman"/>
              </a:rPr>
              <a:t>，内容</a:t>
            </a:r>
            <a:r>
              <a:rPr lang="en-US" altLang="zh-CN" dirty="0" err="1">
                <a:cs typeface="Songti SC Black"/>
              </a:rPr>
              <a:t>为总监</a:t>
            </a:r>
            <a:r>
              <a:rPr lang="en-US" altLang="zh-CN" dirty="0" err="1">
                <a:cs typeface="Times New Roman"/>
              </a:rPr>
              <a:t>的git用</a:t>
            </a:r>
            <a:r>
              <a:rPr lang="en-US" altLang="zh-CN" dirty="0" err="1">
                <a:cs typeface="Songti SC Black"/>
              </a:rPr>
              <a:t>户</a:t>
            </a:r>
            <a:r>
              <a:rPr lang="en-US" altLang="zh-CN" dirty="0" err="1">
                <a:cs typeface="Times New Roman"/>
              </a:rPr>
              <a:t>名</a:t>
            </a:r>
            <a:r>
              <a:rPr lang="en-US" altLang="zh-CN" dirty="0">
                <a:cs typeface="Times New Roman"/>
              </a:rPr>
              <a:t>，</a:t>
            </a:r>
            <a:br>
              <a:rPr lang="en-US" altLang="zh-CN" dirty="0">
                <a:cs typeface="Times New Roman"/>
              </a:rPr>
            </a:br>
            <a:r>
              <a:rPr lang="en-US" altLang="zh-CN" dirty="0" err="1">
                <a:cs typeface="Times New Roman"/>
              </a:rPr>
              <a:t>以</a:t>
            </a:r>
            <a:r>
              <a:rPr lang="en-US" altLang="zh-CN" dirty="0" err="1">
                <a:cs typeface="Songti SC Black"/>
              </a:rPr>
              <a:t>获</a:t>
            </a:r>
            <a:r>
              <a:rPr lang="en-US" altLang="zh-CN" dirty="0" err="1">
                <a:cs typeface="Times New Roman"/>
              </a:rPr>
              <a:t>取THUXLP_Court的developer</a:t>
            </a:r>
            <a:r>
              <a:rPr lang="en-US" altLang="zh-CN" dirty="0" err="1">
                <a:cs typeface="Songti SC Black"/>
              </a:rPr>
              <a:t>权</a:t>
            </a:r>
            <a:r>
              <a:rPr lang="en-US" altLang="zh-CN" dirty="0" err="1">
                <a:cs typeface="Times New Roman"/>
              </a:rPr>
              <a:t>限</a:t>
            </a:r>
            <a:endParaRPr lang="zh-CN" altLang="zh-CN" dirty="0">
              <a:cs typeface="Times New Roman"/>
            </a:endParaRPr>
          </a:p>
          <a:p>
            <a:pPr lvl="0" algn="l">
              <a:lnSpc>
                <a:spcPts val="1680"/>
              </a:lnSpc>
              <a:buClr>
                <a:srgbClr val="5B9BD5"/>
              </a:buClr>
            </a:pPr>
            <a:r>
              <a:rPr lang="en-US" altLang="zh-CN" dirty="0">
                <a:cs typeface="Times New Roman"/>
              </a:rPr>
              <a:t>2、</a:t>
            </a:r>
            <a:r>
              <a:rPr lang="en-US" altLang="zh-CN" dirty="0">
                <a:cs typeface="Songti SC Black"/>
              </a:rPr>
              <a:t>总监</a:t>
            </a:r>
            <a:r>
              <a:rPr lang="en-US" altLang="zh-CN" dirty="0">
                <a:cs typeface="Times New Roman"/>
              </a:rPr>
              <a:t>收到</a:t>
            </a:r>
            <a:r>
              <a:rPr lang="en-US" altLang="zh-CN" dirty="0">
                <a:cs typeface="Songti SC Black"/>
              </a:rPr>
              <a:t>邮</a:t>
            </a:r>
            <a:r>
              <a:rPr lang="en-US" altLang="zh-CN" dirty="0">
                <a:cs typeface="Times New Roman"/>
              </a:rPr>
              <a:t>件提示</a:t>
            </a:r>
            <a:r>
              <a:rPr lang="en-US" altLang="zh-CN" dirty="0">
                <a:cs typeface="Songti SC Black"/>
              </a:rPr>
              <a:t>获</a:t>
            </a:r>
            <a:r>
              <a:rPr lang="en-US" altLang="zh-CN" dirty="0">
                <a:cs typeface="Times New Roman"/>
              </a:rPr>
              <a:t>得</a:t>
            </a:r>
            <a:r>
              <a:rPr lang="en-US" altLang="zh-CN" dirty="0">
                <a:cs typeface="Songti SC Black"/>
              </a:rPr>
              <a:t>权</a:t>
            </a:r>
            <a:r>
              <a:rPr lang="en-US" altLang="zh-CN" dirty="0">
                <a:cs typeface="Times New Roman"/>
              </a:rPr>
              <a:t>限后，将THUXLP_Court</a:t>
            </a:r>
            <a:r>
              <a:rPr lang="en-US" altLang="zh-CN" dirty="0">
                <a:cs typeface="Songti SC Black"/>
              </a:rPr>
              <a:t>项</a:t>
            </a:r>
            <a:r>
              <a:rPr lang="en-US" altLang="zh-CN" dirty="0">
                <a:cs typeface="Times New Roman"/>
              </a:rPr>
              <a:t>目的reception分支克隆到本地工作空</a:t>
            </a:r>
            <a:r>
              <a:rPr lang="en-US" altLang="zh-CN" dirty="0">
                <a:cs typeface="Songti SC Black"/>
              </a:rPr>
              <a:t>间</a:t>
            </a:r>
            <a:r>
              <a:rPr lang="en-US" altLang="zh-CN" dirty="0">
                <a:cs typeface="Times New Roman"/>
              </a:rPr>
              <a:t>，</a:t>
            </a:r>
            <a:br>
              <a:rPr lang="en-US" altLang="zh-CN" dirty="0">
                <a:cs typeface="Times New Roman"/>
              </a:rPr>
            </a:br>
            <a:r>
              <a:rPr lang="en-US" altLang="zh-CN" dirty="0" err="1">
                <a:cs typeface="Times New Roman"/>
              </a:rPr>
              <a:t>使用以下命令：</a:t>
            </a:r>
            <a:r>
              <a:rPr lang="en-US" altLang="zh-CN" dirty="0" err="1">
                <a:cs typeface="Courier"/>
              </a:rPr>
              <a:t>git</a:t>
            </a:r>
            <a:r>
              <a:rPr lang="en-US" altLang="zh-CN" dirty="0">
                <a:cs typeface="Courier"/>
              </a:rPr>
              <a:t> clone git@166.111.59.15:toyhouse/</a:t>
            </a:r>
            <a:r>
              <a:rPr lang="en-US" altLang="zh-CN" dirty="0" err="1">
                <a:cs typeface="Courier"/>
              </a:rPr>
              <a:t>thuxlp_court.git</a:t>
            </a:r>
            <a:r>
              <a:rPr lang="en-US" altLang="zh-CN" dirty="0">
                <a:cs typeface="Courier"/>
              </a:rPr>
              <a:t> -b </a:t>
            </a:r>
            <a:r>
              <a:rPr lang="en-US" altLang="zh-CN" dirty="0" smtClean="0">
                <a:cs typeface="Courier"/>
              </a:rPr>
              <a:t>reception</a:t>
            </a:r>
            <a:endParaRPr lang="zh-CN" altLang="zh-CN" dirty="0">
              <a:cs typeface="Times New Roman"/>
            </a:endParaRPr>
          </a:p>
        </p:txBody>
      </p:sp>
    </p:spTree>
    <p:extLst>
      <p:ext uri="{BB962C8B-B14F-4D97-AF65-F5344CB8AC3E}">
        <p14:creationId xmlns:p14="http://schemas.microsoft.com/office/powerpoint/2010/main" val="2367905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5" name="Text Placeholder 3"/>
          <p:cNvSpPr txBox="1">
            <a:spLocks/>
          </p:cNvSpPr>
          <p:nvPr/>
        </p:nvSpPr>
        <p:spPr>
          <a:xfrm>
            <a:off x="1049866" y="1244600"/>
            <a:ext cx="3809471" cy="3675810"/>
          </a:xfrm>
          <a:prstGeom prst="rect">
            <a:avLst/>
          </a:prstGeom>
        </p:spPr>
        <p:txBody>
          <a:bodyPr vert="horz" lIns="91440" tIns="45720" rIns="91440" bIns="45720" rtlCol="0">
            <a:normAutofit/>
          </a:bodyPr>
          <a:lstStyle>
            <a:lvl1pPr marL="0" indent="0" algn="just" defTabSz="914400" rtl="0" eaLnBrk="1" latinLnBrk="0" hangingPunct="1">
              <a:lnSpc>
                <a:spcPct val="120000"/>
              </a:lnSpc>
              <a:spcBef>
                <a:spcPts val="0"/>
              </a:spcBef>
              <a:spcAft>
                <a:spcPts val="0"/>
              </a:spcAft>
              <a:buClr>
                <a:schemeClr val="accent1"/>
              </a:buClr>
              <a:buSzPct val="100000"/>
              <a:buFontTx/>
              <a:buNone/>
              <a:defRPr sz="1200" kern="1200" baseline="0">
                <a:solidFill>
                  <a:schemeClr val="tx1">
                    <a:lumMod val="50000"/>
                    <a:lumOff val="50000"/>
                  </a:schemeClr>
                </a:solidFill>
                <a:latin typeface="+mn-ea"/>
                <a:ea typeface="+mn-ea"/>
                <a:cs typeface="+mn-cs"/>
              </a:defRPr>
            </a:lvl1pPr>
            <a:lvl2pPr marL="0" indent="0" algn="just" defTabSz="914400" rtl="0" eaLnBrk="1" latinLnBrk="0" hangingPunct="1">
              <a:lnSpc>
                <a:spcPct val="120000"/>
              </a:lnSpc>
              <a:spcBef>
                <a:spcPts val="0"/>
              </a:spcBef>
              <a:spcAft>
                <a:spcPts val="0"/>
              </a:spcAft>
              <a:buClr>
                <a:schemeClr val="accent2">
                  <a:lumMod val="60000"/>
                  <a:lumOff val="40000"/>
                </a:schemeClr>
              </a:buClr>
              <a:buFontTx/>
              <a:buNone/>
              <a:defRPr sz="1200" kern="1200" baseline="0">
                <a:solidFill>
                  <a:schemeClr val="tx1">
                    <a:lumMod val="50000"/>
                    <a:lumOff val="50000"/>
                  </a:schemeClr>
                </a:solidFill>
                <a:latin typeface="+mn-ea"/>
                <a:ea typeface="+mn-ea"/>
                <a:cs typeface="+mn-cs"/>
              </a:defRPr>
            </a:lvl2pPr>
            <a:lvl3pPr marL="0" indent="0" algn="l" defTabSz="914400" rtl="0" eaLnBrk="1" latinLnBrk="0" hangingPunct="1">
              <a:lnSpc>
                <a:spcPct val="120000"/>
              </a:lnSpc>
              <a:spcBef>
                <a:spcPts val="0"/>
              </a:spcBef>
              <a:spcAft>
                <a:spcPts val="0"/>
              </a:spcAft>
              <a:buFontTx/>
              <a:buNone/>
              <a:defRPr sz="1200" kern="1200">
                <a:solidFill>
                  <a:schemeClr val="tx1">
                    <a:lumMod val="50000"/>
                    <a:lumOff val="50000"/>
                  </a:schemeClr>
                </a:solidFill>
                <a:latin typeface="+mn-ea"/>
                <a:ea typeface="+mn-ea"/>
                <a:cs typeface="+mn-cs"/>
              </a:defRPr>
            </a:lvl3pPr>
            <a:lvl4pPr marL="0" indent="0" algn="l" defTabSz="914400" rtl="0" eaLnBrk="1" latinLnBrk="0" hangingPunct="1">
              <a:lnSpc>
                <a:spcPct val="120000"/>
              </a:lnSpc>
              <a:spcBef>
                <a:spcPts val="0"/>
              </a:spcBef>
              <a:spcAft>
                <a:spcPts val="0"/>
              </a:spcAft>
              <a:buFontTx/>
              <a:buNone/>
              <a:defRPr sz="1200" kern="1200">
                <a:solidFill>
                  <a:schemeClr val="tx1">
                    <a:lumMod val="50000"/>
                    <a:lumOff val="50000"/>
                  </a:schemeClr>
                </a:solidFill>
                <a:latin typeface="+mn-ea"/>
                <a:ea typeface="+mn-ea"/>
                <a:cs typeface="+mn-cs"/>
              </a:defRPr>
            </a:lvl4pPr>
            <a:lvl5pPr marL="0" indent="0" algn="l" defTabSz="914400" rtl="0" eaLnBrk="1" latinLnBrk="0" hangingPunct="1">
              <a:lnSpc>
                <a:spcPct val="120000"/>
              </a:lnSpc>
              <a:spcBef>
                <a:spcPts val="0"/>
              </a:spcBef>
              <a:spcAft>
                <a:spcPts val="0"/>
              </a:spcAft>
              <a:buFontTx/>
              <a:buNone/>
              <a:defRPr sz="1200" kern="1200">
                <a:solidFill>
                  <a:schemeClr val="tx1">
                    <a:lumMod val="50000"/>
                    <a:lumOff val="50000"/>
                  </a:schemeClr>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zh-CN" altLang="en-US" b="1" smtClean="0"/>
              <a:t>系统操作的三个维度：“安全，功能，时序”</a:t>
            </a:r>
            <a:endParaRPr lang="en-US" b="1" smtClean="0"/>
          </a:p>
          <a:p>
            <a:pPr fontAlgn="auto"/>
            <a:r>
              <a:rPr lang="zh-CN" altLang="en-US" smtClean="0"/>
              <a:t> 系统的概念，在数学体系中已有非常明确的定义：就是一群有关联的元素。换言之，系统集成团队，不光是关注元素本体，还要关注元素之间的关系。从实用的角度来看，任何操作系统的功能，必须包含以下三点：</a:t>
            </a:r>
            <a:endParaRPr lang="en-US" smtClean="0"/>
          </a:p>
          <a:p>
            <a:pPr fontAlgn="auto"/>
            <a:r>
              <a:rPr lang="zh-CN" altLang="en-US" smtClean="0"/>
              <a:t>（</a:t>
            </a:r>
            <a:r>
              <a:rPr lang="en-US" altLang="zh-CN" smtClean="0"/>
              <a:t>1</a:t>
            </a:r>
            <a:r>
              <a:rPr lang="zh-CN" altLang="en-US" smtClean="0"/>
              <a:t>）基于参与者身份的安全认证程序与相应的权责登录与追踪日志。</a:t>
            </a:r>
            <a:endParaRPr lang="en-US" smtClean="0"/>
          </a:p>
          <a:p>
            <a:pPr fontAlgn="auto"/>
            <a:r>
              <a:rPr lang="zh-CN" altLang="en-US" smtClean="0"/>
              <a:t> （</a:t>
            </a:r>
            <a:r>
              <a:rPr lang="en-US" altLang="zh-CN" smtClean="0"/>
              <a:t>2</a:t>
            </a:r>
            <a:r>
              <a:rPr lang="zh-CN" altLang="en-US" smtClean="0"/>
              <a:t>）系统功能应在选定解决方案之前，先确定输入条件与输出要求。</a:t>
            </a:r>
            <a:endParaRPr lang="en-US" smtClean="0"/>
          </a:p>
          <a:p>
            <a:pPr fontAlgn="auto"/>
            <a:r>
              <a:rPr lang="zh-CN" altLang="en-US" smtClean="0"/>
              <a:t> （</a:t>
            </a:r>
            <a:r>
              <a:rPr lang="en-US" altLang="zh-CN" smtClean="0"/>
              <a:t>3</a:t>
            </a:r>
            <a:r>
              <a:rPr lang="zh-CN" altLang="en-US" smtClean="0"/>
              <a:t>）在有限的资源限制下，对所有元素之间的任务进行时间安排。</a:t>
            </a:r>
            <a:endParaRPr lang="en-US" dirty="0"/>
          </a:p>
        </p:txBody>
      </p:sp>
      <p:sp>
        <p:nvSpPr>
          <p:cNvPr id="6" name="Content Placeholder 2"/>
          <p:cNvSpPr txBox="1">
            <a:spLocks/>
          </p:cNvSpPr>
          <p:nvPr/>
        </p:nvSpPr>
        <p:spPr>
          <a:xfrm>
            <a:off x="4859337" y="1244600"/>
            <a:ext cx="3809471" cy="3675810"/>
          </a:xfrm>
          <a:prstGeom prst="rect">
            <a:avLst/>
          </a:prstGeom>
        </p:spPr>
        <p:txBody>
          <a:bodyPr vert="horz" lIns="91440" tIns="45720" rIns="91440" bIns="45720" rtlCol="0">
            <a:normAutofit/>
          </a:bodyPr>
          <a:lstStyle>
            <a:lvl1pPr marL="36000" indent="0" algn="l" defTabSz="914400" rtl="0" eaLnBrk="1" latinLnBrk="0" hangingPunct="1">
              <a:lnSpc>
                <a:spcPct val="120000"/>
              </a:lnSpc>
              <a:spcBef>
                <a:spcPts val="0"/>
              </a:spcBef>
              <a:spcAft>
                <a:spcPts val="0"/>
              </a:spcAft>
              <a:buClr>
                <a:schemeClr val="accent1"/>
              </a:buClr>
              <a:buSzPct val="100000"/>
              <a:buFontTx/>
              <a:buNone/>
              <a:defRPr sz="1200" kern="1200" baseline="0">
                <a:solidFill>
                  <a:schemeClr val="tx1">
                    <a:lumMod val="50000"/>
                    <a:lumOff val="50000"/>
                  </a:schemeClr>
                </a:solidFill>
                <a:latin typeface="+mn-ea"/>
                <a:ea typeface="+mn-ea"/>
                <a:cs typeface="+mn-cs"/>
              </a:defRPr>
            </a:lvl1pPr>
            <a:lvl2pPr marL="36000" indent="0" algn="l" defTabSz="914400" rtl="0" eaLnBrk="1" latinLnBrk="0" hangingPunct="1">
              <a:lnSpc>
                <a:spcPct val="120000"/>
              </a:lnSpc>
              <a:spcBef>
                <a:spcPts val="0"/>
              </a:spcBef>
              <a:spcAft>
                <a:spcPts val="0"/>
              </a:spcAft>
              <a:buClr>
                <a:schemeClr val="accent2">
                  <a:lumMod val="60000"/>
                  <a:lumOff val="40000"/>
                </a:schemeClr>
              </a:buClr>
              <a:buFontTx/>
              <a:buNone/>
              <a:defRPr sz="1200" kern="1200" baseline="0">
                <a:solidFill>
                  <a:schemeClr val="tx1">
                    <a:lumMod val="50000"/>
                    <a:lumOff val="50000"/>
                  </a:schemeClr>
                </a:solidFill>
                <a:latin typeface="+mn-ea"/>
                <a:ea typeface="+mn-ea"/>
                <a:cs typeface="+mn-cs"/>
              </a:defRPr>
            </a:lvl2pPr>
            <a:lvl3pPr marL="36000" indent="0" algn="l" defTabSz="914400" rtl="0" eaLnBrk="1" latinLnBrk="0" hangingPunct="1">
              <a:lnSpc>
                <a:spcPct val="120000"/>
              </a:lnSpc>
              <a:spcBef>
                <a:spcPts val="0"/>
              </a:spcBef>
              <a:spcAft>
                <a:spcPts val="0"/>
              </a:spcAft>
              <a:buFontTx/>
              <a:buNone/>
              <a:defRPr sz="1200" kern="1200">
                <a:solidFill>
                  <a:schemeClr val="tx1">
                    <a:lumMod val="50000"/>
                    <a:lumOff val="50000"/>
                  </a:schemeClr>
                </a:solidFill>
                <a:latin typeface="+mn-ea"/>
                <a:ea typeface="+mn-ea"/>
                <a:cs typeface="+mn-cs"/>
              </a:defRPr>
            </a:lvl3pPr>
            <a:lvl4pPr marL="36000" indent="0" algn="l" defTabSz="914400" rtl="0" eaLnBrk="1" latinLnBrk="0" hangingPunct="1">
              <a:lnSpc>
                <a:spcPct val="120000"/>
              </a:lnSpc>
              <a:spcBef>
                <a:spcPts val="0"/>
              </a:spcBef>
              <a:spcAft>
                <a:spcPts val="0"/>
              </a:spcAft>
              <a:buFontTx/>
              <a:buNone/>
              <a:defRPr sz="1200" kern="1200">
                <a:solidFill>
                  <a:schemeClr val="tx1">
                    <a:lumMod val="50000"/>
                    <a:lumOff val="50000"/>
                  </a:schemeClr>
                </a:solidFill>
                <a:latin typeface="+mn-ea"/>
                <a:ea typeface="+mn-ea"/>
                <a:cs typeface="+mn-cs"/>
              </a:defRPr>
            </a:lvl4pPr>
            <a:lvl5pPr marL="36000" indent="0" algn="l" defTabSz="914400" rtl="0" eaLnBrk="1" latinLnBrk="0" hangingPunct="1">
              <a:lnSpc>
                <a:spcPct val="120000"/>
              </a:lnSpc>
              <a:spcBef>
                <a:spcPts val="0"/>
              </a:spcBef>
              <a:spcAft>
                <a:spcPts val="0"/>
              </a:spcAft>
              <a:buFontTx/>
              <a:buNone/>
              <a:defRPr sz="1200" kern="1200">
                <a:solidFill>
                  <a:schemeClr val="tx1">
                    <a:lumMod val="50000"/>
                    <a:lumOff val="50000"/>
                  </a:schemeClr>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en-US" altLang="en-US" dirty="0" smtClean="0"/>
              <a:t> </a:t>
            </a:r>
            <a:r>
              <a:rPr lang="uz-Cyrl-UZ" dirty="0" smtClean="0"/>
              <a:t>不断更新的信息网络技术，以及新的知识内容发布方式，已经推动了一股崭新的学习模式的风潮，引领全球教育的各种机构，开始提出了对传统大学教学方式的公开挑战，甚至在社会上引发了未来学校存在合理性的争论。例如，麻省理工学院与哈佛大学所共同开发的</a:t>
            </a:r>
            <a:r>
              <a:rPr lang="en-US" altLang="en-US" dirty="0" err="1" smtClean="0"/>
              <a:t>edX</a:t>
            </a:r>
            <a:r>
              <a:rPr lang="uz-Cyrl-UZ" dirty="0" smtClean="0"/>
              <a:t>、 斯坦福大学等校建立的</a:t>
            </a:r>
            <a:r>
              <a:rPr lang="en-US" altLang="en-US" dirty="0" smtClean="0"/>
              <a:t>Coursera.ORG</a:t>
            </a:r>
            <a:r>
              <a:rPr lang="uz-Cyrl-UZ" dirty="0" smtClean="0"/>
              <a:t>网站、</a:t>
            </a:r>
            <a:r>
              <a:rPr lang="en-US" altLang="en-US" dirty="0" smtClean="0"/>
              <a:t>TED</a:t>
            </a:r>
            <a:r>
              <a:rPr lang="uz-Cyrl-UZ" dirty="0" smtClean="0"/>
              <a:t>的免费名人讲堂、联合国教科文组织所倡议的开放教育资源（</a:t>
            </a:r>
            <a:r>
              <a:rPr lang="en-US" altLang="en-US" dirty="0" smtClean="0"/>
              <a:t>Open Educational Resources, OER</a:t>
            </a:r>
            <a:r>
              <a:rPr lang="uz-Cyrl-UZ" dirty="0" smtClean="0"/>
              <a:t>）等，已经对学生吸收知识内容的来源产生了巨变性的冲击。</a:t>
            </a:r>
            <a:r>
              <a:rPr lang="zh-CN" altLang="en-US" dirty="0" smtClean="0"/>
              <a:t>（顾教授口述）</a:t>
            </a:r>
            <a:endParaRPr lang="en-US" dirty="0" smtClean="0"/>
          </a:p>
        </p:txBody>
      </p:sp>
    </p:spTree>
    <p:extLst>
      <p:ext uri="{BB962C8B-B14F-4D97-AF65-F5344CB8AC3E}">
        <p14:creationId xmlns:p14="http://schemas.microsoft.com/office/powerpoint/2010/main" val="413845402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4"/>
          </p:nvPr>
        </p:nvSpPr>
        <p:spPr/>
        <p:txBody>
          <a:bodyPr>
            <a:noAutofit/>
          </a:bodyPr>
          <a:lstStyle/>
          <a:p>
            <a:pPr lvl="0">
              <a:lnSpc>
                <a:spcPct val="100000"/>
              </a:lnSpc>
              <a:spcBef>
                <a:spcPts val="2250"/>
              </a:spcBef>
              <a:buClr>
                <a:srgbClr val="5B9BD5"/>
              </a:buClr>
            </a:pPr>
            <a:r>
              <a:rPr lang="en-US" altLang="zh-CN" sz="1400" dirty="0" err="1" smtClean="0">
                <a:cs typeface="Songti SC Black"/>
              </a:rPr>
              <a:t>原告</a:t>
            </a:r>
            <a:endParaRPr lang="zh-CN" altLang="zh-CN" sz="1400" dirty="0">
              <a:cs typeface="Times New Roman"/>
            </a:endParaRPr>
          </a:p>
          <a:p>
            <a:pPr lvl="0" algn="l">
              <a:lnSpc>
                <a:spcPct val="100000"/>
              </a:lnSpc>
              <a:buClr>
                <a:srgbClr val="5B9BD5"/>
              </a:buClr>
            </a:pPr>
            <a:r>
              <a:rPr lang="en-US" altLang="zh-CN" dirty="0">
                <a:cs typeface="Times New Roman"/>
              </a:rPr>
              <a:t>1、</a:t>
            </a:r>
            <a:r>
              <a:rPr lang="en-US" altLang="zh-CN" dirty="0">
                <a:cs typeface="Songti SC Black"/>
              </a:rPr>
              <a:t>总监执</a:t>
            </a:r>
            <a:r>
              <a:rPr lang="en-US" altLang="zh-CN" dirty="0">
                <a:cs typeface="Times New Roman"/>
              </a:rPr>
              <a:t>行</a:t>
            </a:r>
            <a:r>
              <a:rPr lang="en-US" altLang="zh-CN" dirty="0">
                <a:cs typeface="Courier"/>
              </a:rPr>
              <a:t>git checkout -b </a:t>
            </a:r>
            <a:r>
              <a:rPr lang="en-US" altLang="zh-CN" dirty="0" err="1">
                <a:cs typeface="Courier"/>
              </a:rPr>
              <a:t>A_sues_B</a:t>
            </a:r>
            <a:r>
              <a:rPr lang="en-US" altLang="zh-CN" dirty="0" err="1">
                <a:cs typeface="Times New Roman"/>
              </a:rPr>
              <a:t>，新建一个分支，其中A</a:t>
            </a:r>
            <a:r>
              <a:rPr lang="en-US" altLang="zh-CN" dirty="0" err="1">
                <a:cs typeface="Songti SC Black"/>
              </a:rPr>
              <a:t>为</a:t>
            </a:r>
            <a:r>
              <a:rPr lang="en-US" altLang="zh-CN" dirty="0" err="1">
                <a:cs typeface="Times New Roman"/>
              </a:rPr>
              <a:t>本</a:t>
            </a:r>
            <a:r>
              <a:rPr lang="en-US" altLang="zh-CN" dirty="0" err="1">
                <a:cs typeface="Songti SC Black"/>
              </a:rPr>
              <a:t>组编</a:t>
            </a:r>
            <a:r>
              <a:rPr lang="en-US" altLang="zh-CN" dirty="0" err="1">
                <a:cs typeface="Times New Roman"/>
              </a:rPr>
              <a:t>号，B</a:t>
            </a:r>
            <a:r>
              <a:rPr lang="en-US" altLang="zh-CN" dirty="0" err="1">
                <a:cs typeface="Songti SC Black"/>
              </a:rPr>
              <a:t>为</a:t>
            </a:r>
            <a:r>
              <a:rPr lang="en-US" altLang="zh-CN" dirty="0" err="1">
                <a:cs typeface="Times New Roman"/>
              </a:rPr>
              <a:t>被</a:t>
            </a:r>
            <a:r>
              <a:rPr lang="en-US" altLang="zh-CN" dirty="0" err="1">
                <a:cs typeface="Songti SC Black"/>
              </a:rPr>
              <a:t>诉组编</a:t>
            </a:r>
            <a:r>
              <a:rPr lang="en-US" altLang="zh-CN" dirty="0" err="1">
                <a:cs typeface="Times New Roman"/>
              </a:rPr>
              <a:t>号</a:t>
            </a:r>
            <a:r>
              <a:rPr lang="en-US" altLang="zh-CN" dirty="0">
                <a:cs typeface="Times New Roman"/>
              </a:rPr>
              <a:t>。</a:t>
            </a:r>
            <a:br>
              <a:rPr lang="en-US" altLang="zh-CN" dirty="0">
                <a:cs typeface="Times New Roman"/>
              </a:rPr>
            </a:br>
            <a:r>
              <a:rPr lang="en-US" altLang="zh-CN" dirty="0" err="1">
                <a:cs typeface="Songti SC Black"/>
              </a:rPr>
              <a:t>总监</a:t>
            </a:r>
            <a:r>
              <a:rPr lang="en-US" altLang="zh-CN" dirty="0" err="1">
                <a:cs typeface="Times New Roman"/>
              </a:rPr>
              <a:t>在data文件</a:t>
            </a:r>
            <a:r>
              <a:rPr lang="en-US" altLang="zh-CN" dirty="0" err="1">
                <a:cs typeface="Songti SC Black"/>
              </a:rPr>
              <a:t>夹</a:t>
            </a:r>
            <a:r>
              <a:rPr lang="en-US" altLang="zh-CN" dirty="0" err="1">
                <a:cs typeface="Times New Roman"/>
              </a:rPr>
              <a:t>中新建一个名</a:t>
            </a:r>
            <a:r>
              <a:rPr lang="en-US" altLang="zh-CN" dirty="0" err="1">
                <a:cs typeface="Songti SC Black"/>
              </a:rPr>
              <a:t>为</a:t>
            </a:r>
            <a:r>
              <a:rPr lang="en-US" altLang="zh-CN" dirty="0" err="1">
                <a:cs typeface="Times New Roman"/>
              </a:rPr>
              <a:t>A_sues_B的文件</a:t>
            </a:r>
            <a:r>
              <a:rPr lang="en-US" altLang="zh-CN" dirty="0" err="1">
                <a:cs typeface="Songti SC Black"/>
              </a:rPr>
              <a:t>夹</a:t>
            </a:r>
            <a:r>
              <a:rPr lang="en-US" altLang="zh-CN" dirty="0" err="1">
                <a:cs typeface="Times New Roman"/>
              </a:rPr>
              <a:t>，其中A</a:t>
            </a:r>
            <a:r>
              <a:rPr lang="en-US" altLang="zh-CN" dirty="0" err="1">
                <a:cs typeface="Songti SC Black"/>
              </a:rPr>
              <a:t>为</a:t>
            </a:r>
            <a:r>
              <a:rPr lang="en-US" altLang="zh-CN" dirty="0" err="1">
                <a:cs typeface="Times New Roman"/>
              </a:rPr>
              <a:t>本</a:t>
            </a:r>
            <a:r>
              <a:rPr lang="en-US" altLang="zh-CN" dirty="0" err="1">
                <a:cs typeface="Songti SC Black"/>
              </a:rPr>
              <a:t>组编</a:t>
            </a:r>
            <a:r>
              <a:rPr lang="en-US" altLang="zh-CN" dirty="0" err="1">
                <a:cs typeface="Times New Roman"/>
              </a:rPr>
              <a:t>号，B</a:t>
            </a:r>
            <a:r>
              <a:rPr lang="en-US" altLang="zh-CN" dirty="0" err="1">
                <a:cs typeface="Songti SC Black"/>
              </a:rPr>
              <a:t>为</a:t>
            </a:r>
            <a:r>
              <a:rPr lang="en-US" altLang="zh-CN" dirty="0" err="1">
                <a:cs typeface="Times New Roman"/>
              </a:rPr>
              <a:t>被</a:t>
            </a:r>
            <a:r>
              <a:rPr lang="en-US" altLang="zh-CN" dirty="0" err="1">
                <a:cs typeface="Songti SC Black"/>
              </a:rPr>
              <a:t>诉组编</a:t>
            </a:r>
            <a:r>
              <a:rPr lang="en-US" altLang="zh-CN" dirty="0" err="1">
                <a:cs typeface="Times New Roman"/>
              </a:rPr>
              <a:t>号</a:t>
            </a:r>
            <a:r>
              <a:rPr lang="en-US" altLang="zh-CN" dirty="0">
                <a:cs typeface="Times New Roman"/>
              </a:rPr>
              <a:t/>
            </a:r>
            <a:br>
              <a:rPr lang="en-US" altLang="zh-CN" dirty="0">
                <a:cs typeface="Times New Roman"/>
              </a:rPr>
            </a:br>
            <a:r>
              <a:rPr lang="en-US" altLang="zh-CN" dirty="0" err="1">
                <a:cs typeface="Songti SC Black"/>
              </a:rPr>
              <a:t>总监</a:t>
            </a:r>
            <a:r>
              <a:rPr lang="en-US" altLang="zh-CN" dirty="0" err="1">
                <a:cs typeface="Times New Roman"/>
              </a:rPr>
              <a:t>到docs文件</a:t>
            </a:r>
            <a:r>
              <a:rPr lang="en-US" altLang="zh-CN" dirty="0" err="1">
                <a:cs typeface="Songti SC Black"/>
              </a:rPr>
              <a:t>夹</a:t>
            </a:r>
            <a:r>
              <a:rPr lang="en-US" altLang="zh-CN" dirty="0" err="1">
                <a:cs typeface="Times New Roman"/>
              </a:rPr>
              <a:t>里将</a:t>
            </a:r>
            <a:r>
              <a:rPr lang="en-US" altLang="zh-CN" dirty="0" err="1">
                <a:cs typeface="Courier"/>
              </a:rPr>
              <a:t>XLP_Court_Indictment.md</a:t>
            </a:r>
            <a:r>
              <a:rPr lang="en-US" altLang="zh-CN" dirty="0" err="1">
                <a:cs typeface="Times New Roman"/>
              </a:rPr>
              <a:t>复制到</a:t>
            </a:r>
            <a:r>
              <a:rPr lang="en-US" altLang="zh-CN" dirty="0" err="1">
                <a:cs typeface="Courier"/>
              </a:rPr>
              <a:t>data</a:t>
            </a:r>
            <a:r>
              <a:rPr lang="en-US" altLang="zh-CN" dirty="0">
                <a:cs typeface="Courier"/>
              </a:rPr>
              <a:t>/</a:t>
            </a:r>
            <a:r>
              <a:rPr lang="en-US" altLang="zh-CN" dirty="0" err="1">
                <a:cs typeface="Courier"/>
              </a:rPr>
              <a:t>A_sues_B</a:t>
            </a:r>
            <a:r>
              <a:rPr lang="en-US" altLang="zh-CN" dirty="0" err="1">
                <a:cs typeface="Times New Roman"/>
              </a:rPr>
              <a:t>中</a:t>
            </a:r>
            <a:endParaRPr lang="zh-CN" altLang="zh-CN" dirty="0">
              <a:cs typeface="Times New Roman"/>
            </a:endParaRPr>
          </a:p>
          <a:p>
            <a:pPr lvl="0">
              <a:lnSpc>
                <a:spcPct val="100000"/>
              </a:lnSpc>
              <a:buClr>
                <a:srgbClr val="5B9BD5"/>
              </a:buClr>
            </a:pPr>
            <a:r>
              <a:rPr lang="en-US" altLang="zh-CN" dirty="0">
                <a:cs typeface="Times New Roman"/>
              </a:rPr>
              <a:t>2、打开文件，按照模板撰写*</a:t>
            </a:r>
            <a:r>
              <a:rPr lang="en-US" altLang="zh-CN" dirty="0" err="1">
                <a:cs typeface="Times New Roman"/>
              </a:rPr>
              <a:t>起</a:t>
            </a:r>
            <a:r>
              <a:rPr lang="en-US" altLang="zh-CN" dirty="0" err="1">
                <a:cs typeface="Songti SC Black"/>
              </a:rPr>
              <a:t>诉书</a:t>
            </a:r>
            <a:r>
              <a:rPr lang="en-US" altLang="zh-CN" dirty="0">
                <a:cs typeface="Times New Roman"/>
              </a:rPr>
              <a:t>*。</a:t>
            </a:r>
            <a:endParaRPr lang="zh-CN" altLang="zh-CN" dirty="0">
              <a:cs typeface="Times New Roman"/>
            </a:endParaRPr>
          </a:p>
          <a:p>
            <a:pPr lvl="0" algn="l">
              <a:lnSpc>
                <a:spcPct val="100000"/>
              </a:lnSpc>
              <a:buClr>
                <a:srgbClr val="5B9BD5"/>
              </a:buClr>
            </a:pPr>
            <a:r>
              <a:rPr lang="en-US" altLang="zh-CN" dirty="0">
                <a:cs typeface="Times New Roman"/>
              </a:rPr>
              <a:t>3、保存文件，在git中add、commit提交起</a:t>
            </a:r>
            <a:r>
              <a:rPr lang="en-US" altLang="zh-CN" dirty="0">
                <a:cs typeface="Songti SC Black"/>
              </a:rPr>
              <a:t>诉书</a:t>
            </a:r>
            <a:r>
              <a:rPr lang="en-US" altLang="zh-CN" dirty="0">
                <a:cs typeface="Times New Roman"/>
              </a:rPr>
              <a:t>。</a:t>
            </a:r>
            <a:br>
              <a:rPr lang="en-US" altLang="zh-CN" dirty="0">
                <a:cs typeface="Times New Roman"/>
              </a:rPr>
            </a:br>
            <a:r>
              <a:rPr lang="en-US" altLang="zh-CN" dirty="0" err="1">
                <a:cs typeface="Times New Roman"/>
              </a:rPr>
              <a:t>commit的信息写明：</a:t>
            </a:r>
            <a:r>
              <a:rPr lang="en-US" altLang="zh-CN" dirty="0" err="1">
                <a:cs typeface="Courier"/>
              </a:rPr>
              <a:t>GroupA_sues_GroupB</a:t>
            </a:r>
            <a:r>
              <a:rPr lang="en-US" altLang="zh-CN" dirty="0">
                <a:cs typeface="Times New Roman"/>
              </a:rPr>
              <a:t>(</a:t>
            </a:r>
            <a:r>
              <a:rPr lang="en-US" altLang="zh-CN" dirty="0" err="1">
                <a:cs typeface="Times New Roman"/>
              </a:rPr>
              <a:t>起</a:t>
            </a:r>
            <a:r>
              <a:rPr lang="en-US" altLang="zh-CN" dirty="0" err="1">
                <a:cs typeface="Songti SC Black"/>
              </a:rPr>
              <a:t>诉组对</a:t>
            </a:r>
            <a:r>
              <a:rPr lang="en-US" altLang="zh-CN" dirty="0" err="1">
                <a:cs typeface="Times New Roman"/>
              </a:rPr>
              <a:t>被起</a:t>
            </a:r>
            <a:r>
              <a:rPr lang="en-US" altLang="zh-CN" dirty="0" err="1">
                <a:cs typeface="Songti SC Black"/>
              </a:rPr>
              <a:t>诉组</a:t>
            </a:r>
            <a:r>
              <a:rPr lang="en-US" altLang="zh-CN" dirty="0">
                <a:cs typeface="Times New Roman"/>
              </a:rPr>
              <a:t>)。</a:t>
            </a:r>
            <a:br>
              <a:rPr lang="en-US" altLang="zh-CN" dirty="0">
                <a:cs typeface="Times New Roman"/>
              </a:rPr>
            </a:br>
            <a:r>
              <a:rPr lang="en-US" altLang="zh-CN" dirty="0" err="1">
                <a:cs typeface="Times New Roman"/>
              </a:rPr>
              <a:t>通</a:t>
            </a:r>
            <a:r>
              <a:rPr lang="en-US" altLang="zh-CN" dirty="0" err="1">
                <a:cs typeface="Songti SC Black"/>
              </a:rPr>
              <a:t>过</a:t>
            </a:r>
            <a:r>
              <a:rPr lang="en-US" altLang="zh-CN" dirty="0" err="1">
                <a:cs typeface="Courier"/>
              </a:rPr>
              <a:t>git</a:t>
            </a:r>
            <a:r>
              <a:rPr lang="en-US" altLang="zh-CN" dirty="0">
                <a:cs typeface="Courier"/>
              </a:rPr>
              <a:t> push origin </a:t>
            </a:r>
            <a:r>
              <a:rPr lang="en-US" altLang="zh-CN" dirty="0" err="1">
                <a:cs typeface="Courier"/>
              </a:rPr>
              <a:t>A_sues_B:A_sues_B</a:t>
            </a:r>
            <a:r>
              <a:rPr lang="en-US" altLang="zh-CN" dirty="0" err="1">
                <a:cs typeface="Times New Roman"/>
              </a:rPr>
              <a:t>上</a:t>
            </a:r>
            <a:r>
              <a:rPr lang="en-US" altLang="zh-CN" dirty="0" err="1">
                <a:cs typeface="Songti SC Black"/>
              </a:rPr>
              <a:t>传</a:t>
            </a:r>
            <a:r>
              <a:rPr lang="en-US" altLang="zh-CN" dirty="0" err="1">
                <a:cs typeface="Times New Roman"/>
              </a:rPr>
              <a:t>起</a:t>
            </a:r>
            <a:r>
              <a:rPr lang="en-US" altLang="zh-CN" dirty="0" err="1">
                <a:cs typeface="Songti SC Black"/>
              </a:rPr>
              <a:t>诉书</a:t>
            </a:r>
            <a:r>
              <a:rPr lang="en-US" altLang="zh-CN" dirty="0">
                <a:cs typeface="Times New Roman"/>
              </a:rPr>
              <a:t>。</a:t>
            </a:r>
            <a:endParaRPr lang="zh-CN" altLang="zh-CN" dirty="0">
              <a:cs typeface="Times New Roman"/>
            </a:endParaRPr>
          </a:p>
          <a:p>
            <a:pPr lvl="0" algn="l">
              <a:lnSpc>
                <a:spcPct val="100000"/>
              </a:lnSpc>
              <a:buClr>
                <a:srgbClr val="5B9BD5"/>
              </a:buClr>
            </a:pPr>
            <a:r>
              <a:rPr lang="en-US" altLang="zh-CN" dirty="0">
                <a:cs typeface="Times New Roman"/>
              </a:rPr>
              <a:t>4、打开issue，通知法官</a:t>
            </a:r>
            <a:r>
              <a:rPr lang="en-US" altLang="zh-CN" dirty="0">
                <a:cs typeface="Courier"/>
              </a:rPr>
              <a:t>李智</a:t>
            </a:r>
            <a:r>
              <a:rPr lang="en-US" altLang="zh-CN" dirty="0">
                <a:cs typeface="Times New Roman"/>
              </a:rPr>
              <a:t>新建的branch，</a:t>
            </a:r>
            <a:br>
              <a:rPr lang="en-US" altLang="zh-CN" dirty="0">
                <a:cs typeface="Times New Roman"/>
              </a:rPr>
            </a:br>
            <a:r>
              <a:rPr lang="en-US" altLang="zh-CN" dirty="0" err="1">
                <a:cs typeface="Songti SC Black"/>
              </a:rPr>
              <a:t>标题为</a:t>
            </a:r>
            <a:r>
              <a:rPr lang="en-US" altLang="zh-CN" dirty="0" err="1">
                <a:cs typeface="Times New Roman"/>
              </a:rPr>
              <a:t>：</a:t>
            </a:r>
            <a:r>
              <a:rPr lang="en-US" altLang="zh-CN" dirty="0" err="1">
                <a:cs typeface="Courier"/>
              </a:rPr>
              <a:t>GroupA_sues_GroupB</a:t>
            </a:r>
            <a:r>
              <a:rPr lang="en-US" altLang="zh-CN" dirty="0">
                <a:cs typeface="Times New Roman"/>
              </a:rPr>
              <a:t>(</a:t>
            </a:r>
            <a:r>
              <a:rPr lang="en-US" altLang="zh-CN" dirty="0" err="1">
                <a:cs typeface="Times New Roman"/>
              </a:rPr>
              <a:t>起</a:t>
            </a:r>
            <a:r>
              <a:rPr lang="en-US" altLang="zh-CN" dirty="0" err="1">
                <a:cs typeface="Songti SC Black"/>
              </a:rPr>
              <a:t>诉组对</a:t>
            </a:r>
            <a:r>
              <a:rPr lang="en-US" altLang="zh-CN" dirty="0" err="1">
                <a:cs typeface="Times New Roman"/>
              </a:rPr>
              <a:t>被起</a:t>
            </a:r>
            <a:r>
              <a:rPr lang="en-US" altLang="zh-CN" dirty="0" err="1">
                <a:cs typeface="Songti SC Black"/>
              </a:rPr>
              <a:t>诉组</a:t>
            </a:r>
            <a:r>
              <a:rPr lang="en-US" altLang="zh-CN" dirty="0">
                <a:cs typeface="Times New Roman"/>
              </a:rPr>
              <a:t>),</a:t>
            </a:r>
            <a:br>
              <a:rPr lang="en-US" altLang="zh-CN" dirty="0">
                <a:cs typeface="Times New Roman"/>
              </a:rPr>
            </a:br>
            <a:r>
              <a:rPr lang="en-US" altLang="zh-CN" dirty="0" err="1">
                <a:cs typeface="Times New Roman"/>
              </a:rPr>
              <a:t>Labels</a:t>
            </a:r>
            <a:r>
              <a:rPr lang="en-US" altLang="zh-CN" dirty="0" err="1">
                <a:cs typeface="Songti SC Black"/>
              </a:rPr>
              <a:t>为</a:t>
            </a:r>
            <a:r>
              <a:rPr lang="en-US" altLang="zh-CN" dirty="0" err="1">
                <a:cs typeface="Times New Roman"/>
              </a:rPr>
              <a:t>：</a:t>
            </a:r>
            <a:r>
              <a:rPr lang="en-US" altLang="zh-CN" dirty="0" err="1">
                <a:cs typeface="Courier"/>
              </a:rPr>
              <a:t>Law起</a:t>
            </a:r>
            <a:r>
              <a:rPr lang="en-US" altLang="zh-CN" dirty="0" err="1">
                <a:cs typeface="Songti SC Black"/>
              </a:rPr>
              <a:t>诉</a:t>
            </a:r>
            <a:endParaRPr lang="zh-CN" altLang="zh-CN" dirty="0">
              <a:cs typeface="Times New Roman"/>
            </a:endParaRPr>
          </a:p>
          <a:p>
            <a:pPr lvl="0">
              <a:lnSpc>
                <a:spcPct val="100000"/>
              </a:lnSpc>
              <a:buClr>
                <a:srgbClr val="5B9BD5"/>
              </a:buClr>
            </a:pPr>
            <a:r>
              <a:rPr lang="en-US" altLang="zh-CN" dirty="0">
                <a:cs typeface="Times New Roman"/>
              </a:rPr>
              <a:t>5、等待反</a:t>
            </a:r>
            <a:r>
              <a:rPr lang="en-US" altLang="zh-CN" dirty="0">
                <a:cs typeface="Songti SC Black"/>
              </a:rPr>
              <a:t>馈</a:t>
            </a:r>
            <a:r>
              <a:rPr lang="en-US" altLang="zh-CN" dirty="0">
                <a:cs typeface="Times New Roman"/>
              </a:rPr>
              <a:t>，若案件被受理，</a:t>
            </a:r>
            <a:r>
              <a:rPr lang="en-US" altLang="zh-CN" dirty="0">
                <a:cs typeface="Songti SC Black"/>
              </a:rPr>
              <a:t>执</a:t>
            </a:r>
            <a:r>
              <a:rPr lang="en-US" altLang="zh-CN" dirty="0">
                <a:cs typeface="Times New Roman"/>
              </a:rPr>
              <a:t>行</a:t>
            </a:r>
            <a:r>
              <a:rPr lang="en-US" altLang="zh-CN" dirty="0">
                <a:cs typeface="Courier"/>
              </a:rPr>
              <a:t>git pull origin </a:t>
            </a:r>
            <a:r>
              <a:rPr lang="en-US" altLang="zh-CN" dirty="0" err="1">
                <a:cs typeface="Courier"/>
              </a:rPr>
              <a:t>A_sues_B</a:t>
            </a:r>
            <a:endParaRPr lang="zh-CN" altLang="zh-CN" dirty="0">
              <a:cs typeface="Times New Roman"/>
            </a:endParaRPr>
          </a:p>
          <a:p>
            <a:pPr lvl="0">
              <a:lnSpc>
                <a:spcPct val="100000"/>
              </a:lnSpc>
              <a:buClr>
                <a:srgbClr val="5B9BD5"/>
              </a:buClr>
            </a:pPr>
            <a:r>
              <a:rPr lang="en-US" altLang="zh-CN" dirty="0">
                <a:cs typeface="Times New Roman"/>
              </a:rPr>
              <a:t>6、收集</a:t>
            </a:r>
            <a:r>
              <a:rPr lang="en-US" altLang="zh-CN" dirty="0">
                <a:cs typeface="Songti SC Black"/>
              </a:rPr>
              <a:t>证</a:t>
            </a:r>
            <a:r>
              <a:rPr lang="en-US" altLang="zh-CN" dirty="0">
                <a:cs typeface="Times New Roman"/>
              </a:rPr>
              <a:t>据，将</a:t>
            </a:r>
            <a:r>
              <a:rPr lang="en-US" altLang="zh-CN" dirty="0">
                <a:cs typeface="Songti SC Black"/>
              </a:rPr>
              <a:t>证</a:t>
            </a:r>
            <a:r>
              <a:rPr lang="en-US" altLang="zh-CN" dirty="0">
                <a:cs typeface="Times New Roman"/>
              </a:rPr>
              <a:t>据放在</a:t>
            </a:r>
            <a:r>
              <a:rPr lang="en-US" altLang="zh-CN" dirty="0">
                <a:cs typeface="Courier"/>
              </a:rPr>
              <a:t>data/</a:t>
            </a:r>
            <a:r>
              <a:rPr lang="en-US" altLang="zh-CN" dirty="0" err="1">
                <a:cs typeface="Courier"/>
              </a:rPr>
              <a:t>A_sues_B</a:t>
            </a:r>
            <a:r>
              <a:rPr lang="en-US" altLang="zh-CN" dirty="0">
                <a:cs typeface="Courier"/>
              </a:rPr>
              <a:t>/</a:t>
            </a:r>
            <a:r>
              <a:rPr lang="en-US" altLang="zh-CN" dirty="0" err="1">
                <a:cs typeface="Courier"/>
              </a:rPr>
              <a:t>evidence_A</a:t>
            </a:r>
            <a:r>
              <a:rPr lang="en-US" altLang="zh-CN" dirty="0" err="1">
                <a:cs typeface="Times New Roman"/>
              </a:rPr>
              <a:t>中，其中A</a:t>
            </a:r>
            <a:r>
              <a:rPr lang="en-US" altLang="zh-CN" dirty="0" err="1">
                <a:cs typeface="Songti SC Black"/>
              </a:rPr>
              <a:t>为</a:t>
            </a:r>
            <a:r>
              <a:rPr lang="en-US" altLang="zh-CN" dirty="0" err="1">
                <a:cs typeface="Times New Roman"/>
              </a:rPr>
              <a:t>本</a:t>
            </a:r>
            <a:r>
              <a:rPr lang="en-US" altLang="zh-CN" dirty="0" err="1">
                <a:cs typeface="Songti SC Black"/>
              </a:rPr>
              <a:t>组编</a:t>
            </a:r>
            <a:r>
              <a:rPr lang="en-US" altLang="zh-CN" dirty="0" err="1">
                <a:cs typeface="Times New Roman"/>
              </a:rPr>
              <a:t>号，commit（message</a:t>
            </a:r>
            <a:r>
              <a:rPr lang="en-US" altLang="zh-CN" dirty="0" err="1">
                <a:cs typeface="Songti SC Black"/>
              </a:rPr>
              <a:t>为</a:t>
            </a:r>
            <a:r>
              <a:rPr lang="en-US" altLang="zh-CN" dirty="0" err="1">
                <a:cs typeface="Times New Roman"/>
              </a:rPr>
              <a:t>:uploaded</a:t>
            </a:r>
            <a:r>
              <a:rPr lang="en-US" altLang="zh-CN" dirty="0">
                <a:cs typeface="Times New Roman"/>
              </a:rPr>
              <a:t> evidence from accuser)、push</a:t>
            </a:r>
            <a:endParaRPr lang="zh-CN" altLang="zh-CN" dirty="0">
              <a:cs typeface="Times New Roman"/>
            </a:endParaRPr>
          </a:p>
          <a:p>
            <a:pPr lvl="0">
              <a:lnSpc>
                <a:spcPct val="100000"/>
              </a:lnSpc>
              <a:buClr>
                <a:srgbClr val="5B9BD5"/>
              </a:buClr>
            </a:pPr>
            <a:r>
              <a:rPr lang="en-US" altLang="zh-CN" dirty="0">
                <a:cs typeface="Times New Roman"/>
              </a:rPr>
              <a:t>7、向法官</a:t>
            </a:r>
            <a:r>
              <a:rPr lang="en-US" altLang="zh-CN" dirty="0">
                <a:cs typeface="Songti SC Black"/>
              </a:rPr>
              <a:t>发</a:t>
            </a:r>
            <a:r>
              <a:rPr lang="en-US" altLang="zh-CN" dirty="0">
                <a:cs typeface="Times New Roman"/>
              </a:rPr>
              <a:t>issue，告知</a:t>
            </a:r>
            <a:r>
              <a:rPr lang="en-US" altLang="zh-CN" dirty="0">
                <a:cs typeface="Songti SC Black"/>
              </a:rPr>
              <a:t>证</a:t>
            </a:r>
            <a:r>
              <a:rPr lang="en-US" altLang="zh-CN" dirty="0">
                <a:cs typeface="Times New Roman"/>
              </a:rPr>
              <a:t>据收集完</a:t>
            </a:r>
            <a:r>
              <a:rPr lang="en-US" altLang="zh-CN" dirty="0">
                <a:cs typeface="Songti SC Black"/>
              </a:rPr>
              <a:t>毕</a:t>
            </a:r>
            <a:r>
              <a:rPr lang="en-US" altLang="zh-CN" dirty="0">
                <a:cs typeface="Times New Roman"/>
              </a:rPr>
              <a:t>，格式</a:t>
            </a:r>
            <a:r>
              <a:rPr lang="en-US" altLang="zh-CN" dirty="0">
                <a:cs typeface="Songti SC Black"/>
              </a:rPr>
              <a:t>为</a:t>
            </a:r>
            <a:r>
              <a:rPr lang="en-US" altLang="zh-CN" dirty="0">
                <a:cs typeface="Times New Roman"/>
              </a:rPr>
              <a:t>：原告A</a:t>
            </a:r>
            <a:r>
              <a:rPr lang="en-US" altLang="zh-CN" dirty="0">
                <a:cs typeface="Songti SC Black"/>
              </a:rPr>
              <a:t>证</a:t>
            </a:r>
            <a:r>
              <a:rPr lang="en-US" altLang="zh-CN" dirty="0">
                <a:cs typeface="Times New Roman"/>
              </a:rPr>
              <a:t>据收集完</a:t>
            </a:r>
            <a:r>
              <a:rPr lang="en-US" altLang="zh-CN" dirty="0">
                <a:cs typeface="Songti SC Black"/>
              </a:rPr>
              <a:t>毕</a:t>
            </a:r>
            <a:endParaRPr lang="zh-CN" altLang="zh-CN" dirty="0">
              <a:cs typeface="Times New Roman"/>
            </a:endParaRPr>
          </a:p>
          <a:p>
            <a:pPr lvl="0">
              <a:lnSpc>
                <a:spcPct val="100000"/>
              </a:lnSpc>
              <a:buClr>
                <a:srgbClr val="5B9BD5"/>
              </a:buClr>
            </a:pPr>
            <a:r>
              <a:rPr lang="en-US" altLang="zh-CN" dirty="0">
                <a:cs typeface="Times New Roman"/>
              </a:rPr>
              <a:t>8、等待</a:t>
            </a:r>
            <a:r>
              <a:rPr lang="en-US" altLang="zh-CN" dirty="0">
                <a:cs typeface="Songti SC Black"/>
              </a:rPr>
              <a:t>处</a:t>
            </a:r>
            <a:r>
              <a:rPr lang="en-US" altLang="zh-CN" dirty="0">
                <a:cs typeface="Times New Roman"/>
              </a:rPr>
              <a:t>理</a:t>
            </a:r>
            <a:r>
              <a:rPr lang="en-US" altLang="zh-CN" dirty="0">
                <a:cs typeface="Songti SC Black"/>
              </a:rPr>
              <a:t>结</a:t>
            </a:r>
            <a:r>
              <a:rPr lang="en-US" altLang="zh-CN" dirty="0">
                <a:cs typeface="Times New Roman"/>
              </a:rPr>
              <a:t>果，</a:t>
            </a:r>
            <a:r>
              <a:rPr lang="en-US" altLang="zh-CN" dirty="0">
                <a:cs typeface="Songti SC Black"/>
              </a:rPr>
              <a:t>执</a:t>
            </a:r>
            <a:r>
              <a:rPr lang="en-US" altLang="zh-CN" dirty="0">
                <a:cs typeface="Times New Roman"/>
              </a:rPr>
              <a:t>行</a:t>
            </a:r>
            <a:r>
              <a:rPr lang="en-US" altLang="zh-CN" dirty="0">
                <a:cs typeface="Courier"/>
              </a:rPr>
              <a:t>git checkout </a:t>
            </a:r>
            <a:r>
              <a:rPr lang="en-US" altLang="zh-CN" dirty="0" err="1">
                <a:cs typeface="Courier"/>
              </a:rPr>
              <a:t>reception</a:t>
            </a:r>
            <a:r>
              <a:rPr lang="en-US" altLang="zh-CN" dirty="0" err="1" smtClean="0">
                <a:cs typeface="Times New Roman"/>
              </a:rPr>
              <a:t>切</a:t>
            </a:r>
            <a:r>
              <a:rPr lang="en-US" altLang="zh-CN" dirty="0" err="1" smtClean="0">
                <a:cs typeface="Songti SC Black"/>
              </a:rPr>
              <a:t>换</a:t>
            </a:r>
            <a:r>
              <a:rPr lang="en-US" altLang="zh-CN" dirty="0" err="1" smtClean="0">
                <a:cs typeface="Times New Roman"/>
              </a:rPr>
              <a:t>到模板分支</a:t>
            </a:r>
            <a:endParaRPr lang="zh-CN" altLang="zh-CN" dirty="0">
              <a:cs typeface="Times New Roman"/>
            </a:endParaRPr>
          </a:p>
        </p:txBody>
      </p:sp>
      <p:sp>
        <p:nvSpPr>
          <p:cNvPr id="4" name="标题 3"/>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7334069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4"/>
          </p:nvPr>
        </p:nvSpPr>
        <p:spPr/>
        <p:txBody>
          <a:bodyPr>
            <a:normAutofit/>
          </a:bodyPr>
          <a:lstStyle/>
          <a:p>
            <a:pPr lvl="0">
              <a:spcBef>
                <a:spcPts val="2250"/>
              </a:spcBef>
              <a:buClr>
                <a:srgbClr val="5B9BD5"/>
              </a:buClr>
            </a:pPr>
            <a:r>
              <a:rPr lang="en-US" altLang="zh-CN" sz="1400" dirty="0" err="1">
                <a:cs typeface="Songti SC Black"/>
              </a:rPr>
              <a:t>被告</a:t>
            </a:r>
            <a:endParaRPr lang="zh-CN" altLang="zh-CN" sz="1400" dirty="0">
              <a:cs typeface="Times New Roman"/>
            </a:endParaRPr>
          </a:p>
          <a:p>
            <a:pPr lvl="0" algn="l">
              <a:lnSpc>
                <a:spcPts val="1680"/>
              </a:lnSpc>
              <a:buClr>
                <a:srgbClr val="5B9BD5"/>
              </a:buClr>
            </a:pPr>
            <a:r>
              <a:rPr lang="en-US" altLang="zh-CN" dirty="0">
                <a:cs typeface="Times New Roman"/>
              </a:rPr>
              <a:t>1、在issue中被告知，</a:t>
            </a:r>
            <a:r>
              <a:rPr lang="en-US" altLang="zh-CN" dirty="0">
                <a:cs typeface="Songti SC Black"/>
              </a:rPr>
              <a:t>执</a:t>
            </a:r>
            <a:r>
              <a:rPr lang="en-US" altLang="zh-CN" dirty="0">
                <a:cs typeface="Times New Roman"/>
              </a:rPr>
              <a:t>行</a:t>
            </a:r>
            <a:r>
              <a:rPr lang="en-US" altLang="zh-CN" dirty="0">
                <a:cs typeface="Courier"/>
              </a:rPr>
              <a:t>git fetch origin </a:t>
            </a:r>
            <a:r>
              <a:rPr lang="en-US" altLang="zh-CN" dirty="0" err="1">
                <a:cs typeface="Courier"/>
              </a:rPr>
              <a:t>A_sues_B:A_sues_B</a:t>
            </a:r>
            <a:r>
              <a:rPr lang="en-US" altLang="zh-CN" dirty="0" err="1">
                <a:cs typeface="Times New Roman"/>
              </a:rPr>
              <a:t>，将案件信息取回本地</a:t>
            </a:r>
            <a:r>
              <a:rPr lang="en-US" altLang="zh-CN" dirty="0">
                <a:cs typeface="Times New Roman"/>
              </a:rPr>
              <a:t/>
            </a:r>
            <a:br>
              <a:rPr lang="en-US" altLang="zh-CN" dirty="0">
                <a:cs typeface="Times New Roman"/>
              </a:rPr>
            </a:br>
            <a:r>
              <a:rPr lang="en-US" altLang="zh-CN" dirty="0" err="1">
                <a:cs typeface="Songti SC Black"/>
              </a:rPr>
              <a:t>执</a:t>
            </a:r>
            <a:r>
              <a:rPr lang="en-US" altLang="zh-CN" dirty="0" err="1">
                <a:cs typeface="Times New Roman"/>
              </a:rPr>
              <a:t>行</a:t>
            </a:r>
            <a:r>
              <a:rPr lang="en-US" altLang="zh-CN" dirty="0" err="1">
                <a:cs typeface="Courier"/>
              </a:rPr>
              <a:t>git</a:t>
            </a:r>
            <a:r>
              <a:rPr lang="en-US" altLang="zh-CN" dirty="0">
                <a:cs typeface="Courier"/>
              </a:rPr>
              <a:t> checkout </a:t>
            </a:r>
            <a:r>
              <a:rPr lang="en-US" altLang="zh-CN" dirty="0" err="1">
                <a:cs typeface="Courier"/>
              </a:rPr>
              <a:t>A_sues_B</a:t>
            </a:r>
            <a:r>
              <a:rPr lang="en-US" altLang="zh-CN" dirty="0" err="1">
                <a:cs typeface="Times New Roman"/>
              </a:rPr>
              <a:t>切</a:t>
            </a:r>
            <a:r>
              <a:rPr lang="en-US" altLang="zh-CN" dirty="0" err="1">
                <a:cs typeface="Songti SC Black"/>
              </a:rPr>
              <a:t>换</a:t>
            </a:r>
            <a:r>
              <a:rPr lang="en-US" altLang="zh-CN" dirty="0" err="1">
                <a:cs typeface="Times New Roman"/>
              </a:rPr>
              <a:t>到</a:t>
            </a:r>
            <a:r>
              <a:rPr lang="en-US" altLang="zh-CN" dirty="0" err="1">
                <a:cs typeface="Songti SC Black"/>
              </a:rPr>
              <a:t>该</a:t>
            </a:r>
            <a:r>
              <a:rPr lang="en-US" altLang="zh-CN" dirty="0" err="1">
                <a:cs typeface="Times New Roman"/>
              </a:rPr>
              <a:t>分支</a:t>
            </a:r>
            <a:endParaRPr lang="zh-CN" altLang="zh-CN" dirty="0">
              <a:cs typeface="Times New Roman"/>
            </a:endParaRPr>
          </a:p>
          <a:p>
            <a:pPr lvl="0">
              <a:lnSpc>
                <a:spcPts val="1680"/>
              </a:lnSpc>
              <a:buClr>
                <a:srgbClr val="5B9BD5"/>
              </a:buClr>
            </a:pPr>
            <a:r>
              <a:rPr lang="en-US" altLang="zh-CN" dirty="0">
                <a:cs typeface="Times New Roman"/>
              </a:rPr>
              <a:t>2、收集</a:t>
            </a:r>
            <a:r>
              <a:rPr lang="en-US" altLang="zh-CN" dirty="0">
                <a:cs typeface="Songti SC Black"/>
              </a:rPr>
              <a:t>证</a:t>
            </a:r>
            <a:r>
              <a:rPr lang="en-US" altLang="zh-CN" dirty="0">
                <a:cs typeface="Times New Roman"/>
              </a:rPr>
              <a:t>据，将</a:t>
            </a:r>
            <a:r>
              <a:rPr lang="en-US" altLang="zh-CN" dirty="0">
                <a:cs typeface="Songti SC Black"/>
              </a:rPr>
              <a:t>证</a:t>
            </a:r>
            <a:r>
              <a:rPr lang="en-US" altLang="zh-CN" dirty="0">
                <a:cs typeface="Times New Roman"/>
              </a:rPr>
              <a:t>据放在</a:t>
            </a:r>
            <a:r>
              <a:rPr lang="en-US" altLang="zh-CN" dirty="0">
                <a:cs typeface="Courier"/>
              </a:rPr>
              <a:t>data/</a:t>
            </a:r>
            <a:r>
              <a:rPr lang="en-US" altLang="zh-CN" dirty="0" err="1">
                <a:cs typeface="Courier"/>
              </a:rPr>
              <a:t>A_sues_B</a:t>
            </a:r>
            <a:r>
              <a:rPr lang="en-US" altLang="zh-CN" dirty="0">
                <a:cs typeface="Courier"/>
              </a:rPr>
              <a:t>/</a:t>
            </a:r>
            <a:r>
              <a:rPr lang="en-US" altLang="zh-CN" dirty="0" err="1">
                <a:cs typeface="Courier"/>
              </a:rPr>
              <a:t>evidence_B</a:t>
            </a:r>
            <a:r>
              <a:rPr lang="en-US" altLang="zh-CN" dirty="0" err="1">
                <a:cs typeface="Times New Roman"/>
              </a:rPr>
              <a:t>，其中B</a:t>
            </a:r>
            <a:r>
              <a:rPr lang="en-US" altLang="zh-CN" dirty="0" err="1">
                <a:cs typeface="Songti SC Black"/>
              </a:rPr>
              <a:t>为</a:t>
            </a:r>
            <a:r>
              <a:rPr lang="en-US" altLang="zh-CN" dirty="0" err="1">
                <a:cs typeface="Times New Roman"/>
              </a:rPr>
              <a:t>本</a:t>
            </a:r>
            <a:r>
              <a:rPr lang="en-US" altLang="zh-CN" dirty="0" err="1">
                <a:cs typeface="Songti SC Black"/>
              </a:rPr>
              <a:t>组编</a:t>
            </a:r>
            <a:r>
              <a:rPr lang="en-US" altLang="zh-CN" dirty="0" err="1">
                <a:cs typeface="Times New Roman"/>
              </a:rPr>
              <a:t>号，commit（message</a:t>
            </a:r>
            <a:r>
              <a:rPr lang="en-US" altLang="zh-CN" dirty="0" err="1">
                <a:cs typeface="Songti SC Black"/>
              </a:rPr>
              <a:t>为</a:t>
            </a:r>
            <a:r>
              <a:rPr lang="en-US" altLang="zh-CN" dirty="0" err="1">
                <a:cs typeface="Times New Roman"/>
              </a:rPr>
              <a:t>:uploaded</a:t>
            </a:r>
            <a:r>
              <a:rPr lang="en-US" altLang="zh-CN" dirty="0">
                <a:cs typeface="Times New Roman"/>
              </a:rPr>
              <a:t> evidence from defendant)、</a:t>
            </a:r>
            <a:r>
              <a:rPr lang="en-US" altLang="zh-CN" dirty="0" err="1">
                <a:cs typeface="Times New Roman"/>
              </a:rPr>
              <a:t>push</a:t>
            </a:r>
            <a:r>
              <a:rPr lang="en-US" altLang="zh-CN" dirty="0" err="1">
                <a:cs typeface="Songti SC Black"/>
              </a:rPr>
              <a:t>时执</a:t>
            </a:r>
            <a:r>
              <a:rPr lang="en-US" altLang="zh-CN" dirty="0" err="1">
                <a:cs typeface="Times New Roman"/>
              </a:rPr>
              <a:t>行：git</a:t>
            </a:r>
            <a:r>
              <a:rPr lang="en-US" altLang="zh-CN" dirty="0">
                <a:cs typeface="Times New Roman"/>
              </a:rPr>
              <a:t> push origin </a:t>
            </a:r>
            <a:r>
              <a:rPr lang="en-US" altLang="zh-CN" dirty="0" err="1">
                <a:cs typeface="Times New Roman"/>
              </a:rPr>
              <a:t>A_sues_B</a:t>
            </a:r>
            <a:endParaRPr lang="zh-CN" altLang="zh-CN" dirty="0">
              <a:cs typeface="Times New Roman"/>
            </a:endParaRPr>
          </a:p>
          <a:p>
            <a:pPr lvl="0">
              <a:lnSpc>
                <a:spcPts val="1680"/>
              </a:lnSpc>
              <a:buClr>
                <a:srgbClr val="5B9BD5"/>
              </a:buClr>
            </a:pPr>
            <a:r>
              <a:rPr lang="en-US" altLang="zh-CN" dirty="0">
                <a:cs typeface="Times New Roman"/>
              </a:rPr>
              <a:t>3、</a:t>
            </a:r>
            <a:r>
              <a:rPr lang="en-US" altLang="zh-CN" dirty="0">
                <a:cs typeface="Songti SC Black"/>
              </a:rPr>
              <a:t>证</a:t>
            </a:r>
            <a:r>
              <a:rPr lang="en-US" altLang="zh-CN" dirty="0">
                <a:cs typeface="Times New Roman"/>
              </a:rPr>
              <a:t>据收集完</a:t>
            </a:r>
            <a:r>
              <a:rPr lang="en-US" altLang="zh-CN" dirty="0">
                <a:cs typeface="Songti SC Black"/>
              </a:rPr>
              <a:t>毕</a:t>
            </a:r>
            <a:r>
              <a:rPr lang="en-US" altLang="zh-CN" dirty="0">
                <a:cs typeface="Times New Roman"/>
              </a:rPr>
              <a:t>，向法官</a:t>
            </a:r>
            <a:r>
              <a:rPr lang="en-US" altLang="zh-CN" dirty="0">
                <a:cs typeface="Songti SC Black"/>
              </a:rPr>
              <a:t>发</a:t>
            </a:r>
            <a:r>
              <a:rPr lang="en-US" altLang="zh-CN" dirty="0">
                <a:cs typeface="Times New Roman"/>
              </a:rPr>
              <a:t>issue，告知</a:t>
            </a:r>
            <a:r>
              <a:rPr lang="en-US" altLang="zh-CN" dirty="0">
                <a:cs typeface="Songti SC Black"/>
              </a:rPr>
              <a:t>证</a:t>
            </a:r>
            <a:r>
              <a:rPr lang="en-US" altLang="zh-CN" dirty="0">
                <a:cs typeface="Times New Roman"/>
              </a:rPr>
              <a:t>据收集完</a:t>
            </a:r>
            <a:r>
              <a:rPr lang="en-US" altLang="zh-CN" dirty="0">
                <a:cs typeface="Songti SC Black"/>
              </a:rPr>
              <a:t>毕</a:t>
            </a:r>
            <a:r>
              <a:rPr lang="en-US" altLang="zh-CN" dirty="0">
                <a:cs typeface="Times New Roman"/>
              </a:rPr>
              <a:t>，格式</a:t>
            </a:r>
            <a:r>
              <a:rPr lang="en-US" altLang="zh-CN" dirty="0">
                <a:cs typeface="Songti SC Black"/>
              </a:rPr>
              <a:t>为</a:t>
            </a:r>
            <a:r>
              <a:rPr lang="en-US" altLang="zh-CN" dirty="0">
                <a:cs typeface="Times New Roman"/>
              </a:rPr>
              <a:t>：被告B</a:t>
            </a:r>
            <a:r>
              <a:rPr lang="en-US" altLang="zh-CN" dirty="0">
                <a:cs typeface="Songti SC Black"/>
              </a:rPr>
              <a:t>证</a:t>
            </a:r>
            <a:r>
              <a:rPr lang="en-US" altLang="zh-CN" dirty="0">
                <a:cs typeface="Times New Roman"/>
              </a:rPr>
              <a:t>据收集完</a:t>
            </a:r>
            <a:r>
              <a:rPr lang="en-US" altLang="zh-CN" dirty="0">
                <a:cs typeface="Songti SC Black"/>
              </a:rPr>
              <a:t>毕</a:t>
            </a:r>
            <a:endParaRPr lang="zh-CN" altLang="zh-CN" dirty="0">
              <a:cs typeface="Times New Roman"/>
            </a:endParaRPr>
          </a:p>
          <a:p>
            <a:pPr lvl="0">
              <a:lnSpc>
                <a:spcPts val="1680"/>
              </a:lnSpc>
              <a:buClr>
                <a:srgbClr val="5B9BD5"/>
              </a:buClr>
            </a:pPr>
            <a:r>
              <a:rPr lang="en-US" altLang="zh-CN" dirty="0">
                <a:cs typeface="Times New Roman"/>
              </a:rPr>
              <a:t>4、等待</a:t>
            </a:r>
            <a:r>
              <a:rPr lang="en-US" altLang="zh-CN" dirty="0">
                <a:cs typeface="Songti SC Black"/>
              </a:rPr>
              <a:t>处</a:t>
            </a:r>
            <a:r>
              <a:rPr lang="en-US" altLang="zh-CN" dirty="0">
                <a:cs typeface="Times New Roman"/>
              </a:rPr>
              <a:t>理</a:t>
            </a:r>
            <a:r>
              <a:rPr lang="en-US" altLang="zh-CN" dirty="0">
                <a:cs typeface="Songti SC Black"/>
              </a:rPr>
              <a:t>结</a:t>
            </a:r>
            <a:r>
              <a:rPr lang="en-US" altLang="zh-CN" dirty="0">
                <a:cs typeface="Times New Roman"/>
              </a:rPr>
              <a:t>果，</a:t>
            </a:r>
            <a:r>
              <a:rPr lang="en-US" altLang="zh-CN" dirty="0">
                <a:cs typeface="Songti SC Black"/>
              </a:rPr>
              <a:t>执</a:t>
            </a:r>
            <a:r>
              <a:rPr lang="en-US" altLang="zh-CN" dirty="0">
                <a:cs typeface="Times New Roman"/>
              </a:rPr>
              <a:t>行</a:t>
            </a:r>
            <a:r>
              <a:rPr lang="en-US" altLang="zh-CN" dirty="0">
                <a:cs typeface="Courier"/>
              </a:rPr>
              <a:t>git checkout </a:t>
            </a:r>
            <a:r>
              <a:rPr lang="en-US" altLang="zh-CN" dirty="0" err="1">
                <a:cs typeface="Courier"/>
              </a:rPr>
              <a:t>reception</a:t>
            </a:r>
            <a:r>
              <a:rPr lang="en-US" altLang="zh-CN" dirty="0" err="1" smtClean="0">
                <a:cs typeface="Times New Roman"/>
              </a:rPr>
              <a:t>切</a:t>
            </a:r>
            <a:r>
              <a:rPr lang="en-US" altLang="zh-CN" dirty="0" err="1" smtClean="0">
                <a:cs typeface="Songti SC Black"/>
              </a:rPr>
              <a:t>换</a:t>
            </a:r>
            <a:r>
              <a:rPr lang="en-US" altLang="zh-CN" dirty="0" err="1" smtClean="0">
                <a:cs typeface="Times New Roman"/>
              </a:rPr>
              <a:t>到模板分支</a:t>
            </a:r>
            <a:endParaRPr lang="zh-CN" altLang="zh-CN" dirty="0">
              <a:cs typeface="Times New Roman"/>
            </a:endParaRPr>
          </a:p>
        </p:txBody>
      </p:sp>
    </p:spTree>
    <p:extLst>
      <p:ext uri="{BB962C8B-B14F-4D97-AF65-F5344CB8AC3E}">
        <p14:creationId xmlns:p14="http://schemas.microsoft.com/office/powerpoint/2010/main" val="27940469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lang="zh-CN" altLang="en-US" dirty="0" smtClean="0"/>
              <a:t>起诉状要求</a:t>
            </a:r>
            <a:endParaRPr lang="zh-CN" altLang="en-US" dirty="0"/>
          </a:p>
        </p:txBody>
      </p:sp>
      <p:sp>
        <p:nvSpPr>
          <p:cNvPr id="3" name="内容占位符 2"/>
          <p:cNvSpPr>
            <a:spLocks noGrp="1"/>
          </p:cNvSpPr>
          <p:nvPr>
            <p:ph sz="quarter" idx="13"/>
          </p:nvPr>
        </p:nvSpPr>
        <p:spPr/>
        <p:txBody>
          <a:bodyPr>
            <a:normAutofit/>
          </a:bodyPr>
          <a:lstStyle/>
          <a:p>
            <a:pPr marL="180340" algn="ctr">
              <a:lnSpc>
                <a:spcPct val="125000"/>
              </a:lnSpc>
              <a:spcAft>
                <a:spcPts val="600"/>
              </a:spcAft>
            </a:pPr>
            <a:r>
              <a:rPr lang="zh-CN" altLang="zh-CN" sz="1400" kern="100" dirty="0" smtClean="0"/>
              <a:t>使用</a:t>
            </a:r>
            <a:r>
              <a:rPr lang="zh-CN" altLang="zh-CN" sz="1400" kern="100" dirty="0"/>
              <a:t>文书和制作要求</a:t>
            </a:r>
          </a:p>
          <a:p>
            <a:pPr marL="180340" indent="304800">
              <a:lnSpc>
                <a:spcPct val="125000"/>
              </a:lnSpc>
              <a:spcAft>
                <a:spcPts val="600"/>
              </a:spcAft>
            </a:pPr>
            <a:r>
              <a:rPr lang="en-US" altLang="zh-CN" kern="100" dirty="0"/>
              <a:t>1</a:t>
            </a:r>
            <a:r>
              <a:rPr lang="zh-CN" altLang="zh-CN" kern="100" dirty="0"/>
              <a:t>．原告、被告是法人或者其他组织的，应写明其全称、住所地，法定代表人或者负责人的姓名和职务；原告、被告是自然人的，应写明其姓名、性别、出生年月日（不知被告出生年月日的，写其大概年龄）、民族、籍贯、工作单位（无工作的，写无业）、住址（户籍所在地与经常居住地不一致的，既应列明户籍所在地，也应列明经常居住地）。</a:t>
            </a:r>
          </a:p>
          <a:p>
            <a:pPr marL="180340" indent="304800">
              <a:lnSpc>
                <a:spcPct val="125000"/>
              </a:lnSpc>
              <a:spcAft>
                <a:spcPts val="600"/>
              </a:spcAft>
            </a:pPr>
            <a:r>
              <a:rPr lang="zh-CN" altLang="zh-CN" kern="100" dirty="0"/>
              <a:t>需要列出第三人的，在被告之下列出第三人。第三人的列明项目与原告和被告相同。</a:t>
            </a:r>
          </a:p>
          <a:p>
            <a:pPr marL="180340" indent="304800">
              <a:lnSpc>
                <a:spcPct val="125000"/>
              </a:lnSpc>
              <a:spcAft>
                <a:spcPts val="600"/>
              </a:spcAft>
            </a:pPr>
            <a:r>
              <a:rPr lang="zh-CN" altLang="zh-CN" kern="100" dirty="0"/>
              <a:t>原告、被告和第三人有数人的，分类依次排列，将写明各自的列明项目。</a:t>
            </a:r>
          </a:p>
          <a:p>
            <a:pPr marL="180340" indent="304800">
              <a:lnSpc>
                <a:spcPct val="125000"/>
              </a:lnSpc>
              <a:spcAft>
                <a:spcPts val="600"/>
              </a:spcAft>
            </a:pPr>
            <a:r>
              <a:rPr lang="en-US" altLang="zh-CN" kern="100" dirty="0"/>
              <a:t>2</a:t>
            </a:r>
            <a:r>
              <a:rPr lang="zh-CN" altLang="zh-CN" kern="100" dirty="0"/>
              <a:t>．诉讼请求应依请求项目及主次依次列出。</a:t>
            </a:r>
          </a:p>
          <a:p>
            <a:pPr marL="180340" indent="304800">
              <a:lnSpc>
                <a:spcPct val="125000"/>
              </a:lnSpc>
              <a:spcAft>
                <a:spcPts val="600"/>
              </a:spcAft>
            </a:pPr>
            <a:r>
              <a:rPr lang="en-US" altLang="zh-CN" kern="100" dirty="0"/>
              <a:t>3</a:t>
            </a:r>
            <a:r>
              <a:rPr lang="zh-CN" altLang="zh-CN" kern="100" dirty="0"/>
              <a:t>．事实和理由部分应分成两段写，先写一段原告主张的事实，后写一段、证明诉讼请求的理由。</a:t>
            </a:r>
          </a:p>
          <a:p>
            <a:pPr marL="180340" indent="304800">
              <a:lnSpc>
                <a:spcPct val="125000"/>
              </a:lnSpc>
              <a:spcAft>
                <a:spcPts val="600"/>
              </a:spcAft>
            </a:pPr>
            <a:r>
              <a:rPr lang="zh-CN" altLang="zh-CN" kern="100" dirty="0"/>
              <a:t>事实通常依照民事法律关系产生和发展、纠纷产生和处理经理、纠纷现状和结果，即起因、经过和结果三部分叙述，并在叙述中表明时间、地点、人物、原因、经过、结果等基本要素。</a:t>
            </a:r>
          </a:p>
          <a:p>
            <a:pPr marL="180340" indent="304800">
              <a:lnSpc>
                <a:spcPct val="125000"/>
              </a:lnSpc>
              <a:spcAft>
                <a:spcPts val="600"/>
              </a:spcAft>
            </a:pPr>
            <a:r>
              <a:rPr lang="zh-CN" altLang="zh-CN" kern="100" dirty="0"/>
              <a:t>理由是在事实基础上，引用法律规范对诉讼请求的证明，应按照诉讼请求的顺序，根据法律规范对相应法律关系的认定，对事实进行提炼，并引用相应法律规范依据。理由可以简述。</a:t>
            </a:r>
          </a:p>
          <a:p>
            <a:pPr marL="180340" indent="304800">
              <a:lnSpc>
                <a:spcPct val="125000"/>
              </a:lnSpc>
              <a:spcAft>
                <a:spcPts val="600"/>
              </a:spcAft>
            </a:pPr>
            <a:r>
              <a:rPr lang="en-US" altLang="zh-CN" kern="100" dirty="0"/>
              <a:t>4</a:t>
            </a:r>
            <a:r>
              <a:rPr lang="zh-CN" altLang="zh-CN" kern="100" dirty="0"/>
              <a:t>．起诉状应一式数份，其中正本一份，副本根据被告和第三人的人数确定。</a:t>
            </a:r>
          </a:p>
          <a:p>
            <a:endParaRPr lang="zh-CN" altLang="en-US" dirty="0"/>
          </a:p>
        </p:txBody>
      </p:sp>
    </p:spTree>
    <p:extLst>
      <p:ext uri="{BB962C8B-B14F-4D97-AF65-F5344CB8AC3E}">
        <p14:creationId xmlns:p14="http://schemas.microsoft.com/office/powerpoint/2010/main" val="4615445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起诉状模板</a:t>
            </a:r>
            <a:endParaRPr lang="zh-CN" altLang="en-US" dirty="0"/>
          </a:p>
        </p:txBody>
      </p:sp>
      <p:sp>
        <p:nvSpPr>
          <p:cNvPr id="3" name="内容占位符 2"/>
          <p:cNvSpPr>
            <a:spLocks noGrp="1"/>
          </p:cNvSpPr>
          <p:nvPr>
            <p:ph sz="quarter" idx="13"/>
          </p:nvPr>
        </p:nvSpPr>
        <p:spPr/>
        <p:txBody>
          <a:bodyPr>
            <a:noAutofit/>
          </a:bodyPr>
          <a:lstStyle/>
          <a:p>
            <a:pPr algn="ctr">
              <a:lnSpc>
                <a:spcPct val="100000"/>
              </a:lnSpc>
              <a:spcBef>
                <a:spcPts val="1560"/>
              </a:spcBef>
              <a:spcAft>
                <a:spcPts val="1560"/>
              </a:spcAft>
            </a:pPr>
            <a:r>
              <a:rPr lang="zh-CN" altLang="zh-CN" sz="1400" b="1" kern="100" dirty="0"/>
              <a:t> 起 诉 </a:t>
            </a:r>
            <a:r>
              <a:rPr lang="zh-CN" altLang="zh-CN" sz="1400" b="1" kern="100" dirty="0" smtClean="0"/>
              <a:t>状</a:t>
            </a:r>
            <a:endParaRPr lang="zh-CN" altLang="zh-CN" kern="100" dirty="0"/>
          </a:p>
          <a:p>
            <a:pPr>
              <a:lnSpc>
                <a:spcPct val="100000"/>
              </a:lnSpc>
              <a:spcAft>
                <a:spcPts val="600"/>
              </a:spcAft>
            </a:pPr>
            <a:r>
              <a:rPr lang="zh-CN" altLang="zh-CN" kern="100" dirty="0"/>
              <a:t>原告</a:t>
            </a:r>
            <a:r>
              <a:rPr lang="en-US" altLang="zh-CN" kern="100" dirty="0"/>
              <a:t>:             </a:t>
            </a:r>
            <a:r>
              <a:rPr lang="en-US" altLang="zh-CN" kern="100" dirty="0" smtClean="0"/>
              <a:t>             </a:t>
            </a:r>
            <a:endParaRPr lang="zh-CN" altLang="zh-CN" kern="100" dirty="0" smtClean="0"/>
          </a:p>
          <a:p>
            <a:pPr>
              <a:lnSpc>
                <a:spcPct val="100000"/>
              </a:lnSpc>
              <a:spcAft>
                <a:spcPts val="600"/>
              </a:spcAft>
            </a:pPr>
            <a:r>
              <a:rPr lang="zh-CN" altLang="zh-CN" kern="100" dirty="0" smtClean="0"/>
              <a:t>法定代表人：</a:t>
            </a:r>
            <a:r>
              <a:rPr lang="en-US" altLang="zh-CN" kern="100" dirty="0" smtClean="0"/>
              <a:t>                   </a:t>
            </a:r>
            <a:endParaRPr lang="zh-CN" altLang="zh-CN" kern="100" dirty="0" smtClean="0"/>
          </a:p>
          <a:p>
            <a:pPr>
              <a:lnSpc>
                <a:spcPct val="100000"/>
              </a:lnSpc>
              <a:spcAft>
                <a:spcPts val="600"/>
              </a:spcAft>
            </a:pPr>
            <a:r>
              <a:rPr lang="zh-CN" altLang="zh-CN" kern="100" dirty="0" smtClean="0"/>
              <a:t>职务：</a:t>
            </a:r>
            <a:r>
              <a:rPr lang="en-US" altLang="zh-CN" kern="100" dirty="0" smtClean="0"/>
              <a:t>     </a:t>
            </a:r>
            <a:endParaRPr lang="zh-CN" altLang="zh-CN" kern="100" dirty="0" smtClean="0"/>
          </a:p>
          <a:p>
            <a:pPr>
              <a:lnSpc>
                <a:spcPct val="100000"/>
              </a:lnSpc>
              <a:spcAft>
                <a:spcPts val="600"/>
              </a:spcAft>
            </a:pPr>
            <a:r>
              <a:rPr lang="en-US" altLang="zh-CN" kern="100" dirty="0"/>
              <a:t> </a:t>
            </a:r>
            <a:endParaRPr lang="zh-CN" altLang="zh-CN" kern="100" dirty="0"/>
          </a:p>
          <a:p>
            <a:pPr>
              <a:lnSpc>
                <a:spcPct val="100000"/>
              </a:lnSpc>
              <a:spcAft>
                <a:spcPts val="600"/>
              </a:spcAft>
            </a:pPr>
            <a:r>
              <a:rPr lang="zh-CN" altLang="zh-CN" kern="100" dirty="0"/>
              <a:t>被告</a:t>
            </a:r>
            <a:r>
              <a:rPr lang="zh-CN" altLang="zh-CN" kern="100" dirty="0" smtClean="0"/>
              <a:t>：</a:t>
            </a:r>
          </a:p>
          <a:p>
            <a:pPr>
              <a:lnSpc>
                <a:spcPct val="100000"/>
              </a:lnSpc>
              <a:spcAft>
                <a:spcPts val="600"/>
              </a:spcAft>
            </a:pPr>
            <a:r>
              <a:rPr lang="zh-CN" altLang="zh-CN" kern="100" dirty="0" smtClean="0"/>
              <a:t>法定代表人：</a:t>
            </a:r>
          </a:p>
          <a:p>
            <a:pPr>
              <a:lnSpc>
                <a:spcPct val="100000"/>
              </a:lnSpc>
              <a:spcAft>
                <a:spcPts val="600"/>
              </a:spcAft>
            </a:pPr>
            <a:r>
              <a:rPr lang="zh-CN" altLang="zh-CN" kern="100" dirty="0" smtClean="0"/>
              <a:t>职务：</a:t>
            </a:r>
            <a:r>
              <a:rPr lang="en-US" altLang="zh-CN" kern="100" dirty="0"/>
              <a:t> </a:t>
            </a:r>
            <a:endParaRPr lang="zh-CN" altLang="zh-CN" kern="100" dirty="0"/>
          </a:p>
          <a:p>
            <a:pPr algn="ctr">
              <a:lnSpc>
                <a:spcPct val="100000"/>
              </a:lnSpc>
              <a:spcAft>
                <a:spcPts val="600"/>
              </a:spcAft>
            </a:pPr>
            <a:r>
              <a:rPr lang="zh-CN" altLang="zh-CN" kern="100" dirty="0"/>
              <a:t>诉 讼 请 求</a:t>
            </a:r>
          </a:p>
          <a:p>
            <a:pPr>
              <a:lnSpc>
                <a:spcPct val="100000"/>
              </a:lnSpc>
              <a:spcAft>
                <a:spcPts val="600"/>
              </a:spcAft>
            </a:pPr>
            <a:r>
              <a:rPr lang="en-US" altLang="zh-CN" kern="100" dirty="0"/>
              <a:t>1</a:t>
            </a:r>
            <a:r>
              <a:rPr lang="zh-CN" altLang="zh-CN" kern="100" dirty="0"/>
              <a:t>．支付</a:t>
            </a:r>
            <a:r>
              <a:rPr lang="en-US" altLang="zh-CN" kern="100" dirty="0"/>
              <a:t>XX</a:t>
            </a:r>
            <a:r>
              <a:rPr lang="zh-CN" altLang="zh-CN" kern="100" dirty="0"/>
              <a:t>公司（原告）经济</a:t>
            </a:r>
            <a:r>
              <a:rPr lang="zh-CN" altLang="zh-CN" kern="100" dirty="0" smtClean="0"/>
              <a:t>损失</a:t>
            </a:r>
            <a:r>
              <a:rPr lang="en-US" altLang="zh-CN" kern="100" dirty="0" smtClean="0"/>
              <a:t>XX</a:t>
            </a:r>
            <a:r>
              <a:rPr lang="zh-CN" altLang="en-US" kern="100" dirty="0" smtClean="0"/>
              <a:t>元</a:t>
            </a:r>
            <a:r>
              <a:rPr lang="zh-CN" altLang="zh-CN" kern="100" dirty="0" smtClean="0"/>
              <a:t>。</a:t>
            </a:r>
            <a:endParaRPr lang="en-US" altLang="zh-CN" kern="100" dirty="0" smtClean="0"/>
          </a:p>
          <a:p>
            <a:pPr algn="ctr">
              <a:lnSpc>
                <a:spcPct val="100000"/>
              </a:lnSpc>
              <a:spcAft>
                <a:spcPts val="600"/>
              </a:spcAft>
            </a:pPr>
            <a:r>
              <a:rPr lang="zh-CN" altLang="zh-CN" sz="1400" kern="100" dirty="0"/>
              <a:t>事 实 与 理 由</a:t>
            </a:r>
            <a:endParaRPr lang="zh-CN" altLang="zh-CN" sz="1050" kern="100" dirty="0"/>
          </a:p>
          <a:p>
            <a:pPr indent="304800">
              <a:lnSpc>
                <a:spcPct val="100000"/>
              </a:lnSpc>
              <a:spcAft>
                <a:spcPts val="600"/>
              </a:spcAft>
            </a:pPr>
            <a:r>
              <a:rPr lang="en-US" altLang="zh-CN" kern="100" dirty="0"/>
              <a:t>XXXX</a:t>
            </a:r>
            <a:r>
              <a:rPr lang="zh-CN" altLang="zh-CN" kern="100" dirty="0"/>
              <a:t>年</a:t>
            </a:r>
            <a:r>
              <a:rPr lang="en-US" altLang="zh-CN" kern="100" dirty="0"/>
              <a:t>XX</a:t>
            </a:r>
            <a:r>
              <a:rPr lang="zh-CN" altLang="zh-CN" kern="100" dirty="0"/>
              <a:t>月</a:t>
            </a:r>
            <a:r>
              <a:rPr lang="en-US" altLang="zh-CN" kern="100" dirty="0"/>
              <a:t>XX</a:t>
            </a:r>
            <a:r>
              <a:rPr lang="zh-CN" altLang="zh-CN" kern="100" dirty="0"/>
              <a:t>日，</a:t>
            </a:r>
            <a:r>
              <a:rPr lang="en-US" altLang="zh-CN" kern="100" dirty="0"/>
              <a:t>XXX</a:t>
            </a:r>
            <a:r>
              <a:rPr lang="zh-CN" altLang="zh-CN" kern="100" dirty="0"/>
              <a:t>公司（被告）在</a:t>
            </a:r>
            <a:r>
              <a:rPr lang="en-US" altLang="zh-CN" kern="100" dirty="0"/>
              <a:t>XXXX</a:t>
            </a:r>
            <a:r>
              <a:rPr lang="zh-CN" altLang="zh-CN" kern="100" dirty="0"/>
              <a:t>中存在重大违约</a:t>
            </a:r>
            <a:r>
              <a:rPr lang="en-US" altLang="zh-CN" kern="100" dirty="0"/>
              <a:t>/</a:t>
            </a:r>
            <a:r>
              <a:rPr lang="zh-CN" altLang="zh-CN" kern="100" dirty="0"/>
              <a:t>侵权行为。被告存在</a:t>
            </a:r>
            <a:r>
              <a:rPr lang="en-US" altLang="zh-CN" kern="100" dirty="0"/>
              <a:t>XX</a:t>
            </a:r>
            <a:r>
              <a:rPr lang="zh-CN" altLang="zh-CN" kern="100" dirty="0"/>
              <a:t>问题（如：其提供的核心原材料存有重大质量缺陷），对原告造成损失及损害结果（如：使其无法按照项目目标及时保质的完成项目内容）。损失额达到</a:t>
            </a:r>
            <a:r>
              <a:rPr lang="en-US" altLang="zh-CN" kern="100" dirty="0"/>
              <a:t>XX</a:t>
            </a:r>
            <a:r>
              <a:rPr lang="zh-CN" altLang="zh-CN" kern="100" dirty="0"/>
              <a:t>，现</a:t>
            </a:r>
            <a:r>
              <a:rPr lang="en-US" altLang="zh-CN" kern="100" dirty="0"/>
              <a:t>XX</a:t>
            </a:r>
            <a:r>
              <a:rPr lang="zh-CN" altLang="zh-CN" kern="100" dirty="0"/>
              <a:t>公司（原告）向</a:t>
            </a:r>
            <a:r>
              <a:rPr lang="en-US" altLang="zh-CN" kern="100" dirty="0"/>
              <a:t>XX</a:t>
            </a:r>
            <a:r>
              <a:rPr lang="zh-CN" altLang="zh-CN" kern="100" dirty="0"/>
              <a:t>公司（被告）索偿，要求其赔偿</a:t>
            </a:r>
            <a:r>
              <a:rPr lang="en-US" altLang="zh-CN" kern="100" dirty="0"/>
              <a:t>XX</a:t>
            </a:r>
            <a:r>
              <a:rPr lang="zh-CN" altLang="zh-CN" kern="100" dirty="0"/>
              <a:t>万元的经济损失</a:t>
            </a:r>
            <a:r>
              <a:rPr lang="zh-CN" altLang="zh-CN" kern="100" dirty="0" smtClean="0"/>
              <a:t>。</a:t>
            </a:r>
            <a:endParaRPr lang="zh-CN" altLang="zh-CN" sz="1050" kern="100" dirty="0"/>
          </a:p>
          <a:p>
            <a:pPr algn="l">
              <a:lnSpc>
                <a:spcPct val="100000"/>
              </a:lnSpc>
              <a:spcAft>
                <a:spcPts val="600"/>
              </a:spcAft>
            </a:pPr>
            <a:r>
              <a:rPr lang="en-US" altLang="zh-CN" kern="100" dirty="0"/>
              <a:t>    </a:t>
            </a:r>
            <a:r>
              <a:rPr lang="zh-CN" altLang="zh-CN" kern="100" dirty="0"/>
              <a:t>此</a:t>
            </a:r>
            <a:r>
              <a:rPr lang="en-US" altLang="zh-CN" kern="100" dirty="0"/>
              <a:t>    </a:t>
            </a:r>
            <a:r>
              <a:rPr lang="zh-CN" altLang="zh-CN" kern="100" dirty="0"/>
              <a:t>致</a:t>
            </a:r>
            <a:endParaRPr lang="zh-CN" altLang="zh-CN" sz="1050" kern="100" dirty="0"/>
          </a:p>
          <a:p>
            <a:pPr algn="l">
              <a:lnSpc>
                <a:spcPct val="100000"/>
              </a:lnSpc>
              <a:spcAft>
                <a:spcPts val="600"/>
              </a:spcAft>
            </a:pPr>
            <a:r>
              <a:rPr lang="en-US" altLang="zh-CN" kern="100" dirty="0"/>
              <a:t>XLP</a:t>
            </a:r>
            <a:r>
              <a:rPr lang="zh-CN" altLang="zh-CN" kern="100" dirty="0"/>
              <a:t>法院</a:t>
            </a:r>
            <a:endParaRPr lang="zh-CN" altLang="zh-CN" sz="1050" kern="100" dirty="0"/>
          </a:p>
          <a:p>
            <a:pPr algn="l">
              <a:lnSpc>
                <a:spcPct val="100000"/>
              </a:lnSpc>
              <a:spcAft>
                <a:spcPts val="600"/>
              </a:spcAft>
            </a:pPr>
            <a:r>
              <a:rPr lang="zh-CN" altLang="zh-CN" kern="100" dirty="0"/>
              <a:t>附：（</a:t>
            </a:r>
            <a:r>
              <a:rPr lang="en-US" altLang="zh-CN" kern="100" dirty="0"/>
              <a:t>1</a:t>
            </a:r>
            <a:r>
              <a:rPr lang="zh-CN" altLang="zh-CN" kern="100" dirty="0"/>
              <a:t>）本诉状副本</a:t>
            </a:r>
            <a:r>
              <a:rPr lang="en-US" altLang="zh-CN" kern="100" dirty="0"/>
              <a:t>2</a:t>
            </a:r>
            <a:r>
              <a:rPr lang="zh-CN" altLang="zh-CN" kern="100" dirty="0"/>
              <a:t>份；</a:t>
            </a:r>
            <a:endParaRPr lang="zh-CN" altLang="zh-CN" sz="1050" kern="100" dirty="0"/>
          </a:p>
          <a:p>
            <a:pPr indent="228600" algn="l">
              <a:lnSpc>
                <a:spcPct val="100000"/>
              </a:lnSpc>
              <a:spcAft>
                <a:spcPts val="600"/>
              </a:spcAft>
            </a:pPr>
            <a:r>
              <a:rPr lang="en-US" altLang="zh-CN" kern="100" dirty="0" smtClean="0"/>
              <a:t> </a:t>
            </a:r>
            <a:r>
              <a:rPr lang="zh-CN" altLang="zh-CN" kern="100" dirty="0" smtClean="0"/>
              <a:t>（</a:t>
            </a:r>
            <a:r>
              <a:rPr lang="en-US" altLang="zh-CN" kern="100" dirty="0"/>
              <a:t>2</a:t>
            </a:r>
            <a:r>
              <a:rPr lang="zh-CN" altLang="zh-CN" kern="100" dirty="0"/>
              <a:t>）证据清单</a:t>
            </a:r>
            <a:r>
              <a:rPr lang="en-US" altLang="zh-CN" kern="100" dirty="0"/>
              <a:t>1</a:t>
            </a:r>
            <a:r>
              <a:rPr lang="zh-CN" altLang="zh-CN" kern="100" dirty="0"/>
              <a:t>份。</a:t>
            </a:r>
            <a:endParaRPr lang="zh-CN" altLang="zh-CN" sz="1050" kern="100" dirty="0"/>
          </a:p>
          <a:p>
            <a:pPr indent="304800" algn="l">
              <a:lnSpc>
                <a:spcPct val="100000"/>
              </a:lnSpc>
              <a:spcAft>
                <a:spcPts val="600"/>
              </a:spcAft>
            </a:pPr>
            <a:r>
              <a:rPr lang="en-US" altLang="zh-CN" kern="100" dirty="0"/>
              <a:t> </a:t>
            </a:r>
            <a:endParaRPr lang="zh-CN" altLang="zh-CN" sz="1050" kern="100" dirty="0"/>
          </a:p>
          <a:p>
            <a:pPr marR="266700" indent="304800">
              <a:lnSpc>
                <a:spcPct val="100000"/>
              </a:lnSpc>
              <a:spcAft>
                <a:spcPts val="600"/>
              </a:spcAft>
              <a:tabLst>
                <a:tab pos="4914900" algn="l"/>
              </a:tabLst>
            </a:pPr>
            <a:r>
              <a:rPr lang="en-US" altLang="zh-CN" kern="100" dirty="0"/>
              <a:t>                                    </a:t>
            </a:r>
            <a:r>
              <a:rPr lang="zh-CN" altLang="zh-CN" b="1" kern="100" dirty="0"/>
              <a:t>起诉人 </a:t>
            </a:r>
            <a:r>
              <a:rPr lang="en-US" altLang="zh-CN" b="1" kern="100" dirty="0"/>
              <a:t>:</a:t>
            </a:r>
            <a:endParaRPr lang="zh-CN" altLang="zh-CN" sz="1050" kern="100" dirty="0"/>
          </a:p>
          <a:p>
            <a:pPr indent="304800">
              <a:lnSpc>
                <a:spcPct val="100000"/>
              </a:lnSpc>
              <a:spcAft>
                <a:spcPts val="600"/>
              </a:spcAft>
            </a:pPr>
            <a:r>
              <a:rPr lang="en-US" altLang="zh-CN" kern="100" dirty="0"/>
              <a:t>                                         XXXX</a:t>
            </a:r>
            <a:r>
              <a:rPr lang="zh-CN" altLang="zh-CN" kern="100" dirty="0"/>
              <a:t>年</a:t>
            </a:r>
            <a:r>
              <a:rPr lang="en-US" altLang="zh-CN" kern="100" dirty="0"/>
              <a:t>XX</a:t>
            </a:r>
            <a:r>
              <a:rPr lang="zh-CN" altLang="zh-CN" kern="100" dirty="0"/>
              <a:t>月</a:t>
            </a:r>
            <a:r>
              <a:rPr lang="en-US" altLang="zh-CN" kern="100" dirty="0"/>
              <a:t>XX</a:t>
            </a:r>
            <a:r>
              <a:rPr lang="zh-CN" altLang="zh-CN" kern="100" dirty="0"/>
              <a:t>日</a:t>
            </a:r>
            <a:endParaRPr lang="zh-CN" altLang="zh-CN" sz="1050" kern="100" dirty="0"/>
          </a:p>
          <a:p>
            <a:pPr>
              <a:lnSpc>
                <a:spcPct val="100000"/>
              </a:lnSpc>
            </a:pPr>
            <a:r>
              <a:rPr lang="en-US" altLang="zh-CN" sz="1050" kern="100" dirty="0"/>
              <a:t> </a:t>
            </a:r>
            <a:endParaRPr lang="zh-CN" altLang="zh-CN" sz="1050" kern="100" dirty="0"/>
          </a:p>
          <a:p>
            <a:pPr>
              <a:lnSpc>
                <a:spcPct val="100000"/>
              </a:lnSpc>
            </a:pPr>
            <a:endParaRPr lang="zh-CN" altLang="en-US" dirty="0"/>
          </a:p>
          <a:p>
            <a:pPr>
              <a:lnSpc>
                <a:spcPct val="100000"/>
              </a:lnSpc>
            </a:pPr>
            <a:endParaRPr lang="zh-CN" altLang="en-US" dirty="0"/>
          </a:p>
          <a:p>
            <a:pPr>
              <a:lnSpc>
                <a:spcPct val="100000"/>
              </a:lnSpc>
              <a:spcAft>
                <a:spcPts val="600"/>
              </a:spcAft>
            </a:pPr>
            <a:endParaRPr lang="zh-CN" altLang="zh-CN" kern="100" dirty="0"/>
          </a:p>
          <a:p>
            <a:pPr>
              <a:lnSpc>
                <a:spcPct val="100000"/>
              </a:lnSpc>
              <a:spcAft>
                <a:spcPts val="600"/>
              </a:spcAft>
            </a:pPr>
            <a:r>
              <a:rPr lang="en-US" altLang="zh-CN" kern="100" dirty="0"/>
              <a:t> </a:t>
            </a:r>
            <a:endParaRPr lang="zh-CN" altLang="en-US" dirty="0"/>
          </a:p>
        </p:txBody>
      </p:sp>
    </p:spTree>
    <p:extLst>
      <p:ext uri="{BB962C8B-B14F-4D97-AF65-F5344CB8AC3E}">
        <p14:creationId xmlns:p14="http://schemas.microsoft.com/office/powerpoint/2010/main" val="49757113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判决书要求</a:t>
            </a:r>
            <a:endParaRPr lang="zh-CN" altLang="en-US" dirty="0"/>
          </a:p>
        </p:txBody>
      </p:sp>
      <p:sp>
        <p:nvSpPr>
          <p:cNvPr id="3" name="内容占位符 2"/>
          <p:cNvSpPr>
            <a:spLocks noGrp="1"/>
          </p:cNvSpPr>
          <p:nvPr>
            <p:ph sz="quarter" idx="14"/>
          </p:nvPr>
        </p:nvSpPr>
        <p:spPr/>
        <p:txBody>
          <a:bodyPr/>
          <a:lstStyle/>
          <a:p>
            <a:pPr algn="ctr">
              <a:lnSpc>
                <a:spcPts val="1900"/>
              </a:lnSpc>
              <a:spcBef>
                <a:spcPts val="1560"/>
              </a:spcBef>
              <a:spcAft>
                <a:spcPts val="780"/>
              </a:spcAft>
            </a:pPr>
            <a:r>
              <a:rPr lang="zh-CN" altLang="zh-CN" sz="1400" kern="100" dirty="0">
                <a:cs typeface="黑体"/>
              </a:rPr>
              <a:t>使用文书与制作要求</a:t>
            </a:r>
            <a:endParaRPr lang="zh-CN" altLang="zh-CN" sz="1050" kern="100" dirty="0">
              <a:cs typeface="Times New Roman"/>
            </a:endParaRPr>
          </a:p>
          <a:p>
            <a:pPr algn="l">
              <a:lnSpc>
                <a:spcPts val="1900"/>
              </a:lnSpc>
            </a:pPr>
            <a:r>
              <a:rPr lang="en-US" altLang="zh-CN" kern="100" dirty="0">
                <a:cs typeface="Times New Roman"/>
              </a:rPr>
              <a:t>    </a:t>
            </a:r>
            <a:r>
              <a:rPr lang="zh-CN" altLang="zh-CN" kern="100" dirty="0">
                <a:cs typeface="Times New Roman"/>
              </a:rPr>
              <a:t>一、诉讼参加人及其基本情况</a:t>
            </a:r>
            <a:r>
              <a:rPr lang="en-US" altLang="zh-CN" kern="100" dirty="0">
                <a:cs typeface="Times New Roman"/>
              </a:rPr>
              <a:t/>
            </a:r>
            <a:br>
              <a:rPr lang="en-US" altLang="zh-CN" kern="100" dirty="0">
                <a:cs typeface="Times New Roman"/>
              </a:rPr>
            </a:br>
            <a:r>
              <a:rPr lang="en-US" altLang="zh-CN" kern="100" dirty="0">
                <a:cs typeface="Times New Roman"/>
              </a:rPr>
              <a:t>    1</a:t>
            </a:r>
            <a:r>
              <a:rPr lang="zh-CN" altLang="zh-CN" kern="100" dirty="0">
                <a:cs typeface="Times New Roman"/>
              </a:rPr>
              <a:t>、原告：如系公民提起诉讼的，应写明其姓名、性别、年龄、民族、籍贯、工作单位、职业和住址等。如系法人提起诉讼的，应写明单位的全称和所在地址；然后另起一行写法定代表人的姓名和职务。在诉讼过程中，被告提起反诉的，在判决书中还应表明各自当事人在反诉中的称谓，如</a:t>
            </a:r>
            <a:r>
              <a:rPr lang="en-US" altLang="zh-CN" kern="100" dirty="0">
                <a:cs typeface="Times New Roman"/>
              </a:rPr>
              <a:t>“</a:t>
            </a:r>
            <a:r>
              <a:rPr lang="zh-CN" altLang="zh-CN" kern="100" dirty="0">
                <a:cs typeface="Times New Roman"/>
              </a:rPr>
              <a:t>原告</a:t>
            </a:r>
            <a:r>
              <a:rPr lang="en-US" altLang="zh-CN" kern="100" dirty="0">
                <a:cs typeface="Times New Roman"/>
              </a:rPr>
              <a:t>(</a:t>
            </a:r>
            <a:r>
              <a:rPr lang="zh-CN" altLang="zh-CN" kern="100" dirty="0">
                <a:cs typeface="Times New Roman"/>
              </a:rPr>
              <a:t>反诉被告</a:t>
            </a:r>
            <a:r>
              <a:rPr lang="en-US" altLang="zh-CN" kern="100" dirty="0">
                <a:cs typeface="Times New Roman"/>
              </a:rPr>
              <a:t>)”</a:t>
            </a:r>
            <a:r>
              <a:rPr lang="zh-CN" altLang="zh-CN" kern="100" dirty="0">
                <a:cs typeface="Times New Roman"/>
              </a:rPr>
              <a:t>、</a:t>
            </a:r>
            <a:r>
              <a:rPr lang="en-US" altLang="zh-CN" kern="100" dirty="0">
                <a:cs typeface="Times New Roman"/>
              </a:rPr>
              <a:t>“</a:t>
            </a:r>
            <a:r>
              <a:rPr lang="zh-CN" altLang="zh-CN" kern="100" dirty="0">
                <a:cs typeface="Times New Roman"/>
              </a:rPr>
              <a:t>被告</a:t>
            </a:r>
            <a:r>
              <a:rPr lang="en-US" altLang="zh-CN" kern="100" dirty="0">
                <a:cs typeface="Times New Roman"/>
              </a:rPr>
              <a:t>(</a:t>
            </a:r>
            <a:r>
              <a:rPr lang="zh-CN" altLang="zh-CN" kern="100" dirty="0">
                <a:cs typeface="Times New Roman"/>
              </a:rPr>
              <a:t>反诉原告</a:t>
            </a:r>
            <a:r>
              <a:rPr lang="en-US" altLang="zh-CN" kern="100" dirty="0">
                <a:cs typeface="Times New Roman"/>
              </a:rPr>
              <a:t>)”</a:t>
            </a:r>
            <a:r>
              <a:rPr lang="zh-CN" altLang="zh-CN" kern="100" dirty="0">
                <a:cs typeface="Times New Roman"/>
              </a:rPr>
              <a:t>。当事人有诉讼代理人的，应写明是何种诉讼代理人，应具体写明其称谓：系法定代理人、指定代理人或是委托代理人，然后写明其姓名等基本情况。</a:t>
            </a:r>
            <a:endParaRPr lang="zh-CN" altLang="zh-CN" sz="1050" kern="100" dirty="0">
              <a:cs typeface="Times New Roman"/>
            </a:endParaRPr>
          </a:p>
          <a:p>
            <a:pPr indent="304800">
              <a:lnSpc>
                <a:spcPts val="1900"/>
              </a:lnSpc>
            </a:pPr>
            <a:r>
              <a:rPr lang="en-US" altLang="zh-CN" kern="100" dirty="0">
                <a:cs typeface="Times New Roman"/>
              </a:rPr>
              <a:t>2</a:t>
            </a:r>
            <a:r>
              <a:rPr lang="zh-CN" altLang="zh-CN" kern="100" dirty="0">
                <a:cs typeface="Times New Roman"/>
              </a:rPr>
              <a:t>、被告：除称谓为被告以外，其他基本情况写法同原告相同。</a:t>
            </a:r>
            <a:endParaRPr lang="zh-CN" altLang="zh-CN" sz="1050" kern="100" dirty="0">
              <a:cs typeface="Times New Roman"/>
            </a:endParaRPr>
          </a:p>
          <a:p>
            <a:pPr indent="304800">
              <a:lnSpc>
                <a:spcPts val="1900"/>
              </a:lnSpc>
            </a:pPr>
            <a:r>
              <a:rPr lang="en-US" altLang="zh-CN" kern="100" dirty="0">
                <a:cs typeface="Times New Roman"/>
              </a:rPr>
              <a:t>3</a:t>
            </a:r>
            <a:r>
              <a:rPr lang="zh-CN" altLang="zh-CN" kern="100" dirty="0">
                <a:cs typeface="Times New Roman"/>
              </a:rPr>
              <a:t>、第三人：写明其姓名或名称等基本情况。</a:t>
            </a:r>
            <a:endParaRPr lang="zh-CN" altLang="zh-CN" sz="1050" kern="100" dirty="0">
              <a:cs typeface="Times New Roman"/>
            </a:endParaRPr>
          </a:p>
          <a:p>
            <a:pPr indent="304800">
              <a:lnSpc>
                <a:spcPts val="1900"/>
              </a:lnSpc>
            </a:pPr>
            <a:r>
              <a:rPr lang="zh-CN" altLang="zh-CN" kern="100" dirty="0">
                <a:cs typeface="Times New Roman"/>
              </a:rPr>
              <a:t>二、正文</a:t>
            </a:r>
            <a:endParaRPr lang="zh-CN" altLang="zh-CN" sz="1050" kern="100" dirty="0">
              <a:cs typeface="Times New Roman"/>
            </a:endParaRPr>
          </a:p>
          <a:p>
            <a:pPr indent="304800">
              <a:lnSpc>
                <a:spcPts val="1900"/>
              </a:lnSpc>
            </a:pPr>
            <a:r>
              <a:rPr lang="en-US" altLang="zh-CN" kern="100" dirty="0">
                <a:cs typeface="Times New Roman"/>
              </a:rPr>
              <a:t>1</a:t>
            </a:r>
            <a:r>
              <a:rPr lang="zh-CN" altLang="zh-CN" kern="100" dirty="0">
                <a:cs typeface="Times New Roman"/>
              </a:rPr>
              <a:t>、事实：事实部分首先写明当事人的请求和争议的事实与理由，然后另起一行写明法院认定的事实和证据。</a:t>
            </a:r>
            <a:r>
              <a:rPr lang="en-US" altLang="zh-CN" kern="100" dirty="0">
                <a:cs typeface="Times New Roman"/>
              </a:rPr>
              <a:t/>
            </a:r>
            <a:br>
              <a:rPr lang="en-US" altLang="zh-CN" kern="100" dirty="0">
                <a:cs typeface="Times New Roman"/>
              </a:rPr>
            </a:br>
            <a:r>
              <a:rPr lang="en-US" altLang="zh-CN" kern="100" dirty="0">
                <a:cs typeface="Times New Roman"/>
              </a:rPr>
              <a:t>    (1)</a:t>
            </a:r>
            <a:r>
              <a:rPr lang="zh-CN" altLang="zh-CN" kern="100" dirty="0">
                <a:cs typeface="Times New Roman"/>
              </a:rPr>
              <a:t>当事人双方争议的事实、理由及各自诉讼请求。</a:t>
            </a:r>
            <a:endParaRPr lang="zh-CN" altLang="zh-CN" sz="1050" kern="100" dirty="0">
              <a:cs typeface="Times New Roman"/>
            </a:endParaRPr>
          </a:p>
          <a:p>
            <a:pPr indent="304800">
              <a:lnSpc>
                <a:spcPts val="1900"/>
              </a:lnSpc>
            </a:pPr>
            <a:r>
              <a:rPr lang="en-US" altLang="zh-CN" kern="100" dirty="0">
                <a:cs typeface="Times New Roman"/>
              </a:rPr>
              <a:t>(2)</a:t>
            </a:r>
            <a:r>
              <a:rPr lang="zh-CN" altLang="zh-CN" kern="100" dirty="0">
                <a:cs typeface="Times New Roman"/>
              </a:rPr>
              <a:t>人民法院经查证认定的事实。</a:t>
            </a:r>
            <a:endParaRPr lang="zh-CN" altLang="zh-CN" sz="1050" kern="100" dirty="0">
              <a:cs typeface="Times New Roman"/>
            </a:endParaRPr>
          </a:p>
          <a:p>
            <a:pPr indent="304800" algn="l">
              <a:lnSpc>
                <a:spcPts val="1900"/>
              </a:lnSpc>
            </a:pPr>
            <a:r>
              <a:rPr lang="en-US" altLang="zh-CN" kern="100" dirty="0">
                <a:cs typeface="Times New Roman"/>
              </a:rPr>
              <a:t>2</a:t>
            </a:r>
            <a:r>
              <a:rPr lang="zh-CN" altLang="zh-CN" kern="100" dirty="0">
                <a:cs typeface="Times New Roman"/>
              </a:rPr>
              <a:t>、理由</a:t>
            </a:r>
            <a:r>
              <a:rPr lang="en-US" altLang="zh-CN" kern="100" dirty="0">
                <a:cs typeface="Times New Roman"/>
              </a:rPr>
              <a:t/>
            </a:r>
            <a:br>
              <a:rPr lang="en-US" altLang="zh-CN" kern="100" dirty="0">
                <a:cs typeface="Times New Roman"/>
              </a:rPr>
            </a:br>
            <a:r>
              <a:rPr lang="en-US" altLang="zh-CN" kern="100" dirty="0">
                <a:cs typeface="Times New Roman"/>
              </a:rPr>
              <a:t>    </a:t>
            </a:r>
            <a:r>
              <a:rPr lang="zh-CN" altLang="zh-CN" kern="100" dirty="0">
                <a:cs typeface="Times New Roman"/>
              </a:rPr>
              <a:t>所谓判决的理由就是人民法院根据认定的事实和证据，阐明自己的观点，辩明是非，对当事人正当的请求理由，给予支持，错误的给予批评、教育，讲明道理，从而为判决提供理论依据。所谓判决适用的法律，即判决所依据的民事实体法律条文。 </a:t>
            </a:r>
            <a:endParaRPr lang="zh-CN" altLang="zh-CN" sz="1050" kern="100" dirty="0">
              <a:cs typeface="Times New Roman"/>
            </a:endParaRPr>
          </a:p>
          <a:p>
            <a:endParaRPr lang="zh-CN" altLang="en-US" dirty="0"/>
          </a:p>
        </p:txBody>
      </p:sp>
    </p:spTree>
    <p:extLst>
      <p:ext uri="{BB962C8B-B14F-4D97-AF65-F5344CB8AC3E}">
        <p14:creationId xmlns:p14="http://schemas.microsoft.com/office/powerpoint/2010/main" val="12749059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判决书</a:t>
            </a:r>
            <a:endParaRPr lang="zh-CN" altLang="en-US" dirty="0"/>
          </a:p>
        </p:txBody>
      </p:sp>
      <p:sp>
        <p:nvSpPr>
          <p:cNvPr id="3" name="内容占位符 2"/>
          <p:cNvSpPr>
            <a:spLocks noGrp="1"/>
          </p:cNvSpPr>
          <p:nvPr>
            <p:ph sz="quarter" idx="14"/>
          </p:nvPr>
        </p:nvSpPr>
        <p:spPr>
          <a:xfrm>
            <a:off x="801688" y="908720"/>
            <a:ext cx="7908925" cy="4389438"/>
          </a:xfrm>
        </p:spPr>
        <p:txBody>
          <a:bodyPr>
            <a:noAutofit/>
          </a:bodyPr>
          <a:lstStyle/>
          <a:p>
            <a:pPr algn="ctr"/>
            <a:r>
              <a:rPr lang="en-US" altLang="zh-CN" sz="1600" b="1" kern="100" dirty="0">
                <a:cs typeface="Times New Roman"/>
              </a:rPr>
              <a:t>XLP</a:t>
            </a:r>
            <a:r>
              <a:rPr lang="zh-CN" altLang="zh-CN" sz="1600" b="1" kern="100" dirty="0">
                <a:cs typeface="Times New Roman"/>
              </a:rPr>
              <a:t>人民法院</a:t>
            </a:r>
            <a:endParaRPr lang="zh-CN" altLang="zh-CN" sz="1600" kern="100" dirty="0">
              <a:cs typeface="Times New Roman"/>
            </a:endParaRPr>
          </a:p>
          <a:p>
            <a:pPr algn="ctr"/>
            <a:r>
              <a:rPr lang="zh-CN" altLang="zh-CN" sz="1600" b="1" kern="100" dirty="0">
                <a:cs typeface="Times New Roman"/>
              </a:rPr>
              <a:t>判决书</a:t>
            </a:r>
            <a:endParaRPr lang="zh-CN" altLang="zh-CN" sz="1600" kern="100" dirty="0">
              <a:cs typeface="Times New Roman"/>
            </a:endParaRPr>
          </a:p>
          <a:p>
            <a:pPr algn="ctr"/>
            <a:r>
              <a:rPr lang="en-US" altLang="zh-CN" kern="100" dirty="0">
                <a:cs typeface="Times New Roman"/>
              </a:rPr>
              <a:t> </a:t>
            </a:r>
            <a:endParaRPr lang="zh-CN" altLang="zh-CN" sz="1050" kern="100" dirty="0">
              <a:cs typeface="Times New Roman"/>
            </a:endParaRPr>
          </a:p>
          <a:p>
            <a:pPr>
              <a:lnSpc>
                <a:spcPts val="1900"/>
              </a:lnSpc>
            </a:pPr>
            <a:r>
              <a:rPr lang="zh-CN" altLang="zh-CN" kern="100" dirty="0">
                <a:cs typeface="Times New Roman"/>
              </a:rPr>
              <a:t>原告：</a:t>
            </a:r>
            <a:r>
              <a:rPr lang="en-US" altLang="zh-CN" kern="100" dirty="0">
                <a:cs typeface="Times New Roman"/>
              </a:rPr>
              <a:t>                             </a:t>
            </a:r>
            <a:endParaRPr lang="zh-CN" altLang="zh-CN" sz="1050" kern="100" dirty="0">
              <a:cs typeface="Times New Roman"/>
            </a:endParaRPr>
          </a:p>
          <a:p>
            <a:pPr>
              <a:lnSpc>
                <a:spcPts val="1900"/>
              </a:lnSpc>
            </a:pPr>
            <a:r>
              <a:rPr lang="zh-CN" altLang="zh-CN" kern="100" dirty="0">
                <a:cs typeface="Times New Roman"/>
              </a:rPr>
              <a:t>法定代表人：</a:t>
            </a:r>
            <a:endParaRPr lang="zh-CN" altLang="zh-CN" sz="1050" kern="100" dirty="0">
              <a:cs typeface="Times New Roman"/>
            </a:endParaRPr>
          </a:p>
          <a:p>
            <a:pPr>
              <a:lnSpc>
                <a:spcPts val="1900"/>
              </a:lnSpc>
            </a:pPr>
            <a:r>
              <a:rPr lang="zh-CN" altLang="zh-CN" kern="100" dirty="0">
                <a:cs typeface="Times New Roman"/>
              </a:rPr>
              <a:t>职务：</a:t>
            </a:r>
            <a:r>
              <a:rPr lang="en-US" altLang="zh-CN" kern="100" dirty="0">
                <a:cs typeface="Times New Roman"/>
              </a:rPr>
              <a:t>                             </a:t>
            </a:r>
            <a:endParaRPr lang="zh-CN" altLang="zh-CN" sz="1050" kern="100" dirty="0">
              <a:cs typeface="Times New Roman"/>
            </a:endParaRPr>
          </a:p>
          <a:p>
            <a:pPr>
              <a:lnSpc>
                <a:spcPts val="1900"/>
              </a:lnSpc>
            </a:pPr>
            <a:r>
              <a:rPr lang="zh-CN" altLang="zh-CN" kern="100" dirty="0">
                <a:cs typeface="Times New Roman"/>
              </a:rPr>
              <a:t>委托代理人： </a:t>
            </a:r>
            <a:endParaRPr lang="zh-CN" altLang="zh-CN" sz="1050" kern="100" dirty="0">
              <a:cs typeface="Times New Roman"/>
            </a:endParaRPr>
          </a:p>
          <a:p>
            <a:pPr>
              <a:lnSpc>
                <a:spcPts val="1900"/>
              </a:lnSpc>
            </a:pPr>
            <a:r>
              <a:rPr lang="zh-CN" altLang="zh-CN" kern="100" dirty="0">
                <a:cs typeface="Times New Roman"/>
              </a:rPr>
              <a:t>被告：</a:t>
            </a:r>
            <a:endParaRPr lang="zh-CN" altLang="zh-CN" sz="1050" kern="100" dirty="0">
              <a:cs typeface="Times New Roman"/>
            </a:endParaRPr>
          </a:p>
          <a:p>
            <a:pPr>
              <a:lnSpc>
                <a:spcPts val="1900"/>
              </a:lnSpc>
            </a:pPr>
            <a:r>
              <a:rPr lang="zh-CN" altLang="zh-CN" kern="100" dirty="0">
                <a:cs typeface="Times New Roman"/>
              </a:rPr>
              <a:t>法定代理人：</a:t>
            </a:r>
            <a:endParaRPr lang="zh-CN" altLang="zh-CN" sz="1050" kern="100" dirty="0">
              <a:cs typeface="Times New Roman"/>
            </a:endParaRPr>
          </a:p>
          <a:p>
            <a:pPr>
              <a:lnSpc>
                <a:spcPts val="1900"/>
              </a:lnSpc>
            </a:pPr>
            <a:r>
              <a:rPr lang="zh-CN" altLang="zh-CN" kern="100" dirty="0">
                <a:cs typeface="Times New Roman"/>
              </a:rPr>
              <a:t>职务：</a:t>
            </a:r>
            <a:r>
              <a:rPr lang="en-US" altLang="zh-CN" kern="100" dirty="0">
                <a:cs typeface="Times New Roman"/>
              </a:rPr>
              <a:t>                      </a:t>
            </a:r>
            <a:endParaRPr lang="zh-CN" altLang="zh-CN" sz="1050" kern="100" dirty="0">
              <a:cs typeface="Times New Roman"/>
            </a:endParaRPr>
          </a:p>
          <a:p>
            <a:pPr>
              <a:lnSpc>
                <a:spcPts val="1900"/>
              </a:lnSpc>
            </a:pPr>
            <a:r>
              <a:rPr lang="en-US" altLang="zh-CN" kern="100" dirty="0">
                <a:cs typeface="Times New Roman"/>
              </a:rPr>
              <a:t>    </a:t>
            </a:r>
            <a:endParaRPr lang="zh-CN" altLang="zh-CN" sz="1050" kern="100" dirty="0">
              <a:cs typeface="Times New Roman"/>
            </a:endParaRPr>
          </a:p>
          <a:p>
            <a:pPr>
              <a:lnSpc>
                <a:spcPts val="1900"/>
              </a:lnSpc>
            </a:pPr>
            <a:r>
              <a:rPr lang="en-US" altLang="zh-CN" kern="100" dirty="0">
                <a:cs typeface="Times New Roman"/>
              </a:rPr>
              <a:t>    </a:t>
            </a:r>
            <a:r>
              <a:rPr lang="zh-CN" altLang="zh-CN" kern="100" dirty="0">
                <a:cs typeface="Times New Roman"/>
              </a:rPr>
              <a:t>原告与被告关于</a:t>
            </a:r>
            <a:r>
              <a:rPr lang="en-US" altLang="zh-CN" kern="100" dirty="0">
                <a:cs typeface="Times New Roman"/>
              </a:rPr>
              <a:t>XX</a:t>
            </a:r>
            <a:r>
              <a:rPr lang="zh-CN" altLang="zh-CN" kern="100" dirty="0">
                <a:cs typeface="Times New Roman"/>
              </a:rPr>
              <a:t>一案，本院受理后，依法由审判员</a:t>
            </a:r>
            <a:r>
              <a:rPr lang="en-US" altLang="zh-CN" kern="100" dirty="0">
                <a:cs typeface="Times New Roman"/>
              </a:rPr>
              <a:t>XX</a:t>
            </a:r>
            <a:r>
              <a:rPr lang="zh-CN" altLang="zh-CN" kern="100" dirty="0">
                <a:cs typeface="Times New Roman"/>
              </a:rPr>
              <a:t>独任审判，公开开庭进行了审理。</a:t>
            </a:r>
            <a:r>
              <a:rPr lang="en-US" altLang="zh-CN" kern="100" dirty="0">
                <a:cs typeface="Times New Roman"/>
              </a:rPr>
              <a:t>XX</a:t>
            </a:r>
            <a:r>
              <a:rPr lang="zh-CN" altLang="zh-CN" kern="100" dirty="0">
                <a:cs typeface="Times New Roman"/>
              </a:rPr>
              <a:t>、</a:t>
            </a:r>
            <a:r>
              <a:rPr lang="en-US" altLang="zh-CN" kern="100" dirty="0">
                <a:cs typeface="Times New Roman"/>
              </a:rPr>
              <a:t>XX</a:t>
            </a:r>
            <a:r>
              <a:rPr lang="zh-CN" altLang="zh-CN" kern="100" dirty="0">
                <a:cs typeface="Times New Roman"/>
              </a:rPr>
              <a:t>到庭参加诉讼。本案现已审理终结。 </a:t>
            </a:r>
            <a:endParaRPr lang="zh-CN" altLang="zh-CN" sz="1050" kern="100" dirty="0">
              <a:cs typeface="Times New Roman"/>
            </a:endParaRPr>
          </a:p>
          <a:p>
            <a:pPr>
              <a:lnSpc>
                <a:spcPts val="1900"/>
              </a:lnSpc>
            </a:pPr>
            <a:r>
              <a:rPr lang="en-US" altLang="zh-CN" kern="100" dirty="0">
                <a:cs typeface="Times New Roman"/>
              </a:rPr>
              <a:t>    </a:t>
            </a:r>
            <a:r>
              <a:rPr lang="zh-CN" altLang="zh-CN" kern="100" dirty="0">
                <a:cs typeface="Times New Roman"/>
              </a:rPr>
              <a:t>原告诉称：（</a:t>
            </a:r>
            <a:r>
              <a:rPr lang="en-US" altLang="zh-CN" kern="100" dirty="0">
                <a:cs typeface="Times New Roman"/>
              </a:rPr>
              <a:t>XX</a:t>
            </a:r>
            <a:r>
              <a:rPr lang="zh-CN" altLang="zh-CN" kern="100" dirty="0">
                <a:cs typeface="Times New Roman"/>
              </a:rPr>
              <a:t>案情），故诉请：（</a:t>
            </a:r>
            <a:r>
              <a:rPr lang="en-US" altLang="zh-CN" kern="100" dirty="0">
                <a:cs typeface="Times New Roman"/>
              </a:rPr>
              <a:t>XX</a:t>
            </a:r>
            <a:r>
              <a:rPr lang="zh-CN" altLang="zh-CN" kern="100" dirty="0">
                <a:cs typeface="Times New Roman"/>
              </a:rPr>
              <a:t>诉讼请求）</a:t>
            </a:r>
            <a:endParaRPr lang="zh-CN" altLang="zh-CN" sz="1050" kern="100" dirty="0">
              <a:cs typeface="Times New Roman"/>
            </a:endParaRPr>
          </a:p>
          <a:p>
            <a:pPr>
              <a:lnSpc>
                <a:spcPts val="1900"/>
              </a:lnSpc>
            </a:pPr>
            <a:r>
              <a:rPr lang="en-US" altLang="zh-CN" kern="100" dirty="0">
                <a:cs typeface="Times New Roman"/>
              </a:rPr>
              <a:t>    </a:t>
            </a:r>
            <a:r>
              <a:rPr lang="zh-CN" altLang="zh-CN" kern="100" dirty="0">
                <a:cs typeface="Times New Roman"/>
              </a:rPr>
              <a:t>被告辩称：</a:t>
            </a:r>
            <a:endParaRPr lang="zh-CN" altLang="zh-CN" sz="1050" kern="100" dirty="0">
              <a:cs typeface="Times New Roman"/>
            </a:endParaRPr>
          </a:p>
          <a:p>
            <a:pPr indent="304800">
              <a:lnSpc>
                <a:spcPts val="1900"/>
              </a:lnSpc>
            </a:pPr>
            <a:r>
              <a:rPr lang="zh-CN" altLang="zh-CN" kern="100" dirty="0">
                <a:cs typeface="Times New Roman"/>
              </a:rPr>
              <a:t>经审理查明：（真实案情）</a:t>
            </a:r>
            <a:endParaRPr lang="zh-CN" altLang="zh-CN" sz="1050" kern="100" dirty="0">
              <a:cs typeface="Times New Roman"/>
            </a:endParaRPr>
          </a:p>
          <a:p>
            <a:pPr indent="304800">
              <a:lnSpc>
                <a:spcPts val="1900"/>
              </a:lnSpc>
            </a:pPr>
            <a:r>
              <a:rPr lang="zh-CN" altLang="zh-CN" kern="100" dirty="0">
                <a:cs typeface="Times New Roman"/>
              </a:rPr>
              <a:t>原、被告各执己见，不能达成一致意见。</a:t>
            </a:r>
            <a:endParaRPr lang="zh-CN" altLang="zh-CN" sz="1050" kern="100" dirty="0">
              <a:cs typeface="Times New Roman"/>
            </a:endParaRPr>
          </a:p>
          <a:p>
            <a:pPr>
              <a:lnSpc>
                <a:spcPts val="1900"/>
              </a:lnSpc>
            </a:pPr>
            <a:r>
              <a:rPr lang="en-US" altLang="zh-CN" kern="100" dirty="0">
                <a:cs typeface="Times New Roman"/>
              </a:rPr>
              <a:t>    </a:t>
            </a:r>
            <a:r>
              <a:rPr lang="zh-CN" altLang="zh-CN" kern="100" dirty="0">
                <a:cs typeface="Times New Roman"/>
              </a:rPr>
              <a:t>上述事实，有双方当事人陈述及其他证据证实</a:t>
            </a:r>
            <a:r>
              <a:rPr lang="zh-CN" altLang="zh-CN" kern="100" dirty="0" smtClean="0">
                <a:cs typeface="Times New Roman"/>
              </a:rPr>
              <a:t>。</a:t>
            </a:r>
            <a:endParaRPr lang="zh-CN" altLang="zh-CN" sz="1050" kern="100" dirty="0">
              <a:cs typeface="Times New Roman"/>
            </a:endParaRPr>
          </a:p>
        </p:txBody>
      </p:sp>
    </p:spTree>
    <p:extLst>
      <p:ext uri="{BB962C8B-B14F-4D97-AF65-F5344CB8AC3E}">
        <p14:creationId xmlns:p14="http://schemas.microsoft.com/office/powerpoint/2010/main" val="32173740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sz="quarter" idx="14"/>
          </p:nvPr>
        </p:nvSpPr>
        <p:spPr/>
        <p:txBody>
          <a:bodyPr>
            <a:normAutofit/>
          </a:bodyPr>
          <a:lstStyle/>
          <a:p>
            <a:pPr>
              <a:lnSpc>
                <a:spcPts val="1900"/>
              </a:lnSpc>
            </a:pPr>
            <a:r>
              <a:rPr lang="en-US" altLang="zh-CN" kern="100" dirty="0">
                <a:cs typeface="Times New Roman"/>
              </a:rPr>
              <a:t> </a:t>
            </a:r>
            <a:r>
              <a:rPr lang="zh-CN" altLang="zh-CN" kern="100" dirty="0">
                <a:cs typeface="Times New Roman"/>
              </a:rPr>
              <a:t>本院认为，</a:t>
            </a:r>
            <a:r>
              <a:rPr lang="en-US" altLang="zh-CN" kern="100" dirty="0">
                <a:cs typeface="Times New Roman"/>
              </a:rPr>
              <a:t>XXXX</a:t>
            </a:r>
            <a:r>
              <a:rPr lang="zh-CN" altLang="zh-CN" kern="100" dirty="0">
                <a:cs typeface="Times New Roman"/>
              </a:rPr>
              <a:t>应予支持。</a:t>
            </a:r>
            <a:r>
              <a:rPr lang="en-US" altLang="zh-CN" kern="100" dirty="0">
                <a:cs typeface="Times New Roman"/>
              </a:rPr>
              <a:t>XXXX</a:t>
            </a:r>
            <a:r>
              <a:rPr lang="zh-CN" altLang="zh-CN" kern="100" dirty="0">
                <a:cs typeface="Times New Roman"/>
              </a:rPr>
              <a:t>不予支持。原告</a:t>
            </a:r>
            <a:r>
              <a:rPr lang="en-US" altLang="zh-CN" kern="100" dirty="0">
                <a:cs typeface="Times New Roman"/>
              </a:rPr>
              <a:t>/</a:t>
            </a:r>
            <a:r>
              <a:rPr lang="zh-CN" altLang="zh-CN" kern="100" dirty="0">
                <a:cs typeface="Times New Roman"/>
              </a:rPr>
              <a:t>被告应负主要责任，故其要求原告</a:t>
            </a:r>
            <a:r>
              <a:rPr lang="en-US" altLang="zh-CN" kern="100" dirty="0">
                <a:cs typeface="Times New Roman"/>
              </a:rPr>
              <a:t>/</a:t>
            </a:r>
            <a:r>
              <a:rPr lang="zh-CN" altLang="zh-CN" kern="100" dirty="0">
                <a:cs typeface="Times New Roman"/>
              </a:rPr>
              <a:t>被告赔偿损失的请求不予支持；原告</a:t>
            </a:r>
            <a:r>
              <a:rPr lang="en-US" altLang="zh-CN" kern="100" dirty="0">
                <a:cs typeface="Times New Roman"/>
              </a:rPr>
              <a:t>/</a:t>
            </a:r>
            <a:r>
              <a:rPr lang="zh-CN" altLang="zh-CN" kern="100" dirty="0">
                <a:cs typeface="Times New Roman"/>
              </a:rPr>
              <a:t>被告亦有一定的责任，故对其要求原告</a:t>
            </a:r>
            <a:r>
              <a:rPr lang="en-US" altLang="zh-CN" kern="100" dirty="0">
                <a:cs typeface="Times New Roman"/>
              </a:rPr>
              <a:t>/</a:t>
            </a:r>
            <a:r>
              <a:rPr lang="zh-CN" altLang="zh-CN" kern="100" dirty="0">
                <a:cs typeface="Times New Roman"/>
              </a:rPr>
              <a:t>被告赔偿损失的请求亦不予支持。为此，依照《中华人民共和国民法通则》第</a:t>
            </a:r>
            <a:r>
              <a:rPr lang="en-US" altLang="zh-CN" kern="100" dirty="0">
                <a:cs typeface="Times New Roman"/>
              </a:rPr>
              <a:t>X</a:t>
            </a:r>
            <a:r>
              <a:rPr lang="zh-CN" altLang="zh-CN" kern="100" dirty="0">
                <a:cs typeface="Times New Roman"/>
              </a:rPr>
              <a:t>条之规定，判决如下：</a:t>
            </a:r>
          </a:p>
          <a:p>
            <a:pPr>
              <a:lnSpc>
                <a:spcPts val="1900"/>
              </a:lnSpc>
            </a:pPr>
            <a:r>
              <a:rPr lang="en-US" altLang="zh-CN" kern="100" dirty="0">
                <a:cs typeface="Times New Roman"/>
              </a:rPr>
              <a:t>    </a:t>
            </a:r>
            <a:r>
              <a:rPr lang="zh-CN" altLang="zh-CN" kern="100" dirty="0">
                <a:cs typeface="Times New Roman"/>
              </a:rPr>
              <a:t>被告应于本判决生效后</a:t>
            </a:r>
            <a:r>
              <a:rPr lang="en-US" altLang="zh-CN" kern="100" dirty="0">
                <a:cs typeface="Times New Roman"/>
              </a:rPr>
              <a:t>X</a:t>
            </a:r>
            <a:r>
              <a:rPr lang="zh-CN" altLang="zh-CN" kern="100" dirty="0">
                <a:cs typeface="Times New Roman"/>
              </a:rPr>
              <a:t>日内履行</a:t>
            </a:r>
            <a:r>
              <a:rPr lang="en-US" altLang="zh-CN" kern="100" dirty="0">
                <a:cs typeface="Times New Roman"/>
              </a:rPr>
              <a:t>XXXX</a:t>
            </a:r>
            <a:r>
              <a:rPr lang="zh-CN" altLang="zh-CN" kern="100" dirty="0">
                <a:cs typeface="Times New Roman"/>
              </a:rPr>
              <a:t>。</a:t>
            </a:r>
          </a:p>
          <a:p>
            <a:pPr>
              <a:lnSpc>
                <a:spcPts val="1900"/>
              </a:lnSpc>
            </a:pPr>
            <a:r>
              <a:rPr lang="en-US" altLang="zh-CN" kern="100" dirty="0">
                <a:cs typeface="Times New Roman"/>
              </a:rPr>
              <a:t>    </a:t>
            </a:r>
            <a:r>
              <a:rPr lang="zh-CN" altLang="zh-CN" kern="100" dirty="0">
                <a:cs typeface="Times New Roman"/>
              </a:rPr>
              <a:t>本案受理费</a:t>
            </a:r>
            <a:r>
              <a:rPr lang="en-US" altLang="zh-CN" kern="100" dirty="0">
                <a:cs typeface="Times New Roman"/>
              </a:rPr>
              <a:t>XX</a:t>
            </a:r>
            <a:r>
              <a:rPr lang="zh-CN" altLang="zh-CN" kern="100" dirty="0">
                <a:cs typeface="Times New Roman"/>
              </a:rPr>
              <a:t>元，其他诉讼费用</a:t>
            </a:r>
            <a:r>
              <a:rPr lang="en-US" altLang="zh-CN" kern="100" dirty="0">
                <a:cs typeface="Times New Roman"/>
              </a:rPr>
              <a:t>XX</a:t>
            </a:r>
            <a:r>
              <a:rPr lang="zh-CN" altLang="zh-CN" kern="100" dirty="0">
                <a:cs typeface="Times New Roman"/>
              </a:rPr>
              <a:t>元，由败诉方负担。</a:t>
            </a:r>
          </a:p>
          <a:p>
            <a:pPr indent="304800">
              <a:lnSpc>
                <a:spcPts val="1900"/>
              </a:lnSpc>
            </a:pPr>
            <a:r>
              <a:rPr lang="zh-CN" altLang="zh-CN" kern="100" dirty="0">
                <a:cs typeface="Times New Roman"/>
              </a:rPr>
              <a:t>如不服本判决，可在判决书送达之日起</a:t>
            </a:r>
            <a:r>
              <a:rPr lang="en-US" altLang="zh-CN" kern="100" dirty="0">
                <a:cs typeface="Times New Roman"/>
              </a:rPr>
              <a:t>15</a:t>
            </a:r>
            <a:r>
              <a:rPr lang="zh-CN" altLang="zh-CN" kern="100" dirty="0">
                <a:cs typeface="Times New Roman"/>
              </a:rPr>
              <a:t>日内向本院递交上诉状，并按对方当事人的人数提出副本，上诉于</a:t>
            </a:r>
            <a:r>
              <a:rPr lang="en-US" altLang="zh-CN" kern="100" dirty="0">
                <a:cs typeface="Times New Roman"/>
              </a:rPr>
              <a:t>XX</a:t>
            </a:r>
            <a:r>
              <a:rPr lang="zh-CN" altLang="zh-CN" kern="100" dirty="0">
                <a:cs typeface="Times New Roman"/>
              </a:rPr>
              <a:t>省</a:t>
            </a:r>
            <a:r>
              <a:rPr lang="en-US" altLang="zh-CN" kern="100" dirty="0">
                <a:cs typeface="Times New Roman"/>
              </a:rPr>
              <a:t>XX</a:t>
            </a:r>
            <a:r>
              <a:rPr lang="zh-CN" altLang="zh-CN" kern="100" dirty="0">
                <a:cs typeface="Times New Roman"/>
              </a:rPr>
              <a:t>市中级人民法院。 </a:t>
            </a:r>
          </a:p>
          <a:p>
            <a:pPr>
              <a:lnSpc>
                <a:spcPts val="1900"/>
              </a:lnSpc>
            </a:pPr>
            <a:r>
              <a:rPr lang="en-US" altLang="zh-CN" kern="100" dirty="0">
                <a:cs typeface="Times New Roman"/>
              </a:rPr>
              <a:t>                                                 </a:t>
            </a:r>
            <a:endParaRPr lang="zh-CN" altLang="zh-CN" kern="100" dirty="0">
              <a:cs typeface="Times New Roman"/>
            </a:endParaRPr>
          </a:p>
          <a:p>
            <a:pPr>
              <a:lnSpc>
                <a:spcPts val="1900"/>
              </a:lnSpc>
            </a:pPr>
            <a:r>
              <a:rPr lang="en-US" altLang="zh-CN" kern="100" dirty="0">
                <a:cs typeface="Times New Roman"/>
              </a:rPr>
              <a:t>                                                 </a:t>
            </a:r>
            <a:endParaRPr lang="zh-CN" altLang="zh-CN" kern="100" dirty="0">
              <a:cs typeface="Times New Roman"/>
            </a:endParaRPr>
          </a:p>
          <a:p>
            <a:pPr>
              <a:lnSpc>
                <a:spcPts val="1900"/>
              </a:lnSpc>
            </a:pPr>
            <a:r>
              <a:rPr lang="en-US" altLang="zh-CN" kern="100" dirty="0">
                <a:cs typeface="Times New Roman"/>
              </a:rPr>
              <a:t>                                                 </a:t>
            </a:r>
            <a:endParaRPr lang="zh-CN" altLang="zh-CN" kern="100" dirty="0">
              <a:cs typeface="Times New Roman"/>
            </a:endParaRPr>
          </a:p>
          <a:p>
            <a:pPr>
              <a:lnSpc>
                <a:spcPts val="1900"/>
              </a:lnSpc>
            </a:pPr>
            <a:r>
              <a:rPr lang="en-US" altLang="zh-CN" kern="100" dirty="0">
                <a:cs typeface="Times New Roman"/>
              </a:rPr>
              <a:t> </a:t>
            </a:r>
            <a:endParaRPr lang="zh-CN" altLang="zh-CN" kern="100" dirty="0">
              <a:cs typeface="Times New Roman"/>
            </a:endParaRPr>
          </a:p>
          <a:p>
            <a:pPr>
              <a:lnSpc>
                <a:spcPts val="1900"/>
              </a:lnSpc>
            </a:pPr>
            <a:r>
              <a:rPr lang="en-US" altLang="zh-CN" kern="100" dirty="0">
                <a:cs typeface="Times New Roman"/>
              </a:rPr>
              <a:t> </a:t>
            </a:r>
            <a:endParaRPr lang="zh-CN" altLang="zh-CN" kern="100" dirty="0">
              <a:cs typeface="Times New Roman"/>
            </a:endParaRPr>
          </a:p>
          <a:p>
            <a:pPr>
              <a:lnSpc>
                <a:spcPts val="1900"/>
              </a:lnSpc>
            </a:pPr>
            <a:r>
              <a:rPr lang="zh-CN" altLang="zh-CN" dirty="0"/>
              <a:t/>
            </a:r>
            <a:br>
              <a:rPr lang="zh-CN" altLang="zh-CN" dirty="0"/>
            </a:br>
            <a:r>
              <a:rPr lang="en-US" altLang="zh-CN" kern="100" dirty="0">
                <a:cs typeface="Times New Roman"/>
              </a:rPr>
              <a:t>                                                 </a:t>
            </a:r>
            <a:r>
              <a:rPr lang="zh-CN" altLang="zh-CN" kern="100" dirty="0">
                <a:cs typeface="Times New Roman"/>
              </a:rPr>
              <a:t>审判长：</a:t>
            </a:r>
          </a:p>
          <a:p>
            <a:pPr>
              <a:lnSpc>
                <a:spcPts val="1900"/>
              </a:lnSpc>
            </a:pPr>
            <a:r>
              <a:rPr lang="en-US" altLang="zh-CN" kern="100" dirty="0">
                <a:cs typeface="Times New Roman"/>
              </a:rPr>
              <a:t>                                                 </a:t>
            </a:r>
            <a:r>
              <a:rPr lang="zh-CN" altLang="zh-CN" kern="100" dirty="0">
                <a:cs typeface="Times New Roman"/>
              </a:rPr>
              <a:t>审判员：</a:t>
            </a:r>
          </a:p>
          <a:p>
            <a:pPr>
              <a:lnSpc>
                <a:spcPts val="1900"/>
              </a:lnSpc>
            </a:pPr>
            <a:r>
              <a:rPr lang="en-US" altLang="zh-CN" kern="100" dirty="0">
                <a:cs typeface="Times New Roman"/>
              </a:rPr>
              <a:t>             </a:t>
            </a:r>
            <a:r>
              <a:rPr lang="en-US" altLang="zh-CN" kern="100" dirty="0" smtClean="0">
                <a:cs typeface="Times New Roman"/>
              </a:rPr>
              <a:t>                                    </a:t>
            </a:r>
            <a:r>
              <a:rPr lang="en-US" altLang="zh-CN" kern="100" dirty="0">
                <a:cs typeface="Times New Roman"/>
              </a:rPr>
              <a:t>XXXX</a:t>
            </a:r>
            <a:r>
              <a:rPr lang="zh-CN" altLang="zh-CN" kern="100" dirty="0">
                <a:cs typeface="Times New Roman"/>
              </a:rPr>
              <a:t>年</a:t>
            </a:r>
            <a:r>
              <a:rPr lang="en-US" altLang="zh-CN" kern="100" dirty="0">
                <a:cs typeface="Times New Roman"/>
              </a:rPr>
              <a:t>XX</a:t>
            </a:r>
            <a:r>
              <a:rPr lang="zh-CN" altLang="zh-CN" kern="100" dirty="0">
                <a:cs typeface="Times New Roman"/>
              </a:rPr>
              <a:t>月</a:t>
            </a:r>
            <a:r>
              <a:rPr lang="en-US" altLang="zh-CN" kern="100" dirty="0">
                <a:cs typeface="Times New Roman"/>
              </a:rPr>
              <a:t>XX</a:t>
            </a:r>
            <a:r>
              <a:rPr lang="zh-CN" altLang="zh-CN" kern="100" dirty="0">
                <a:cs typeface="Times New Roman"/>
              </a:rPr>
              <a:t>日</a:t>
            </a:r>
          </a:p>
          <a:p>
            <a:pPr>
              <a:lnSpc>
                <a:spcPts val="1900"/>
              </a:lnSpc>
            </a:pPr>
            <a:r>
              <a:rPr lang="en-US" altLang="zh-CN" kern="100" dirty="0">
                <a:cs typeface="Times New Roman"/>
              </a:rPr>
              <a:t>                                                 </a:t>
            </a:r>
            <a:r>
              <a:rPr lang="zh-CN" altLang="zh-CN" kern="100" dirty="0">
                <a:cs typeface="Times New Roman"/>
              </a:rPr>
              <a:t>本件与原本核对无异</a:t>
            </a:r>
          </a:p>
          <a:p>
            <a:endParaRPr lang="zh-CN" alt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4194175"/>
            <a:ext cx="1524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62669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民事调解书模板</a:t>
            </a:r>
            <a:endParaRPr lang="zh-CN" altLang="en-US" dirty="0"/>
          </a:p>
        </p:txBody>
      </p:sp>
      <p:sp>
        <p:nvSpPr>
          <p:cNvPr id="3" name="内容占位符 2"/>
          <p:cNvSpPr>
            <a:spLocks noGrp="1"/>
          </p:cNvSpPr>
          <p:nvPr>
            <p:ph sz="quarter" idx="14"/>
          </p:nvPr>
        </p:nvSpPr>
        <p:spPr>
          <a:xfrm>
            <a:off x="801688" y="764704"/>
            <a:ext cx="7908925" cy="4389438"/>
          </a:xfrm>
        </p:spPr>
        <p:txBody>
          <a:bodyPr>
            <a:noAutofit/>
          </a:bodyPr>
          <a:lstStyle/>
          <a:p>
            <a:pPr algn="ctr"/>
            <a:r>
              <a:rPr lang="en-US" altLang="zh-CN" sz="1600" b="1" kern="100" dirty="0">
                <a:cs typeface="Times New Roman"/>
              </a:rPr>
              <a:t>XLP</a:t>
            </a:r>
            <a:r>
              <a:rPr lang="zh-CN" altLang="zh-CN" sz="1600" b="1" kern="100" dirty="0">
                <a:cs typeface="Times New Roman"/>
              </a:rPr>
              <a:t>法院民事调解书</a:t>
            </a:r>
            <a:endParaRPr lang="zh-CN" altLang="zh-CN" sz="1050" kern="100" dirty="0">
              <a:cs typeface="Times New Roman"/>
            </a:endParaRPr>
          </a:p>
          <a:p>
            <a:r>
              <a:rPr lang="en-US" altLang="zh-CN" sz="1050" kern="100" dirty="0">
                <a:cs typeface="Times New Roman"/>
              </a:rPr>
              <a:t> </a:t>
            </a:r>
            <a:endParaRPr lang="zh-CN" altLang="zh-CN" sz="1050" kern="100" dirty="0">
              <a:cs typeface="Times New Roman"/>
            </a:endParaRPr>
          </a:p>
          <a:p>
            <a:pPr algn="r"/>
            <a:r>
              <a:rPr lang="zh-CN" altLang="zh-CN" kern="100" dirty="0">
                <a:cs typeface="Times New Roman"/>
              </a:rPr>
              <a:t>（</a:t>
            </a:r>
            <a:r>
              <a:rPr lang="en-US" altLang="zh-CN" kern="100" dirty="0">
                <a:cs typeface="Times New Roman"/>
              </a:rPr>
              <a:t>2014</a:t>
            </a:r>
            <a:r>
              <a:rPr lang="zh-CN" altLang="zh-CN" kern="100" dirty="0">
                <a:cs typeface="Times New Roman"/>
              </a:rPr>
              <a:t>）</a:t>
            </a:r>
            <a:r>
              <a:rPr lang="en-US" altLang="zh-CN" kern="100" dirty="0">
                <a:cs typeface="Times New Roman"/>
              </a:rPr>
              <a:t>XLP</a:t>
            </a:r>
            <a:r>
              <a:rPr lang="zh-CN" altLang="zh-CN" kern="100" dirty="0">
                <a:cs typeface="Times New Roman"/>
              </a:rPr>
              <a:t>民初字第</a:t>
            </a:r>
            <a:r>
              <a:rPr lang="en-US" altLang="zh-CN" kern="100" dirty="0">
                <a:cs typeface="Times New Roman"/>
              </a:rPr>
              <a:t>XXX</a:t>
            </a:r>
            <a:r>
              <a:rPr lang="zh-CN" altLang="zh-CN" kern="100" dirty="0" smtClean="0">
                <a:cs typeface="Times New Roman"/>
              </a:rPr>
              <a:t>号</a:t>
            </a:r>
            <a:endParaRPr lang="zh-CN" altLang="zh-CN" sz="1050" kern="100" dirty="0">
              <a:cs typeface="Times New Roman"/>
            </a:endParaRPr>
          </a:p>
          <a:p>
            <a:pPr indent="266700">
              <a:lnSpc>
                <a:spcPct val="125000"/>
              </a:lnSpc>
              <a:spcAft>
                <a:spcPts val="600"/>
              </a:spcAft>
            </a:pPr>
            <a:r>
              <a:rPr lang="zh-CN" altLang="zh-CN" kern="100" dirty="0">
                <a:cs typeface="Times New Roman"/>
              </a:rPr>
              <a:t>原告：</a:t>
            </a:r>
            <a:r>
              <a:rPr lang="en-US" altLang="zh-CN" kern="100" dirty="0">
                <a:cs typeface="Times New Roman"/>
              </a:rPr>
              <a:t>                          </a:t>
            </a:r>
            <a:r>
              <a:rPr lang="zh-CN" altLang="zh-CN" kern="100" dirty="0" smtClean="0">
                <a:cs typeface="Times New Roman"/>
              </a:rPr>
              <a:t>法定</a:t>
            </a:r>
            <a:r>
              <a:rPr lang="zh-CN" altLang="zh-CN" kern="100" dirty="0">
                <a:cs typeface="Times New Roman"/>
              </a:rPr>
              <a:t>代表人：</a:t>
            </a:r>
            <a:r>
              <a:rPr lang="en-US" altLang="zh-CN" kern="100" dirty="0">
                <a:cs typeface="Times New Roman"/>
              </a:rPr>
              <a:t>                    </a:t>
            </a:r>
            <a:r>
              <a:rPr lang="en-US" altLang="zh-CN" sz="1050" kern="100" dirty="0" smtClean="0">
                <a:cs typeface="Times New Roman"/>
              </a:rPr>
              <a:t>      </a:t>
            </a:r>
            <a:r>
              <a:rPr lang="zh-CN" altLang="zh-CN" kern="100" dirty="0" smtClean="0">
                <a:cs typeface="Times New Roman"/>
              </a:rPr>
              <a:t>职务</a:t>
            </a:r>
            <a:r>
              <a:rPr lang="zh-CN" altLang="zh-CN" kern="100" dirty="0">
                <a:cs typeface="Times New Roman"/>
              </a:rPr>
              <a:t>：</a:t>
            </a:r>
            <a:r>
              <a:rPr lang="en-US" altLang="zh-CN" kern="100" dirty="0">
                <a:cs typeface="Times New Roman"/>
              </a:rPr>
              <a:t>                          </a:t>
            </a:r>
            <a:endParaRPr lang="zh-CN" altLang="zh-CN" sz="1050" kern="100" dirty="0">
              <a:cs typeface="Times New Roman"/>
            </a:endParaRPr>
          </a:p>
          <a:p>
            <a:pPr indent="266700">
              <a:lnSpc>
                <a:spcPct val="125000"/>
              </a:lnSpc>
              <a:spcAft>
                <a:spcPts val="600"/>
              </a:spcAft>
            </a:pPr>
            <a:r>
              <a:rPr lang="zh-CN" altLang="zh-CN" kern="100" dirty="0">
                <a:cs typeface="Times New Roman"/>
              </a:rPr>
              <a:t>被告</a:t>
            </a:r>
            <a:r>
              <a:rPr lang="zh-CN" altLang="zh-CN" kern="100" dirty="0" smtClean="0">
                <a:cs typeface="Times New Roman"/>
              </a:rPr>
              <a:t>：</a:t>
            </a:r>
            <a:r>
              <a:rPr lang="en-US" altLang="zh-CN" sz="1050" kern="100" dirty="0" smtClean="0">
                <a:cs typeface="Times New Roman"/>
              </a:rPr>
              <a:t>                               </a:t>
            </a:r>
            <a:r>
              <a:rPr lang="zh-CN" altLang="zh-CN" kern="100" dirty="0" smtClean="0">
                <a:cs typeface="Times New Roman"/>
              </a:rPr>
              <a:t>法定</a:t>
            </a:r>
            <a:r>
              <a:rPr lang="zh-CN" altLang="zh-CN" kern="100" dirty="0">
                <a:cs typeface="Times New Roman"/>
              </a:rPr>
              <a:t>代理人</a:t>
            </a:r>
            <a:r>
              <a:rPr lang="zh-CN" altLang="zh-CN" kern="100" dirty="0" smtClean="0">
                <a:cs typeface="Times New Roman"/>
              </a:rPr>
              <a:t>：</a:t>
            </a:r>
            <a:r>
              <a:rPr lang="en-US" altLang="zh-CN" sz="1050" kern="100" dirty="0" smtClean="0">
                <a:cs typeface="Times New Roman"/>
              </a:rPr>
              <a:t>                            </a:t>
            </a:r>
            <a:r>
              <a:rPr lang="zh-CN" altLang="zh-CN" kern="100" dirty="0" smtClean="0">
                <a:cs typeface="Times New Roman"/>
              </a:rPr>
              <a:t>职务</a:t>
            </a:r>
            <a:r>
              <a:rPr lang="zh-CN" altLang="zh-CN" kern="100" dirty="0">
                <a:cs typeface="Times New Roman"/>
              </a:rPr>
              <a:t>：</a:t>
            </a:r>
            <a:endParaRPr lang="zh-CN" altLang="zh-CN" sz="1050" kern="100" dirty="0">
              <a:cs typeface="Times New Roman"/>
            </a:endParaRPr>
          </a:p>
          <a:p>
            <a:pPr indent="266700">
              <a:lnSpc>
                <a:spcPct val="125000"/>
              </a:lnSpc>
              <a:spcAft>
                <a:spcPts val="600"/>
              </a:spcAft>
            </a:pPr>
            <a:r>
              <a:rPr lang="zh-CN" altLang="zh-CN" kern="100" dirty="0">
                <a:cs typeface="Times New Roman"/>
              </a:rPr>
              <a:t>案由：</a:t>
            </a:r>
            <a:endParaRPr lang="zh-CN" altLang="zh-CN" sz="1050" kern="100" dirty="0">
              <a:cs typeface="Times New Roman"/>
            </a:endParaRPr>
          </a:p>
          <a:p>
            <a:pPr indent="266700">
              <a:lnSpc>
                <a:spcPct val="125000"/>
              </a:lnSpc>
              <a:spcAft>
                <a:spcPts val="600"/>
              </a:spcAft>
            </a:pPr>
            <a:r>
              <a:rPr lang="zh-CN" altLang="zh-CN" kern="100" dirty="0">
                <a:cs typeface="Times New Roman"/>
              </a:rPr>
              <a:t>原告诉称，</a:t>
            </a:r>
            <a:r>
              <a:rPr lang="en-US" altLang="zh-CN" kern="100" dirty="0">
                <a:cs typeface="Times New Roman"/>
              </a:rPr>
              <a:t>XXXX</a:t>
            </a:r>
            <a:r>
              <a:rPr lang="zh-CN" altLang="zh-CN" kern="100" dirty="0">
                <a:cs typeface="Times New Roman"/>
              </a:rPr>
              <a:t>年</a:t>
            </a:r>
            <a:r>
              <a:rPr lang="en-US" altLang="zh-CN" kern="100" dirty="0">
                <a:cs typeface="Times New Roman"/>
              </a:rPr>
              <a:t>X</a:t>
            </a:r>
            <a:r>
              <a:rPr lang="zh-CN" altLang="zh-CN" kern="100" dirty="0">
                <a:cs typeface="Times New Roman"/>
              </a:rPr>
              <a:t>月</a:t>
            </a:r>
            <a:r>
              <a:rPr lang="en-US" altLang="zh-CN" kern="100" dirty="0">
                <a:cs typeface="Times New Roman"/>
              </a:rPr>
              <a:t>XX</a:t>
            </a:r>
            <a:r>
              <a:rPr lang="zh-CN" altLang="zh-CN" kern="100" dirty="0">
                <a:cs typeface="Times New Roman"/>
              </a:rPr>
              <a:t>日，被告在</a:t>
            </a:r>
            <a:r>
              <a:rPr lang="en-US" altLang="zh-CN" kern="100" dirty="0">
                <a:cs typeface="Times New Roman"/>
              </a:rPr>
              <a:t>XXXXXX</a:t>
            </a:r>
            <a:r>
              <a:rPr lang="zh-CN" altLang="zh-CN" kern="100" dirty="0">
                <a:cs typeface="Times New Roman"/>
              </a:rPr>
              <a:t>中存在重大违约行为。被告在</a:t>
            </a:r>
            <a:r>
              <a:rPr lang="en-US" altLang="zh-CN" kern="100" dirty="0">
                <a:cs typeface="Times New Roman"/>
              </a:rPr>
              <a:t>XXXXXX</a:t>
            </a:r>
            <a:r>
              <a:rPr lang="zh-CN" altLang="zh-CN" kern="100" dirty="0">
                <a:cs typeface="Times New Roman"/>
              </a:rPr>
              <a:t>中存在缺陷。对原告造成了损失，使其无法按照目标完全完成内容。该损失额最大值可达</a:t>
            </a:r>
            <a:r>
              <a:rPr lang="en-US" altLang="zh-CN" kern="100" dirty="0">
                <a:cs typeface="Times New Roman"/>
              </a:rPr>
              <a:t>XX</a:t>
            </a:r>
            <a:r>
              <a:rPr lang="zh-CN" altLang="zh-CN" kern="100" dirty="0">
                <a:cs typeface="Times New Roman"/>
              </a:rPr>
              <a:t>万元，现原告向被告索要</a:t>
            </a:r>
            <a:r>
              <a:rPr lang="en-US" altLang="zh-CN" kern="100" dirty="0">
                <a:cs typeface="Times New Roman"/>
              </a:rPr>
              <a:t>XX</a:t>
            </a:r>
            <a:r>
              <a:rPr lang="zh-CN" altLang="zh-CN" kern="100" dirty="0">
                <a:cs typeface="Times New Roman"/>
              </a:rPr>
              <a:t>万元经济损失，及</a:t>
            </a:r>
            <a:r>
              <a:rPr lang="en-US" altLang="zh-CN" kern="100" dirty="0">
                <a:cs typeface="Times New Roman"/>
              </a:rPr>
              <a:t>XXXXX</a:t>
            </a:r>
            <a:r>
              <a:rPr lang="zh-CN" altLang="zh-CN" kern="100" dirty="0">
                <a:cs typeface="Times New Roman"/>
              </a:rPr>
              <a:t>诉求。</a:t>
            </a:r>
            <a:endParaRPr lang="zh-CN" altLang="zh-CN" sz="1050" kern="100" dirty="0">
              <a:cs typeface="Times New Roman"/>
            </a:endParaRPr>
          </a:p>
          <a:p>
            <a:pPr indent="266700">
              <a:lnSpc>
                <a:spcPct val="125000"/>
              </a:lnSpc>
              <a:spcAft>
                <a:spcPts val="600"/>
              </a:spcAft>
            </a:pPr>
            <a:r>
              <a:rPr lang="zh-CN" altLang="zh-CN" kern="100" dirty="0">
                <a:cs typeface="Times New Roman"/>
              </a:rPr>
              <a:t>被告对原告提出的违约事实和损失情况予以认可。</a:t>
            </a:r>
            <a:endParaRPr lang="zh-CN" altLang="zh-CN" sz="1050" kern="100" dirty="0">
              <a:cs typeface="Times New Roman"/>
            </a:endParaRPr>
          </a:p>
          <a:p>
            <a:pPr indent="266700">
              <a:lnSpc>
                <a:spcPct val="125000"/>
              </a:lnSpc>
              <a:spcAft>
                <a:spcPts val="600"/>
              </a:spcAft>
            </a:pPr>
            <a:r>
              <a:rPr lang="zh-CN" altLang="zh-CN" kern="100" dirty="0">
                <a:cs typeface="Times New Roman"/>
              </a:rPr>
              <a:t>本院经审理查明，被告确实存在</a:t>
            </a:r>
            <a:r>
              <a:rPr lang="en-US" altLang="zh-CN" kern="100" dirty="0">
                <a:cs typeface="Times New Roman"/>
              </a:rPr>
              <a:t>XXXX</a:t>
            </a:r>
            <a:r>
              <a:rPr lang="zh-CN" altLang="zh-CN" kern="100" dirty="0">
                <a:cs typeface="Times New Roman"/>
              </a:rPr>
              <a:t>违约行为。原告确因被告的违约行为导致目标不能按时完成，造成损失近</a:t>
            </a:r>
            <a:r>
              <a:rPr lang="en-US" altLang="zh-CN" kern="100" dirty="0">
                <a:cs typeface="Times New Roman"/>
              </a:rPr>
              <a:t>XX</a:t>
            </a:r>
            <a:r>
              <a:rPr lang="zh-CN" altLang="zh-CN" kern="100" dirty="0">
                <a:cs typeface="Times New Roman"/>
              </a:rPr>
              <a:t>万元。</a:t>
            </a:r>
            <a:endParaRPr lang="zh-CN" altLang="zh-CN" sz="1050" kern="100" dirty="0">
              <a:cs typeface="Times New Roman"/>
            </a:endParaRPr>
          </a:p>
          <a:p>
            <a:pPr indent="266700">
              <a:lnSpc>
                <a:spcPct val="125000"/>
              </a:lnSpc>
              <a:spcAft>
                <a:spcPts val="600"/>
              </a:spcAft>
            </a:pPr>
            <a:r>
              <a:rPr lang="zh-CN" altLang="zh-CN" kern="100" dirty="0">
                <a:cs typeface="Times New Roman"/>
              </a:rPr>
              <a:t>本案在审理过程中，经本院主持调解，双方当事人自愿达成如下协议：</a:t>
            </a:r>
            <a:endParaRPr lang="zh-CN" altLang="zh-CN" sz="1050" kern="100" dirty="0">
              <a:cs typeface="Times New Roman"/>
            </a:endParaRPr>
          </a:p>
          <a:p>
            <a:pPr marL="342900" lvl="0" indent="-342900">
              <a:lnSpc>
                <a:spcPct val="125000"/>
              </a:lnSpc>
              <a:spcAft>
                <a:spcPts val="600"/>
              </a:spcAft>
              <a:buFont typeface="+mj-ea"/>
              <a:buAutoNum type="ea1ChsPlain"/>
            </a:pPr>
            <a:r>
              <a:rPr lang="zh-CN" altLang="zh-CN" kern="100" dirty="0">
                <a:cs typeface="Times New Roman"/>
              </a:rPr>
              <a:t>被告于本协议签署之日起</a:t>
            </a:r>
            <a:r>
              <a:rPr lang="en-US" altLang="zh-CN" kern="100" dirty="0">
                <a:cs typeface="Times New Roman"/>
              </a:rPr>
              <a:t>X</a:t>
            </a:r>
            <a:r>
              <a:rPr lang="zh-CN" altLang="zh-CN" kern="100" dirty="0">
                <a:cs typeface="Times New Roman"/>
              </a:rPr>
              <a:t>日内一次性支付原告</a:t>
            </a:r>
            <a:r>
              <a:rPr lang="en-US" altLang="zh-CN" kern="100" dirty="0">
                <a:cs typeface="Times New Roman"/>
              </a:rPr>
              <a:t>XX</a:t>
            </a:r>
            <a:r>
              <a:rPr lang="zh-CN" altLang="zh-CN" kern="100" dirty="0">
                <a:cs typeface="Times New Roman"/>
              </a:rPr>
              <a:t>万元人民币；</a:t>
            </a:r>
            <a:endParaRPr lang="zh-CN" altLang="zh-CN" sz="1050" kern="100" dirty="0">
              <a:cs typeface="Times New Roman"/>
            </a:endParaRPr>
          </a:p>
          <a:p>
            <a:pPr marL="342900" lvl="0" indent="-342900">
              <a:lnSpc>
                <a:spcPct val="125000"/>
              </a:lnSpc>
              <a:spcAft>
                <a:spcPts val="600"/>
              </a:spcAft>
              <a:buFont typeface="+mj-ea"/>
              <a:buAutoNum type="ea1ChsPlain"/>
            </a:pPr>
            <a:r>
              <a:rPr lang="zh-CN" altLang="zh-CN" kern="100" dirty="0">
                <a:cs typeface="Times New Roman"/>
              </a:rPr>
              <a:t>被告履行原告其他诉求。</a:t>
            </a:r>
            <a:endParaRPr lang="zh-CN" altLang="zh-CN" sz="1050" kern="100" dirty="0">
              <a:cs typeface="Times New Roman"/>
            </a:endParaRPr>
          </a:p>
          <a:p>
            <a:pPr>
              <a:lnSpc>
                <a:spcPct val="125000"/>
              </a:lnSpc>
              <a:spcAft>
                <a:spcPts val="600"/>
              </a:spcAft>
            </a:pPr>
            <a:r>
              <a:rPr lang="zh-CN" altLang="zh-CN" kern="100" dirty="0">
                <a:cs typeface="Times New Roman"/>
              </a:rPr>
              <a:t>三、双方无其他争议。</a:t>
            </a:r>
            <a:endParaRPr lang="zh-CN" altLang="zh-CN" sz="1050" kern="100" dirty="0">
              <a:cs typeface="Times New Roman"/>
            </a:endParaRPr>
          </a:p>
          <a:p>
            <a:pPr indent="266700">
              <a:lnSpc>
                <a:spcPct val="125000"/>
              </a:lnSpc>
              <a:spcAft>
                <a:spcPts val="600"/>
              </a:spcAft>
            </a:pPr>
            <a:r>
              <a:rPr lang="zh-CN" altLang="zh-CN" kern="100" dirty="0">
                <a:cs typeface="Times New Roman"/>
              </a:rPr>
              <a:t>案件受理费</a:t>
            </a:r>
            <a:r>
              <a:rPr lang="en-US" altLang="zh-CN" kern="100" dirty="0">
                <a:cs typeface="Times New Roman"/>
              </a:rPr>
              <a:t>XXX</a:t>
            </a:r>
            <a:r>
              <a:rPr lang="zh-CN" altLang="zh-CN" kern="100" dirty="0">
                <a:cs typeface="Times New Roman"/>
              </a:rPr>
              <a:t>元由被告承担。</a:t>
            </a:r>
            <a:endParaRPr lang="zh-CN" altLang="zh-CN" sz="1050" kern="100" dirty="0">
              <a:cs typeface="Times New Roman"/>
            </a:endParaRPr>
          </a:p>
          <a:p>
            <a:pPr indent="266700">
              <a:lnSpc>
                <a:spcPct val="125000"/>
              </a:lnSpc>
              <a:spcAft>
                <a:spcPts val="600"/>
              </a:spcAft>
            </a:pPr>
            <a:r>
              <a:rPr lang="zh-CN" altLang="zh-CN" kern="100" dirty="0">
                <a:cs typeface="Times New Roman"/>
              </a:rPr>
              <a:t>双方当事人一致同意本调解协议自双方在调解协议上签名或盖章后即具有法律效力。</a:t>
            </a:r>
            <a:endParaRPr lang="zh-CN" altLang="zh-CN" sz="1050" kern="100" dirty="0">
              <a:cs typeface="Times New Roman"/>
            </a:endParaRPr>
          </a:p>
          <a:p>
            <a:pPr indent="266700">
              <a:lnSpc>
                <a:spcPct val="125000"/>
              </a:lnSpc>
              <a:spcAft>
                <a:spcPts val="600"/>
              </a:spcAft>
            </a:pPr>
            <a:r>
              <a:rPr lang="zh-CN" altLang="zh-CN" kern="100" dirty="0">
                <a:cs typeface="Times New Roman"/>
              </a:rPr>
              <a:t>上述协议，符合法律规定，本院予以确认。</a:t>
            </a:r>
            <a:r>
              <a:rPr lang="en-US" altLang="zh-CN" sz="1050" kern="100" dirty="0">
                <a:cs typeface="Times New Roman"/>
              </a:rPr>
              <a:t>         </a:t>
            </a:r>
            <a:endParaRPr lang="en-US" altLang="zh-CN" sz="1050" kern="100" dirty="0" smtClean="0">
              <a:cs typeface="Times New Roman"/>
            </a:endParaRPr>
          </a:p>
          <a:p>
            <a:pPr indent="266700">
              <a:lnSpc>
                <a:spcPct val="125000"/>
              </a:lnSpc>
              <a:spcAft>
                <a:spcPts val="600"/>
              </a:spcAft>
            </a:pPr>
            <a:r>
              <a:rPr lang="en-US" altLang="zh-CN" kern="100" dirty="0" smtClean="0">
                <a:cs typeface="Times New Roman"/>
              </a:rPr>
              <a:t>    </a:t>
            </a:r>
            <a:endParaRPr lang="zh-CN" altLang="zh-CN" sz="1050" kern="100" dirty="0" smtClean="0">
              <a:cs typeface="Times New Roman"/>
            </a:endParaRPr>
          </a:p>
          <a:p>
            <a:pPr>
              <a:lnSpc>
                <a:spcPct val="125000"/>
              </a:lnSpc>
              <a:spcAft>
                <a:spcPts val="600"/>
              </a:spcAft>
            </a:pPr>
            <a:r>
              <a:rPr lang="en-US" altLang="zh-CN" kern="100" dirty="0" smtClean="0">
                <a:cs typeface="Times New Roman"/>
              </a:rPr>
              <a:t>                                              </a:t>
            </a:r>
            <a:r>
              <a:rPr lang="zh-CN" altLang="zh-CN" kern="100" dirty="0" smtClean="0">
                <a:cs typeface="Times New Roman"/>
              </a:rPr>
              <a:t>独任审判员：</a:t>
            </a:r>
            <a:endParaRPr lang="zh-CN" altLang="zh-CN" sz="1050" kern="100" dirty="0" smtClean="0">
              <a:cs typeface="Times New Roman"/>
            </a:endParaRPr>
          </a:p>
          <a:p>
            <a:pPr>
              <a:lnSpc>
                <a:spcPct val="125000"/>
              </a:lnSpc>
              <a:spcAft>
                <a:spcPts val="600"/>
              </a:spcAft>
            </a:pPr>
            <a:r>
              <a:rPr lang="en-US" altLang="zh-CN" kern="100" dirty="0" smtClean="0">
                <a:cs typeface="Times New Roman"/>
              </a:rPr>
              <a:t>                                              </a:t>
            </a:r>
            <a:r>
              <a:rPr lang="zh-CN" altLang="zh-CN" kern="100" dirty="0" smtClean="0">
                <a:cs typeface="Times New Roman"/>
              </a:rPr>
              <a:t>二</a:t>
            </a:r>
            <a:r>
              <a:rPr lang="en-US" altLang="zh-CN" kern="100" dirty="0" smtClean="0">
                <a:cs typeface="Times New Roman"/>
              </a:rPr>
              <a:t>0</a:t>
            </a:r>
            <a:r>
              <a:rPr lang="zh-CN" altLang="zh-CN" kern="100" dirty="0" smtClean="0">
                <a:cs typeface="Times New Roman"/>
              </a:rPr>
              <a:t>一四年</a:t>
            </a:r>
            <a:r>
              <a:rPr lang="en-US" altLang="zh-CN" kern="100" dirty="0" smtClean="0">
                <a:cs typeface="Times New Roman"/>
              </a:rPr>
              <a:t>X</a:t>
            </a:r>
            <a:r>
              <a:rPr lang="zh-CN" altLang="zh-CN" kern="100" dirty="0" smtClean="0">
                <a:cs typeface="Times New Roman"/>
              </a:rPr>
              <a:t>月</a:t>
            </a:r>
            <a:r>
              <a:rPr lang="en-US" altLang="zh-CN" kern="100" dirty="0" smtClean="0">
                <a:cs typeface="Times New Roman"/>
              </a:rPr>
              <a:t>XX</a:t>
            </a:r>
            <a:r>
              <a:rPr lang="zh-CN" altLang="zh-CN" kern="100" dirty="0" smtClean="0">
                <a:cs typeface="Times New Roman"/>
              </a:rPr>
              <a:t>日</a:t>
            </a:r>
          </a:p>
        </p:txBody>
      </p:sp>
    </p:spTree>
    <p:extLst>
      <p:ext uri="{BB962C8B-B14F-4D97-AF65-F5344CB8AC3E}">
        <p14:creationId xmlns:p14="http://schemas.microsoft.com/office/powerpoint/2010/main" val="52231424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PART3</a:t>
            </a:r>
            <a:r>
              <a:rPr lang="zh-CN" altLang="en-US" dirty="0" smtClean="0"/>
              <a:t>：专利</a:t>
            </a:r>
            <a:endParaRPr lang="zh-CN" altLang="en-US" dirty="0"/>
          </a:p>
        </p:txBody>
      </p:sp>
      <p:pic>
        <p:nvPicPr>
          <p:cNvPr id="6" name="内容占位符 5"/>
          <p:cNvPicPr>
            <a:picLocks noGrp="1" noChangeAspect="1" noChangeArrowheads="1"/>
          </p:cNvPicPr>
          <p:nvPr>
            <p:ph sz="quarter" idx="13"/>
          </p:nvPr>
        </p:nvPicPr>
        <p:blipFill rotWithShape="1">
          <a:blip r:embed="rId2" cstate="email">
            <a:extLst>
              <a:ext uri="{28A0092B-C50C-407E-A947-70E740481C1C}">
                <a14:useLocalDpi xmlns:a14="http://schemas.microsoft.com/office/drawing/2010/main"/>
              </a:ext>
            </a:extLst>
          </a:blip>
          <a:srcRect t="14818"/>
          <a:stretch/>
        </p:blipFill>
        <p:spPr bwMode="auto">
          <a:xfrm>
            <a:off x="0" y="967021"/>
            <a:ext cx="9144000" cy="743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3661092"/>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专利申请流程（以</a:t>
            </a:r>
            <a:r>
              <a:rPr lang="en-US" altLang="zh-CN" dirty="0" smtClean="0"/>
              <a:t>2014</a:t>
            </a:r>
            <a:r>
              <a:rPr lang="zh-CN" altLang="en-US" dirty="0" smtClean="0"/>
              <a:t>年</a:t>
            </a:r>
            <a:r>
              <a:rPr lang="en-US" altLang="zh-CN" dirty="0" smtClean="0"/>
              <a:t>1</a:t>
            </a:r>
            <a:r>
              <a:rPr lang="zh-CN" altLang="en-US" dirty="0" smtClean="0"/>
              <a:t>月</a:t>
            </a:r>
            <a:r>
              <a:rPr lang="en-US" altLang="zh-CN" dirty="0" smtClean="0"/>
              <a:t>XLP</a:t>
            </a:r>
            <a:r>
              <a:rPr lang="zh-CN" altLang="en-US" dirty="0" smtClean="0"/>
              <a:t>活动为案例）</a:t>
            </a:r>
            <a:endParaRPr lang="zh-CN" altLang="en-US" dirty="0"/>
          </a:p>
        </p:txBody>
      </p:sp>
      <p:sp>
        <p:nvSpPr>
          <p:cNvPr id="3" name="内容占位符 2"/>
          <p:cNvSpPr>
            <a:spLocks noGrp="1"/>
          </p:cNvSpPr>
          <p:nvPr>
            <p:ph sz="quarter" idx="14"/>
          </p:nvPr>
        </p:nvSpPr>
        <p:spPr>
          <a:xfrm>
            <a:off x="755576" y="980728"/>
            <a:ext cx="7908925" cy="4389438"/>
          </a:xfrm>
        </p:spPr>
        <p:txBody>
          <a:bodyPr>
            <a:noAutofit/>
          </a:bodyPr>
          <a:lstStyle/>
          <a:p>
            <a:pPr algn="ctr">
              <a:spcBef>
                <a:spcPts val="3000"/>
              </a:spcBef>
              <a:spcAft>
                <a:spcPts val="675"/>
              </a:spcAft>
            </a:pPr>
            <a:r>
              <a:rPr lang="en-US" altLang="zh-CN" sz="1600" dirty="0" err="1">
                <a:cs typeface="Songti SC Black"/>
              </a:rPr>
              <a:t>申请人操作流程</a:t>
            </a:r>
            <a:endParaRPr lang="zh-CN" altLang="zh-CN" sz="1600" dirty="0">
              <a:cs typeface="Times New Roman"/>
            </a:endParaRPr>
          </a:p>
          <a:p>
            <a:pPr algn="l">
              <a:spcBef>
                <a:spcPts val="2250"/>
              </a:spcBef>
              <a:spcAft>
                <a:spcPts val="675"/>
              </a:spcAft>
            </a:pPr>
            <a:r>
              <a:rPr lang="en-US" altLang="zh-CN" sz="1400" dirty="0" err="1">
                <a:cs typeface="Songti SC Black"/>
              </a:rPr>
              <a:t>开户</a:t>
            </a:r>
            <a:endParaRPr lang="zh-CN" altLang="zh-CN" sz="1400" dirty="0">
              <a:cs typeface="Times New Roman"/>
            </a:endParaRPr>
          </a:p>
          <a:p>
            <a:pPr algn="l">
              <a:lnSpc>
                <a:spcPts val="1680"/>
              </a:lnSpc>
              <a:spcAft>
                <a:spcPts val="675"/>
              </a:spcAft>
            </a:pPr>
            <a:r>
              <a:rPr lang="en-US" altLang="zh-CN" dirty="0">
                <a:cs typeface="Times New Roman"/>
              </a:rPr>
              <a:t>1、各个</a:t>
            </a:r>
            <a:r>
              <a:rPr lang="en-US" altLang="zh-CN" dirty="0">
                <a:cs typeface="Songti SC Black"/>
              </a:rPr>
              <a:t>团队</a:t>
            </a:r>
            <a:r>
              <a:rPr lang="en-US" altLang="zh-CN" dirty="0">
                <a:cs typeface="Times New Roman"/>
              </a:rPr>
              <a:t>的知</a:t>
            </a:r>
            <a:r>
              <a:rPr lang="en-US" altLang="zh-CN" dirty="0">
                <a:cs typeface="Songti SC Black"/>
              </a:rPr>
              <a:t>识产权总监</a:t>
            </a:r>
            <a:r>
              <a:rPr lang="en-US" altLang="zh-CN" dirty="0">
                <a:cs typeface="Times New Roman"/>
              </a:rPr>
              <a:t>（以下</a:t>
            </a:r>
            <a:r>
              <a:rPr lang="en-US" altLang="zh-CN" dirty="0">
                <a:cs typeface="Songti SC Black"/>
              </a:rPr>
              <a:t>简</a:t>
            </a:r>
            <a:r>
              <a:rPr lang="en-US" altLang="zh-CN" dirty="0">
                <a:cs typeface="Times New Roman"/>
              </a:rPr>
              <a:t>称</a:t>
            </a:r>
            <a:r>
              <a:rPr lang="en-US" altLang="zh-CN" dirty="0">
                <a:cs typeface="Songti SC Black"/>
              </a:rPr>
              <a:t>总监</a:t>
            </a:r>
            <a:r>
              <a:rPr lang="en-US" altLang="zh-CN" dirty="0">
                <a:cs typeface="Times New Roman"/>
              </a:rPr>
              <a:t>）在GITLAB网</a:t>
            </a:r>
            <a:r>
              <a:rPr lang="en-US" altLang="zh-CN" dirty="0">
                <a:cs typeface="Songti SC Black"/>
              </a:rPr>
              <a:t>页</a:t>
            </a:r>
            <a:r>
              <a:rPr lang="en-US" altLang="zh-CN" dirty="0">
                <a:cs typeface="Times New Roman"/>
              </a:rPr>
              <a:t>上找到THUXLP_IPOffice</a:t>
            </a:r>
            <a:r>
              <a:rPr lang="en-US" altLang="zh-CN" dirty="0">
                <a:cs typeface="Songti SC Black"/>
              </a:rPr>
              <a:t>项</a:t>
            </a:r>
            <a:r>
              <a:rPr lang="en-US" altLang="zh-CN" dirty="0">
                <a:cs typeface="Times New Roman"/>
              </a:rPr>
              <a:t>目，向挑</a:t>
            </a:r>
            <a:r>
              <a:rPr lang="en-US" altLang="zh-CN" dirty="0">
                <a:cs typeface="Songti SC Black"/>
              </a:rPr>
              <a:t>战</a:t>
            </a:r>
            <a:r>
              <a:rPr lang="en-US" altLang="zh-CN" dirty="0">
                <a:cs typeface="Times New Roman"/>
              </a:rPr>
              <a:t>方管理</a:t>
            </a:r>
            <a:r>
              <a:rPr lang="en-US" altLang="zh-CN" dirty="0">
                <a:cs typeface="Songti SC Black"/>
              </a:rPr>
              <a:t>团队</a:t>
            </a:r>
            <a:r>
              <a:rPr lang="en-US" altLang="zh-CN" dirty="0">
                <a:cs typeface="Times New Roman"/>
              </a:rPr>
              <a:t>的知</a:t>
            </a:r>
            <a:r>
              <a:rPr lang="en-US" altLang="zh-CN" dirty="0">
                <a:cs typeface="Songti SC Black"/>
              </a:rPr>
              <a:t>识产权</a:t>
            </a:r>
            <a:r>
              <a:rPr lang="en-US" altLang="zh-CN" dirty="0">
                <a:cs typeface="Times New Roman"/>
              </a:rPr>
              <a:t>管理</a:t>
            </a:r>
            <a:r>
              <a:rPr lang="en-US" altLang="zh-CN" dirty="0">
                <a:cs typeface="Songti SC Black"/>
              </a:rPr>
              <a:t>员</a:t>
            </a:r>
            <a:r>
              <a:rPr lang="en-US" altLang="zh-CN" dirty="0">
                <a:cs typeface="Courier"/>
              </a:rPr>
              <a:t>李智</a:t>
            </a:r>
            <a:r>
              <a:rPr lang="en-US" altLang="zh-CN" dirty="0">
                <a:cs typeface="Songti SC Black"/>
              </a:rPr>
              <a:t>发</a:t>
            </a:r>
            <a:r>
              <a:rPr lang="en-US" altLang="zh-CN" dirty="0">
                <a:cs typeface="Times New Roman"/>
              </a:rPr>
              <a:t>送issue，</a:t>
            </a:r>
            <a:r>
              <a:rPr lang="en-US" altLang="zh-CN" dirty="0">
                <a:cs typeface="Songti SC Black"/>
              </a:rPr>
              <a:t>标题为</a:t>
            </a:r>
            <a:r>
              <a:rPr lang="en-US" altLang="zh-CN" dirty="0">
                <a:cs typeface="Courier"/>
              </a:rPr>
              <a:t>知</a:t>
            </a:r>
            <a:r>
              <a:rPr lang="en-US" altLang="zh-CN" dirty="0">
                <a:cs typeface="Songti SC Black"/>
              </a:rPr>
              <a:t>识产权总监</a:t>
            </a:r>
            <a:r>
              <a:rPr lang="en-US" altLang="zh-CN" dirty="0">
                <a:cs typeface="Courier"/>
              </a:rPr>
              <a:t>开</a:t>
            </a:r>
            <a:r>
              <a:rPr lang="en-US" altLang="zh-CN" dirty="0">
                <a:cs typeface="Songti SC Black"/>
              </a:rPr>
              <a:t>户</a:t>
            </a:r>
            <a:r>
              <a:rPr lang="en-US" altLang="zh-CN" dirty="0">
                <a:cs typeface="Times New Roman"/>
              </a:rPr>
              <a:t>，</a:t>
            </a:r>
            <a:r>
              <a:rPr lang="en-US" altLang="zh-CN" dirty="0">
                <a:cs typeface="Songti SC Black"/>
              </a:rPr>
              <a:t>标签为</a:t>
            </a:r>
            <a:r>
              <a:rPr lang="en-US" altLang="zh-CN" dirty="0">
                <a:cs typeface="Courier"/>
              </a:rPr>
              <a:t>IP开</a:t>
            </a:r>
            <a:r>
              <a:rPr lang="en-US" altLang="zh-CN" dirty="0">
                <a:cs typeface="Songti SC Black"/>
              </a:rPr>
              <a:t>户</a:t>
            </a:r>
            <a:r>
              <a:rPr lang="en-US" altLang="zh-CN" dirty="0">
                <a:cs typeface="Times New Roman"/>
              </a:rPr>
              <a:t>，内容</a:t>
            </a:r>
            <a:r>
              <a:rPr lang="en-US" altLang="zh-CN" dirty="0">
                <a:cs typeface="Songti SC Black"/>
              </a:rPr>
              <a:t>为总监</a:t>
            </a:r>
            <a:r>
              <a:rPr lang="en-US" altLang="zh-CN" dirty="0">
                <a:cs typeface="Times New Roman"/>
              </a:rPr>
              <a:t>的git用</a:t>
            </a:r>
            <a:r>
              <a:rPr lang="en-US" altLang="zh-CN" dirty="0">
                <a:cs typeface="Songti SC Black"/>
              </a:rPr>
              <a:t>户</a:t>
            </a:r>
            <a:r>
              <a:rPr lang="en-US" altLang="zh-CN" dirty="0">
                <a:cs typeface="Times New Roman"/>
              </a:rPr>
              <a:t>名，以</a:t>
            </a:r>
            <a:r>
              <a:rPr lang="en-US" altLang="zh-CN" dirty="0">
                <a:cs typeface="Songti SC Black"/>
              </a:rPr>
              <a:t>获</a:t>
            </a:r>
            <a:r>
              <a:rPr lang="en-US" altLang="zh-CN" dirty="0">
                <a:cs typeface="Times New Roman"/>
              </a:rPr>
              <a:t>取THUXLP_IPOffice的developer</a:t>
            </a:r>
            <a:r>
              <a:rPr lang="en-US" altLang="zh-CN" dirty="0">
                <a:cs typeface="Songti SC Black"/>
              </a:rPr>
              <a:t>权</a:t>
            </a:r>
            <a:r>
              <a:rPr lang="en-US" altLang="zh-CN" dirty="0">
                <a:cs typeface="Times New Roman"/>
              </a:rPr>
              <a:t>限</a:t>
            </a:r>
            <a:endParaRPr lang="zh-CN" altLang="zh-CN" dirty="0">
              <a:cs typeface="Times New Roman"/>
            </a:endParaRPr>
          </a:p>
          <a:p>
            <a:pPr algn="l">
              <a:lnSpc>
                <a:spcPts val="1680"/>
              </a:lnSpc>
              <a:spcAft>
                <a:spcPts val="675"/>
              </a:spcAft>
            </a:pPr>
            <a:r>
              <a:rPr lang="en-US" altLang="zh-CN" dirty="0">
                <a:cs typeface="Times New Roman"/>
              </a:rPr>
              <a:t>2、</a:t>
            </a:r>
            <a:r>
              <a:rPr lang="en-US" altLang="zh-CN" dirty="0">
                <a:cs typeface="Songti SC Black"/>
              </a:rPr>
              <a:t>总监</a:t>
            </a:r>
            <a:r>
              <a:rPr lang="en-US" altLang="zh-CN" dirty="0">
                <a:cs typeface="Times New Roman"/>
              </a:rPr>
              <a:t>收到</a:t>
            </a:r>
            <a:r>
              <a:rPr lang="en-US" altLang="zh-CN" dirty="0">
                <a:cs typeface="Songti SC Black"/>
              </a:rPr>
              <a:t>邮</a:t>
            </a:r>
            <a:r>
              <a:rPr lang="en-US" altLang="zh-CN" dirty="0">
                <a:cs typeface="Times New Roman"/>
              </a:rPr>
              <a:t>件提示</a:t>
            </a:r>
            <a:r>
              <a:rPr lang="en-US" altLang="zh-CN" dirty="0">
                <a:cs typeface="Songti SC Black"/>
              </a:rPr>
              <a:t>获</a:t>
            </a:r>
            <a:r>
              <a:rPr lang="en-US" altLang="zh-CN" dirty="0">
                <a:cs typeface="Times New Roman"/>
              </a:rPr>
              <a:t>得</a:t>
            </a:r>
            <a:r>
              <a:rPr lang="en-US" altLang="zh-CN" dirty="0">
                <a:cs typeface="Songti SC Black"/>
              </a:rPr>
              <a:t>权</a:t>
            </a:r>
            <a:r>
              <a:rPr lang="en-US" altLang="zh-CN" dirty="0">
                <a:cs typeface="Times New Roman"/>
              </a:rPr>
              <a:t>限后，将THUXLP_IPOffice</a:t>
            </a:r>
            <a:r>
              <a:rPr lang="en-US" altLang="zh-CN" dirty="0">
                <a:cs typeface="Songti SC Black"/>
              </a:rPr>
              <a:t>项</a:t>
            </a:r>
            <a:r>
              <a:rPr lang="en-US" altLang="zh-CN" dirty="0">
                <a:cs typeface="Times New Roman"/>
              </a:rPr>
              <a:t>目的reception分支克隆到本地工作空</a:t>
            </a:r>
            <a:r>
              <a:rPr lang="en-US" altLang="zh-CN" dirty="0">
                <a:cs typeface="Songti SC Black"/>
              </a:rPr>
              <a:t>间</a:t>
            </a:r>
            <a:r>
              <a:rPr lang="en-US" altLang="zh-CN" dirty="0">
                <a:cs typeface="Times New Roman"/>
              </a:rPr>
              <a:t>，使用以下命令：</a:t>
            </a:r>
            <a:br>
              <a:rPr lang="en-US" altLang="zh-CN" dirty="0">
                <a:cs typeface="Times New Roman"/>
              </a:rPr>
            </a:br>
            <a:r>
              <a:rPr lang="en-US" altLang="zh-CN" dirty="0" err="1">
                <a:cs typeface="Courier"/>
              </a:rPr>
              <a:t>git</a:t>
            </a:r>
            <a:r>
              <a:rPr lang="en-US" altLang="zh-CN" dirty="0">
                <a:cs typeface="Courier"/>
              </a:rPr>
              <a:t> clone git@166.111.59.15:toyhouse/</a:t>
            </a:r>
            <a:r>
              <a:rPr lang="en-US" altLang="zh-CN" dirty="0" err="1">
                <a:cs typeface="Courier"/>
              </a:rPr>
              <a:t>thuxlp_ipoffice.git</a:t>
            </a:r>
            <a:r>
              <a:rPr lang="en-US" altLang="zh-CN" dirty="0">
                <a:cs typeface="Courier"/>
              </a:rPr>
              <a:t> -b reception</a:t>
            </a:r>
            <a:endParaRPr lang="zh-CN" altLang="zh-CN" dirty="0">
              <a:cs typeface="Times New Roman"/>
            </a:endParaRPr>
          </a:p>
          <a:p>
            <a:pPr algn="l"/>
            <a:endParaRPr lang="zh-CN" altLang="en-US" dirty="0"/>
          </a:p>
        </p:txBody>
      </p:sp>
    </p:spTree>
    <p:extLst>
      <p:ext uri="{BB962C8B-B14F-4D97-AF65-F5344CB8AC3E}">
        <p14:creationId xmlns:p14="http://schemas.microsoft.com/office/powerpoint/2010/main" val="288770764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7" name="内容占位符 6"/>
          <p:cNvSpPr>
            <a:spLocks noGrp="1"/>
          </p:cNvSpPr>
          <p:nvPr>
            <p:ph sz="quarter" idx="13"/>
          </p:nvPr>
        </p:nvSpPr>
        <p:spPr/>
        <p:txBody>
          <a:bodyPr/>
          <a:lstStyle/>
          <a:p>
            <a:r>
              <a:rPr lang="uz-Cyrl-UZ" altLang="zh-CN" dirty="0"/>
              <a:t>另外，随着网络游戏和社群网的盛行，许多学生投入了大量的精力参与网络游戏，以社群网和同侪沟通并自主地提供内容和协助。已经有教育专家与知名的研究机构，尝试把学习活动与社群及网路游戏化过程相结合，以提升学生的学习兴趣、动力，甚至效果。如今，不会使用信息工具，甚至已经成为了学习过程或是社交行为上的一种障碍。</a:t>
            </a:r>
            <a:r>
              <a:rPr lang="zh-CN" altLang="en-US" dirty="0"/>
              <a:t>（顾教授口述</a:t>
            </a:r>
            <a:r>
              <a:rPr lang="zh-CN" altLang="en-US" dirty="0" smtClean="0"/>
              <a:t>）</a:t>
            </a:r>
            <a:endParaRPr lang="en-US" altLang="zh-CN" dirty="0" smtClean="0"/>
          </a:p>
          <a:p>
            <a:r>
              <a:rPr lang="zh-CN" altLang="en-US" dirty="0" smtClean="0"/>
              <a:t>基于</a:t>
            </a:r>
            <a:r>
              <a:rPr lang="en-US" altLang="zh-CN" dirty="0"/>
              <a:t>XLP</a:t>
            </a:r>
            <a:r>
              <a:rPr lang="zh-CN" altLang="en-US" dirty="0"/>
              <a:t>方法论的导引课：“跨学科系统集成设计挑战”，其目的是带领同学们打破科系与专业领域的界限，在第一现场，见证系统集成的涌现特性，组织个人与团队，一起探索群体认知能力的极限。我们提供了多种跨专业的知识与技术服务内容，其中有学习环境的形成历史与演进过程、议事流程的结构、法律协议的概念、知识产权的申请、空间设计的方法论、数字加工服务、软件开发服务、与物联网技术的对接等等。 （摘自</a:t>
            </a:r>
            <a:r>
              <a:rPr lang="en-US" altLang="zh-CN" dirty="0"/>
              <a:t>2014JanReview</a:t>
            </a:r>
            <a:r>
              <a:rPr lang="zh-CN" altLang="en-US" dirty="0"/>
              <a:t>）</a:t>
            </a:r>
          </a:p>
          <a:p>
            <a:endParaRPr lang="zh-CN" altLang="en-US" dirty="0"/>
          </a:p>
        </p:txBody>
      </p:sp>
      <p:sp>
        <p:nvSpPr>
          <p:cNvPr id="9" name="内容占位符 8"/>
          <p:cNvSpPr>
            <a:spLocks noGrp="1"/>
          </p:cNvSpPr>
          <p:nvPr>
            <p:ph sz="quarter" idx="14"/>
          </p:nvPr>
        </p:nvSpPr>
        <p:spPr/>
        <p:txBody>
          <a:bodyPr/>
          <a:lstStyle/>
          <a:p>
            <a:endParaRPr lang="zh-CN" altLang="en-US"/>
          </a:p>
        </p:txBody>
      </p:sp>
      <p:pic>
        <p:nvPicPr>
          <p:cNvPr id="3" name="Picture 2" descr="清华附中团队协作.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878173" y="1244600"/>
            <a:ext cx="4209420" cy="2367799"/>
          </a:xfrm>
          <a:prstGeom prst="rect">
            <a:avLst/>
          </a:prstGeom>
        </p:spPr>
      </p:pic>
      <p:pic>
        <p:nvPicPr>
          <p:cNvPr id="8" name="Picture 7" descr="挑战方与任务方交流任务定义.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78173" y="3612399"/>
            <a:ext cx="4204696" cy="2794000"/>
          </a:xfrm>
          <a:prstGeom prst="rect">
            <a:avLst/>
          </a:prstGeom>
        </p:spPr>
      </p:pic>
      <p:sp>
        <p:nvSpPr>
          <p:cNvPr id="4" name="TextBox 3"/>
          <p:cNvSpPr txBox="1"/>
          <p:nvPr/>
        </p:nvSpPr>
        <p:spPr>
          <a:xfrm>
            <a:off x="545336" y="6022779"/>
            <a:ext cx="4314001" cy="369332"/>
          </a:xfrm>
          <a:prstGeom prst="rect">
            <a:avLst/>
          </a:prstGeom>
          <a:noFill/>
        </p:spPr>
        <p:txBody>
          <a:bodyPr wrap="none" rtlCol="0">
            <a:spAutoFit/>
          </a:bodyPr>
          <a:lstStyle/>
          <a:p>
            <a:pPr algn="r"/>
            <a:r>
              <a:rPr lang="en-US" altLang="zh-CN" sz="900" dirty="0" smtClean="0"/>
              <a:t>2014</a:t>
            </a:r>
            <a:r>
              <a:rPr lang="zh-CN" altLang="en-US" sz="900" dirty="0" smtClean="0"/>
              <a:t>年</a:t>
            </a:r>
            <a:r>
              <a:rPr lang="en-US" altLang="zh-CN" sz="900" dirty="0" smtClean="0"/>
              <a:t>7</a:t>
            </a:r>
            <a:r>
              <a:rPr lang="zh-CN" altLang="en-US" sz="900" dirty="0" smtClean="0"/>
              <a:t>月清华附中</a:t>
            </a:r>
            <a:r>
              <a:rPr lang="en-US" altLang="zh-CN" sz="900" dirty="0" smtClean="0"/>
              <a:t>XLP——</a:t>
            </a:r>
            <a:r>
              <a:rPr lang="zh-CN" altLang="en-US" sz="900" dirty="0" smtClean="0"/>
              <a:t>“智能空间” ↗</a:t>
            </a:r>
            <a:endParaRPr lang="en-US" altLang="zh-CN" sz="900" dirty="0" smtClean="0"/>
          </a:p>
          <a:p>
            <a:pPr algn="r"/>
            <a:r>
              <a:rPr lang="en-US" altLang="zh-CN" sz="900" dirty="0" smtClean="0"/>
              <a:t>2013</a:t>
            </a:r>
            <a:r>
              <a:rPr lang="zh-CN" altLang="en-US" sz="900" dirty="0" smtClean="0"/>
              <a:t>年</a:t>
            </a:r>
            <a:r>
              <a:rPr lang="en-US" altLang="zh-CN" sz="900" dirty="0" smtClean="0"/>
              <a:t>1</a:t>
            </a:r>
            <a:r>
              <a:rPr lang="zh-CN" altLang="en-US" sz="900" dirty="0" smtClean="0"/>
              <a:t>月清华大学挑战性示范课跨学科系统集成设计挑战“开发南海无人岛”→</a:t>
            </a:r>
            <a:endParaRPr lang="en-US" sz="900" dirty="0"/>
          </a:p>
        </p:txBody>
      </p:sp>
    </p:spTree>
    <p:extLst>
      <p:ext uri="{BB962C8B-B14F-4D97-AF65-F5344CB8AC3E}">
        <p14:creationId xmlns:p14="http://schemas.microsoft.com/office/powerpoint/2010/main" val="109971351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4"/>
          </p:nvPr>
        </p:nvSpPr>
        <p:spPr/>
        <p:txBody>
          <a:bodyPr>
            <a:noAutofit/>
          </a:bodyPr>
          <a:lstStyle/>
          <a:p>
            <a:pPr lvl="0" algn="l">
              <a:spcBef>
                <a:spcPts val="2250"/>
              </a:spcBef>
              <a:spcAft>
                <a:spcPts val="675"/>
              </a:spcAft>
              <a:buClr>
                <a:srgbClr val="5B9BD5"/>
              </a:buClr>
            </a:pPr>
            <a:r>
              <a:rPr lang="en-US" altLang="zh-CN" sz="1400" dirty="0" err="1">
                <a:cs typeface="Songti SC Black"/>
              </a:rPr>
              <a:t>申请</a:t>
            </a:r>
            <a:endParaRPr lang="zh-CN" altLang="zh-CN" sz="1400" dirty="0">
              <a:cs typeface="Times New Roman"/>
            </a:endParaRPr>
          </a:p>
          <a:p>
            <a:pPr lvl="0" algn="l">
              <a:lnSpc>
                <a:spcPts val="1680"/>
              </a:lnSpc>
              <a:spcAft>
                <a:spcPts val="675"/>
              </a:spcAft>
              <a:buClr>
                <a:srgbClr val="5B9BD5"/>
              </a:buClr>
            </a:pPr>
            <a:r>
              <a:rPr lang="en-US" altLang="zh-CN" dirty="0">
                <a:cs typeface="Times New Roman"/>
              </a:rPr>
              <a:t>1、</a:t>
            </a:r>
            <a:r>
              <a:rPr lang="en-US" altLang="zh-CN" dirty="0">
                <a:cs typeface="Songti SC Black"/>
              </a:rPr>
              <a:t>总监执</a:t>
            </a:r>
            <a:r>
              <a:rPr lang="en-US" altLang="zh-CN" dirty="0">
                <a:cs typeface="Times New Roman"/>
              </a:rPr>
              <a:t>行</a:t>
            </a:r>
            <a:r>
              <a:rPr lang="en-US" altLang="zh-CN" dirty="0">
                <a:cs typeface="Courier"/>
              </a:rPr>
              <a:t>git checkout -b </a:t>
            </a:r>
            <a:r>
              <a:rPr lang="en-US" altLang="zh-CN" dirty="0" err="1">
                <a:cs typeface="Courier"/>
              </a:rPr>
              <a:t>Apatent</a:t>
            </a:r>
            <a:r>
              <a:rPr lang="en-US" altLang="zh-CN" dirty="0" err="1">
                <a:cs typeface="Times New Roman"/>
              </a:rPr>
              <a:t>，新建一个分支，其中A</a:t>
            </a:r>
            <a:r>
              <a:rPr lang="en-US" altLang="zh-CN" dirty="0" err="1">
                <a:cs typeface="Songti SC Black"/>
              </a:rPr>
              <a:t>为</a:t>
            </a:r>
            <a:r>
              <a:rPr lang="en-US" altLang="zh-CN" dirty="0" err="1">
                <a:cs typeface="Times New Roman"/>
              </a:rPr>
              <a:t>本</a:t>
            </a:r>
            <a:r>
              <a:rPr lang="en-US" altLang="zh-CN" dirty="0" err="1">
                <a:cs typeface="Songti SC Black"/>
              </a:rPr>
              <a:t>组编</a:t>
            </a:r>
            <a:r>
              <a:rPr lang="en-US" altLang="zh-CN" dirty="0" err="1">
                <a:cs typeface="Times New Roman"/>
              </a:rPr>
              <a:t>号</a:t>
            </a:r>
            <a:r>
              <a:rPr lang="en-US" altLang="zh-CN" dirty="0">
                <a:cs typeface="Times New Roman"/>
              </a:rPr>
              <a:t>。</a:t>
            </a:r>
            <a:br>
              <a:rPr lang="en-US" altLang="zh-CN" dirty="0">
                <a:cs typeface="Times New Roman"/>
              </a:rPr>
            </a:br>
            <a:r>
              <a:rPr lang="en-US" altLang="zh-CN" dirty="0" err="1">
                <a:cs typeface="Songti SC Black"/>
              </a:rPr>
              <a:t>总监</a:t>
            </a:r>
            <a:r>
              <a:rPr lang="en-US" altLang="zh-CN" dirty="0" err="1">
                <a:cs typeface="Times New Roman"/>
              </a:rPr>
              <a:t>在data文件</a:t>
            </a:r>
            <a:r>
              <a:rPr lang="en-US" altLang="zh-CN" dirty="0" err="1">
                <a:cs typeface="Songti SC Black"/>
              </a:rPr>
              <a:t>夹</a:t>
            </a:r>
            <a:r>
              <a:rPr lang="en-US" altLang="zh-CN" dirty="0" err="1">
                <a:cs typeface="Times New Roman"/>
              </a:rPr>
              <a:t>中新建一个名</a:t>
            </a:r>
            <a:r>
              <a:rPr lang="en-US" altLang="zh-CN" dirty="0" err="1">
                <a:cs typeface="Songti SC Black"/>
              </a:rPr>
              <a:t>为</a:t>
            </a:r>
            <a:r>
              <a:rPr lang="en-US" altLang="zh-CN" dirty="0" err="1">
                <a:cs typeface="Times New Roman"/>
              </a:rPr>
              <a:t>groupA的文件</a:t>
            </a:r>
            <a:r>
              <a:rPr lang="en-US" altLang="zh-CN" dirty="0" err="1">
                <a:cs typeface="Songti SC Black"/>
              </a:rPr>
              <a:t>夹</a:t>
            </a:r>
            <a:r>
              <a:rPr lang="en-US" altLang="zh-CN" dirty="0" err="1">
                <a:cs typeface="Times New Roman"/>
              </a:rPr>
              <a:t>，其中A</a:t>
            </a:r>
            <a:r>
              <a:rPr lang="en-US" altLang="zh-CN" dirty="0" err="1">
                <a:cs typeface="Songti SC Black"/>
              </a:rPr>
              <a:t>为</a:t>
            </a:r>
            <a:r>
              <a:rPr lang="en-US" altLang="zh-CN" dirty="0" err="1">
                <a:cs typeface="Times New Roman"/>
              </a:rPr>
              <a:t>本</a:t>
            </a:r>
            <a:r>
              <a:rPr lang="en-US" altLang="zh-CN" dirty="0" err="1">
                <a:cs typeface="Songti SC Black"/>
              </a:rPr>
              <a:t>组编</a:t>
            </a:r>
            <a:r>
              <a:rPr lang="en-US" altLang="zh-CN" dirty="0" err="1">
                <a:cs typeface="Times New Roman"/>
              </a:rPr>
              <a:t>号</a:t>
            </a:r>
            <a:r>
              <a:rPr lang="en-US" altLang="zh-CN" dirty="0">
                <a:cs typeface="Times New Roman"/>
              </a:rPr>
              <a:t>。</a:t>
            </a:r>
            <a:br>
              <a:rPr lang="en-US" altLang="zh-CN" dirty="0">
                <a:cs typeface="Times New Roman"/>
              </a:rPr>
            </a:br>
            <a:r>
              <a:rPr lang="en-US" altLang="zh-CN" dirty="0">
                <a:cs typeface="Songti SC Black"/>
              </a:rPr>
              <a:t>总监</a:t>
            </a:r>
            <a:r>
              <a:rPr lang="en-US" altLang="zh-CN" dirty="0">
                <a:cs typeface="Times New Roman"/>
              </a:rPr>
              <a:t>根据本</a:t>
            </a:r>
            <a:r>
              <a:rPr lang="en-US" altLang="zh-CN" dirty="0">
                <a:cs typeface="Songti SC Black"/>
              </a:rPr>
              <a:t>组</a:t>
            </a:r>
            <a:r>
              <a:rPr lang="en-US" altLang="zh-CN" dirty="0">
                <a:cs typeface="Times New Roman"/>
              </a:rPr>
              <a:t>需要申</a:t>
            </a:r>
            <a:r>
              <a:rPr lang="en-US" altLang="zh-CN" dirty="0">
                <a:cs typeface="Songti SC Black"/>
              </a:rPr>
              <a:t>请</a:t>
            </a:r>
            <a:r>
              <a:rPr lang="en-US" altLang="zh-CN" dirty="0">
                <a:cs typeface="Times New Roman"/>
              </a:rPr>
              <a:t>的</a:t>
            </a:r>
            <a:r>
              <a:rPr lang="en-US" altLang="zh-CN" dirty="0">
                <a:cs typeface="Songti SC Black"/>
              </a:rPr>
              <a:t>类别</a:t>
            </a:r>
            <a:r>
              <a:rPr lang="en-US" altLang="zh-CN" dirty="0">
                <a:cs typeface="Times New Roman"/>
              </a:rPr>
              <a:t>，到docs文件</a:t>
            </a:r>
            <a:r>
              <a:rPr lang="en-US" altLang="zh-CN" dirty="0">
                <a:cs typeface="Songti SC Black"/>
              </a:rPr>
              <a:t>夹</a:t>
            </a:r>
            <a:r>
              <a:rPr lang="en-US" altLang="zh-CN" dirty="0">
                <a:cs typeface="Times New Roman"/>
              </a:rPr>
              <a:t>里将</a:t>
            </a:r>
            <a:r>
              <a:rPr lang="en-US" altLang="zh-CN" dirty="0">
                <a:cs typeface="Courier"/>
              </a:rPr>
              <a:t>XLP_IP_OpenSourceRegistration.doc</a:t>
            </a:r>
            <a:r>
              <a:rPr lang="en-US" altLang="zh-CN" dirty="0">
                <a:cs typeface="Times New Roman"/>
              </a:rPr>
              <a:t>或</a:t>
            </a:r>
            <a:r>
              <a:rPr lang="en-US" altLang="zh-CN" dirty="0">
                <a:cs typeface="Courier"/>
              </a:rPr>
              <a:t>XLP_IP_PatentApplication.docx</a:t>
            </a:r>
            <a:r>
              <a:rPr lang="en-US" altLang="zh-CN" dirty="0">
                <a:cs typeface="Times New Roman"/>
              </a:rPr>
              <a:t>或</a:t>
            </a:r>
            <a:r>
              <a:rPr lang="en-US" altLang="zh-CN" dirty="0">
                <a:cs typeface="Courier"/>
              </a:rPr>
              <a:t>XLP_IP_InvalidPatentApplication.docx</a:t>
            </a:r>
            <a:r>
              <a:rPr lang="en-US" altLang="zh-CN" dirty="0">
                <a:cs typeface="Times New Roman"/>
              </a:rPr>
              <a:t>复制到</a:t>
            </a:r>
            <a:r>
              <a:rPr lang="en-US" altLang="zh-CN" dirty="0">
                <a:cs typeface="Songti SC Black"/>
              </a:rPr>
              <a:t>刚刚</a:t>
            </a:r>
            <a:r>
              <a:rPr lang="en-US" altLang="zh-CN" dirty="0">
                <a:cs typeface="Times New Roman"/>
              </a:rPr>
              <a:t>新建的</a:t>
            </a:r>
            <a:r>
              <a:rPr lang="en-US" altLang="zh-CN" dirty="0">
                <a:cs typeface="Courier"/>
              </a:rPr>
              <a:t>data/</a:t>
            </a:r>
            <a:r>
              <a:rPr lang="en-US" altLang="zh-CN" dirty="0" err="1">
                <a:cs typeface="Courier"/>
              </a:rPr>
              <a:t>groupA</a:t>
            </a:r>
            <a:r>
              <a:rPr lang="en-US" altLang="zh-CN" dirty="0" err="1">
                <a:cs typeface="Times New Roman"/>
              </a:rPr>
              <a:t>中</a:t>
            </a:r>
            <a:endParaRPr lang="zh-CN" altLang="zh-CN" dirty="0">
              <a:cs typeface="Times New Roman"/>
            </a:endParaRPr>
          </a:p>
          <a:p>
            <a:pPr lvl="0" algn="l">
              <a:lnSpc>
                <a:spcPts val="1680"/>
              </a:lnSpc>
              <a:spcAft>
                <a:spcPts val="675"/>
              </a:spcAft>
              <a:buClr>
                <a:srgbClr val="5B9BD5"/>
              </a:buClr>
            </a:pPr>
            <a:r>
              <a:rPr lang="en-US" altLang="zh-CN" dirty="0">
                <a:cs typeface="Times New Roman"/>
              </a:rPr>
              <a:t>2、打开文件，按照模板撰写。</a:t>
            </a:r>
            <a:endParaRPr lang="zh-CN" altLang="zh-CN" dirty="0">
              <a:cs typeface="Times New Roman"/>
            </a:endParaRPr>
          </a:p>
          <a:p>
            <a:pPr lvl="0" algn="l">
              <a:lnSpc>
                <a:spcPts val="1680"/>
              </a:lnSpc>
              <a:spcAft>
                <a:spcPts val="675"/>
              </a:spcAft>
              <a:buClr>
                <a:srgbClr val="5B9BD5"/>
              </a:buClr>
            </a:pPr>
            <a:r>
              <a:rPr lang="en-US" altLang="zh-CN" dirty="0">
                <a:cs typeface="Times New Roman"/>
              </a:rPr>
              <a:t>3、保存文件，在git中add、commit提交。</a:t>
            </a:r>
            <a:br>
              <a:rPr lang="en-US" altLang="zh-CN" dirty="0">
                <a:cs typeface="Times New Roman"/>
              </a:rPr>
            </a:br>
            <a:r>
              <a:rPr lang="en-US" altLang="zh-CN" dirty="0" err="1">
                <a:cs typeface="Times New Roman"/>
              </a:rPr>
              <a:t>commit的信息写明：</a:t>
            </a:r>
            <a:r>
              <a:rPr lang="en-US" altLang="zh-CN" dirty="0" err="1">
                <a:cs typeface="Courier"/>
              </a:rPr>
              <a:t>GroupA</a:t>
            </a:r>
            <a:r>
              <a:rPr lang="en-US" altLang="zh-CN" dirty="0">
                <a:cs typeface="Courier"/>
              </a:rPr>
              <a:t> apply for open </a:t>
            </a:r>
            <a:r>
              <a:rPr lang="en-US" altLang="zh-CN" dirty="0" err="1">
                <a:cs typeface="Courier"/>
              </a:rPr>
              <a:t>source</a:t>
            </a:r>
            <a:r>
              <a:rPr lang="en-US" altLang="zh-CN" dirty="0" err="1">
                <a:cs typeface="Times New Roman"/>
              </a:rPr>
              <a:t>或</a:t>
            </a:r>
            <a:r>
              <a:rPr lang="en-US" altLang="zh-CN" dirty="0" err="1">
                <a:cs typeface="Courier"/>
              </a:rPr>
              <a:t>GroupA</a:t>
            </a:r>
            <a:r>
              <a:rPr lang="en-US" altLang="zh-CN" dirty="0">
                <a:cs typeface="Courier"/>
              </a:rPr>
              <a:t> apply for </a:t>
            </a:r>
            <a:r>
              <a:rPr lang="en-US" altLang="zh-CN" dirty="0" err="1">
                <a:cs typeface="Courier"/>
              </a:rPr>
              <a:t>patent</a:t>
            </a:r>
            <a:r>
              <a:rPr lang="en-US" altLang="zh-CN" dirty="0" err="1">
                <a:cs typeface="Times New Roman"/>
              </a:rPr>
              <a:t>或</a:t>
            </a:r>
            <a:r>
              <a:rPr lang="en-US" altLang="zh-CN" dirty="0" err="1">
                <a:cs typeface="Courier"/>
              </a:rPr>
              <a:t>GroupA</a:t>
            </a:r>
            <a:r>
              <a:rPr lang="en-US" altLang="zh-CN" dirty="0">
                <a:cs typeface="Courier"/>
              </a:rPr>
              <a:t> apply for invalid patent</a:t>
            </a:r>
            <a:r>
              <a:rPr lang="en-US" altLang="zh-CN" dirty="0">
                <a:cs typeface="Times New Roman"/>
              </a:rPr>
              <a:t>(</a:t>
            </a:r>
            <a:r>
              <a:rPr lang="en-US" altLang="zh-CN" dirty="0" err="1">
                <a:cs typeface="Times New Roman"/>
              </a:rPr>
              <a:t>其中A</a:t>
            </a:r>
            <a:r>
              <a:rPr lang="en-US" altLang="zh-CN" dirty="0" err="1">
                <a:cs typeface="Songti SC Black"/>
              </a:rPr>
              <a:t>为</a:t>
            </a:r>
            <a:r>
              <a:rPr lang="en-US" altLang="zh-CN" dirty="0" err="1">
                <a:cs typeface="Times New Roman"/>
              </a:rPr>
              <a:t>本</a:t>
            </a:r>
            <a:r>
              <a:rPr lang="en-US" altLang="zh-CN" dirty="0" err="1">
                <a:cs typeface="Songti SC Black"/>
              </a:rPr>
              <a:t>组编</a:t>
            </a:r>
            <a:r>
              <a:rPr lang="en-US" altLang="zh-CN" dirty="0" err="1">
                <a:cs typeface="Times New Roman"/>
              </a:rPr>
              <a:t>号</a:t>
            </a:r>
            <a:r>
              <a:rPr lang="en-US" altLang="zh-CN" dirty="0">
                <a:cs typeface="Times New Roman"/>
              </a:rPr>
              <a:t>)。</a:t>
            </a:r>
            <a:br>
              <a:rPr lang="en-US" altLang="zh-CN" dirty="0">
                <a:cs typeface="Times New Roman"/>
              </a:rPr>
            </a:br>
            <a:r>
              <a:rPr lang="en-US" altLang="zh-CN" dirty="0" err="1">
                <a:cs typeface="Times New Roman"/>
              </a:rPr>
              <a:t>通</a:t>
            </a:r>
            <a:r>
              <a:rPr lang="en-US" altLang="zh-CN" dirty="0" err="1">
                <a:cs typeface="Songti SC Black"/>
              </a:rPr>
              <a:t>过</a:t>
            </a:r>
            <a:r>
              <a:rPr lang="en-US" altLang="zh-CN" dirty="0" err="1">
                <a:cs typeface="Courier"/>
              </a:rPr>
              <a:t>git</a:t>
            </a:r>
            <a:r>
              <a:rPr lang="en-US" altLang="zh-CN" dirty="0">
                <a:cs typeface="Courier"/>
              </a:rPr>
              <a:t> push origin </a:t>
            </a:r>
            <a:r>
              <a:rPr lang="en-US" altLang="zh-CN" dirty="0" err="1">
                <a:cs typeface="Courier"/>
              </a:rPr>
              <a:t>Apatent</a:t>
            </a:r>
            <a:r>
              <a:rPr lang="en-US" altLang="zh-CN" dirty="0" err="1">
                <a:cs typeface="Times New Roman"/>
              </a:rPr>
              <a:t>上</a:t>
            </a:r>
            <a:r>
              <a:rPr lang="en-US" altLang="zh-CN" dirty="0" err="1">
                <a:cs typeface="Songti SC Black"/>
              </a:rPr>
              <a:t>传</a:t>
            </a:r>
            <a:r>
              <a:rPr lang="en-US" altLang="zh-CN" dirty="0" err="1">
                <a:cs typeface="Times New Roman"/>
              </a:rPr>
              <a:t>申</a:t>
            </a:r>
            <a:r>
              <a:rPr lang="en-US" altLang="zh-CN" dirty="0" err="1">
                <a:cs typeface="Songti SC Black"/>
              </a:rPr>
              <a:t>请</a:t>
            </a:r>
            <a:r>
              <a:rPr lang="en-US" altLang="zh-CN" dirty="0">
                <a:cs typeface="Times New Roman"/>
              </a:rPr>
              <a:t>。</a:t>
            </a:r>
            <a:endParaRPr lang="zh-CN" altLang="zh-CN" dirty="0">
              <a:cs typeface="Times New Roman"/>
            </a:endParaRPr>
          </a:p>
          <a:p>
            <a:pPr lvl="0" algn="l">
              <a:lnSpc>
                <a:spcPts val="1680"/>
              </a:lnSpc>
              <a:spcAft>
                <a:spcPts val="675"/>
              </a:spcAft>
              <a:buClr>
                <a:srgbClr val="5B9BD5"/>
              </a:buClr>
            </a:pPr>
            <a:r>
              <a:rPr lang="en-US" altLang="zh-CN" dirty="0">
                <a:cs typeface="Times New Roman"/>
              </a:rPr>
              <a:t>4、打开issue，通知管理</a:t>
            </a:r>
            <a:r>
              <a:rPr lang="en-US" altLang="zh-CN" dirty="0">
                <a:cs typeface="Songti SC Black"/>
              </a:rPr>
              <a:t>员</a:t>
            </a:r>
            <a:r>
              <a:rPr lang="en-US" altLang="zh-CN" dirty="0">
                <a:cs typeface="Courier"/>
              </a:rPr>
              <a:t>李智</a:t>
            </a:r>
            <a:r>
              <a:rPr lang="en-US" altLang="zh-CN" dirty="0">
                <a:cs typeface="Times New Roman"/>
              </a:rPr>
              <a:t>新建的branch，</a:t>
            </a:r>
            <a:br>
              <a:rPr lang="en-US" altLang="zh-CN" dirty="0">
                <a:cs typeface="Times New Roman"/>
              </a:rPr>
            </a:br>
            <a:r>
              <a:rPr lang="en-US" altLang="zh-CN" dirty="0" err="1">
                <a:cs typeface="Songti SC Black"/>
              </a:rPr>
              <a:t>标题为</a:t>
            </a:r>
            <a:r>
              <a:rPr lang="en-US" altLang="zh-CN" dirty="0" err="1">
                <a:cs typeface="Times New Roman"/>
              </a:rPr>
              <a:t>：</a:t>
            </a:r>
            <a:r>
              <a:rPr lang="en-US" altLang="zh-CN" dirty="0" err="1">
                <a:cs typeface="Courier"/>
              </a:rPr>
              <a:t>GroupA</a:t>
            </a:r>
            <a:r>
              <a:rPr lang="en-US" altLang="zh-CN" dirty="0">
                <a:cs typeface="Courier"/>
              </a:rPr>
              <a:t> </a:t>
            </a:r>
            <a:r>
              <a:rPr lang="en-US" altLang="zh-CN" dirty="0" err="1">
                <a:cs typeface="Courier"/>
              </a:rPr>
              <a:t>IP申</a:t>
            </a:r>
            <a:r>
              <a:rPr lang="en-US" altLang="zh-CN" dirty="0" err="1">
                <a:cs typeface="Songti SC Black"/>
              </a:rPr>
              <a:t>请</a:t>
            </a:r>
            <a:r>
              <a:rPr lang="en-US" altLang="zh-CN" dirty="0">
                <a:cs typeface="Times New Roman"/>
              </a:rPr>
              <a:t>(</a:t>
            </a:r>
            <a:r>
              <a:rPr lang="en-US" altLang="zh-CN" dirty="0" err="1">
                <a:cs typeface="Times New Roman"/>
              </a:rPr>
              <a:t>其中A</a:t>
            </a:r>
            <a:r>
              <a:rPr lang="en-US" altLang="zh-CN" dirty="0" err="1">
                <a:cs typeface="Songti SC Black"/>
              </a:rPr>
              <a:t>为</a:t>
            </a:r>
            <a:r>
              <a:rPr lang="en-US" altLang="zh-CN" dirty="0" err="1">
                <a:cs typeface="Times New Roman"/>
              </a:rPr>
              <a:t>本</a:t>
            </a:r>
            <a:r>
              <a:rPr lang="en-US" altLang="zh-CN" dirty="0" err="1">
                <a:cs typeface="Songti SC Black"/>
              </a:rPr>
              <a:t>组编</a:t>
            </a:r>
            <a:r>
              <a:rPr lang="en-US" altLang="zh-CN" dirty="0" err="1">
                <a:cs typeface="Times New Roman"/>
              </a:rPr>
              <a:t>号</a:t>
            </a:r>
            <a:r>
              <a:rPr lang="en-US" altLang="zh-CN" dirty="0">
                <a:cs typeface="Times New Roman"/>
              </a:rPr>
              <a:t>)，</a:t>
            </a:r>
            <a:br>
              <a:rPr lang="en-US" altLang="zh-CN" dirty="0">
                <a:cs typeface="Times New Roman"/>
              </a:rPr>
            </a:br>
            <a:r>
              <a:rPr lang="en-US" altLang="zh-CN" dirty="0" err="1">
                <a:cs typeface="Times New Roman"/>
              </a:rPr>
              <a:t>Labels</a:t>
            </a:r>
            <a:r>
              <a:rPr lang="en-US" altLang="zh-CN" dirty="0" err="1">
                <a:cs typeface="Songti SC Black"/>
              </a:rPr>
              <a:t>为</a:t>
            </a:r>
            <a:r>
              <a:rPr lang="en-US" altLang="zh-CN" dirty="0" err="1">
                <a:cs typeface="Times New Roman"/>
              </a:rPr>
              <a:t>：</a:t>
            </a:r>
            <a:r>
              <a:rPr lang="en-US" altLang="zh-CN" dirty="0" err="1">
                <a:cs typeface="Courier"/>
              </a:rPr>
              <a:t>IP申</a:t>
            </a:r>
            <a:r>
              <a:rPr lang="en-US" altLang="zh-CN" dirty="0" err="1">
                <a:cs typeface="Songti SC Black"/>
              </a:rPr>
              <a:t>请</a:t>
            </a:r>
            <a:r>
              <a:rPr lang="en-US" altLang="zh-CN" dirty="0">
                <a:cs typeface="Times New Roman"/>
              </a:rPr>
              <a:t/>
            </a:r>
            <a:br>
              <a:rPr lang="en-US" altLang="zh-CN" dirty="0">
                <a:cs typeface="Times New Roman"/>
              </a:rPr>
            </a:br>
            <a:r>
              <a:rPr lang="en-US" altLang="zh-CN" dirty="0" err="1">
                <a:cs typeface="Times New Roman"/>
              </a:rPr>
              <a:t>通</a:t>
            </a:r>
            <a:r>
              <a:rPr lang="en-US" altLang="zh-CN" dirty="0" err="1">
                <a:cs typeface="Songti SC Black"/>
              </a:rPr>
              <a:t>过</a:t>
            </a:r>
            <a:r>
              <a:rPr lang="en-US" altLang="zh-CN" dirty="0" err="1">
                <a:cs typeface="Times New Roman"/>
              </a:rPr>
              <a:t>市</a:t>
            </a:r>
            <a:r>
              <a:rPr lang="en-US" altLang="zh-CN" dirty="0" err="1">
                <a:cs typeface="Songti SC Black"/>
              </a:rPr>
              <a:t>场</a:t>
            </a:r>
            <a:r>
              <a:rPr lang="en-US" altLang="zh-CN" dirty="0" err="1">
                <a:cs typeface="Times New Roman"/>
              </a:rPr>
              <a:t>部按照不同上述</a:t>
            </a:r>
            <a:r>
              <a:rPr lang="en-US" altLang="zh-CN" dirty="0" err="1">
                <a:cs typeface="Songti SC Black"/>
              </a:rPr>
              <a:t>规</a:t>
            </a:r>
            <a:r>
              <a:rPr lang="en-US" altLang="zh-CN" dirty="0" err="1">
                <a:cs typeface="Times New Roman"/>
              </a:rPr>
              <a:t>定</a:t>
            </a:r>
            <a:r>
              <a:rPr lang="en-US" altLang="zh-CN" dirty="0" err="1">
                <a:cs typeface="Songti SC Black"/>
              </a:rPr>
              <a:t>缴费</a:t>
            </a:r>
            <a:r>
              <a:rPr lang="en-US" altLang="zh-CN" dirty="0" err="1">
                <a:cs typeface="Times New Roman"/>
              </a:rPr>
              <a:t>，不需再行按照市</a:t>
            </a:r>
            <a:r>
              <a:rPr lang="en-US" altLang="zh-CN" dirty="0" err="1">
                <a:cs typeface="Songti SC Black"/>
              </a:rPr>
              <a:t>场规</a:t>
            </a:r>
            <a:r>
              <a:rPr lang="en-US" altLang="zh-CN" dirty="0" err="1">
                <a:cs typeface="Times New Roman"/>
              </a:rPr>
              <a:t>定填写合同，可直接向市</a:t>
            </a:r>
            <a:r>
              <a:rPr lang="en-US" altLang="zh-CN" dirty="0" err="1">
                <a:cs typeface="Songti SC Black"/>
              </a:rPr>
              <a:t>场</a:t>
            </a:r>
            <a:r>
              <a:rPr lang="en-US" altLang="zh-CN" dirty="0" err="1">
                <a:cs typeface="Times New Roman"/>
              </a:rPr>
              <a:t>部</a:t>
            </a:r>
            <a:r>
              <a:rPr lang="en-US" altLang="zh-CN" dirty="0" err="1">
                <a:cs typeface="Songti SC Black"/>
              </a:rPr>
              <a:t>兰岚发</a:t>
            </a:r>
            <a:r>
              <a:rPr lang="en-US" altLang="zh-CN" dirty="0" err="1">
                <a:cs typeface="Times New Roman"/>
              </a:rPr>
              <a:t>送issue具体</a:t>
            </a:r>
            <a:r>
              <a:rPr lang="en-US" altLang="zh-CN" dirty="0" err="1">
                <a:cs typeface="Songti SC Black"/>
              </a:rPr>
              <a:t>说</a:t>
            </a:r>
            <a:r>
              <a:rPr lang="en-US" altLang="zh-CN" dirty="0" err="1">
                <a:cs typeface="Times New Roman"/>
              </a:rPr>
              <a:t>明</a:t>
            </a:r>
            <a:r>
              <a:rPr lang="en-US" altLang="zh-CN" dirty="0">
                <a:cs typeface="Times New Roman"/>
              </a:rPr>
              <a:t>。</a:t>
            </a:r>
            <a:endParaRPr lang="zh-CN" altLang="zh-CN" dirty="0">
              <a:cs typeface="Times New Roman"/>
            </a:endParaRPr>
          </a:p>
          <a:p>
            <a:pPr lvl="0" algn="l">
              <a:lnSpc>
                <a:spcPts val="1680"/>
              </a:lnSpc>
              <a:spcAft>
                <a:spcPts val="675"/>
              </a:spcAft>
              <a:buClr>
                <a:srgbClr val="5B9BD5"/>
              </a:buClr>
            </a:pPr>
            <a:r>
              <a:rPr lang="en-US" altLang="zh-CN" dirty="0">
                <a:cs typeface="Times New Roman"/>
              </a:rPr>
              <a:t>5、等待反</a:t>
            </a:r>
            <a:r>
              <a:rPr lang="en-US" altLang="zh-CN" dirty="0">
                <a:cs typeface="Songti SC Black"/>
              </a:rPr>
              <a:t>馈</a:t>
            </a:r>
            <a:r>
              <a:rPr lang="en-US" altLang="zh-CN" dirty="0">
                <a:cs typeface="Times New Roman"/>
              </a:rPr>
              <a:t>，若申</a:t>
            </a:r>
            <a:r>
              <a:rPr lang="en-US" altLang="zh-CN" dirty="0">
                <a:cs typeface="Songti SC Black"/>
              </a:rPr>
              <a:t>请</a:t>
            </a:r>
            <a:r>
              <a:rPr lang="en-US" altLang="zh-CN" dirty="0">
                <a:cs typeface="Times New Roman"/>
              </a:rPr>
              <a:t>被受理，</a:t>
            </a:r>
            <a:r>
              <a:rPr lang="en-US" altLang="zh-CN" dirty="0">
                <a:cs typeface="Songti SC Black"/>
              </a:rPr>
              <a:t>执</a:t>
            </a:r>
            <a:r>
              <a:rPr lang="en-US" altLang="zh-CN" dirty="0">
                <a:cs typeface="Times New Roman"/>
              </a:rPr>
              <a:t>行</a:t>
            </a:r>
            <a:r>
              <a:rPr lang="en-US" altLang="zh-CN" dirty="0">
                <a:cs typeface="Courier"/>
              </a:rPr>
              <a:t>git pull origin </a:t>
            </a:r>
            <a:r>
              <a:rPr lang="en-US" altLang="zh-CN" dirty="0" err="1">
                <a:cs typeface="Courier"/>
              </a:rPr>
              <a:t>Apatent</a:t>
            </a:r>
            <a:endParaRPr lang="zh-CN" altLang="zh-CN" dirty="0">
              <a:cs typeface="Times New Roman"/>
            </a:endParaRPr>
          </a:p>
          <a:p>
            <a:pPr lvl="0" algn="l">
              <a:lnSpc>
                <a:spcPts val="1680"/>
              </a:lnSpc>
              <a:spcAft>
                <a:spcPts val="675"/>
              </a:spcAft>
              <a:buClr>
                <a:srgbClr val="5B9BD5"/>
              </a:buClr>
            </a:pPr>
            <a:r>
              <a:rPr lang="en-US" altLang="zh-CN" dirty="0">
                <a:cs typeface="Times New Roman"/>
              </a:rPr>
              <a:t>6、等待</a:t>
            </a:r>
            <a:r>
              <a:rPr lang="en-US" altLang="zh-CN" dirty="0">
                <a:cs typeface="Songti SC Black"/>
              </a:rPr>
              <a:t>处</a:t>
            </a:r>
            <a:r>
              <a:rPr lang="en-US" altLang="zh-CN" dirty="0">
                <a:cs typeface="Times New Roman"/>
              </a:rPr>
              <a:t>理</a:t>
            </a:r>
            <a:r>
              <a:rPr lang="en-US" altLang="zh-CN" dirty="0">
                <a:cs typeface="Songti SC Black"/>
              </a:rPr>
              <a:t>结</a:t>
            </a:r>
            <a:r>
              <a:rPr lang="en-US" altLang="zh-CN" dirty="0">
                <a:cs typeface="Times New Roman"/>
              </a:rPr>
              <a:t>果，</a:t>
            </a:r>
            <a:r>
              <a:rPr lang="en-US" altLang="zh-CN" dirty="0">
                <a:cs typeface="Songti SC Black"/>
              </a:rPr>
              <a:t>执</a:t>
            </a:r>
            <a:r>
              <a:rPr lang="en-US" altLang="zh-CN" dirty="0">
                <a:cs typeface="Times New Roman"/>
              </a:rPr>
              <a:t>行</a:t>
            </a:r>
            <a:r>
              <a:rPr lang="en-US" altLang="zh-CN" dirty="0">
                <a:cs typeface="Courier"/>
              </a:rPr>
              <a:t>git checkout </a:t>
            </a:r>
            <a:r>
              <a:rPr lang="en-US" altLang="zh-CN" dirty="0" err="1">
                <a:cs typeface="Courier"/>
              </a:rPr>
              <a:t>reception</a:t>
            </a:r>
            <a:r>
              <a:rPr lang="en-US" altLang="zh-CN" dirty="0" err="1" smtClean="0">
                <a:cs typeface="Times New Roman"/>
              </a:rPr>
              <a:t>切</a:t>
            </a:r>
            <a:r>
              <a:rPr lang="en-US" altLang="zh-CN" dirty="0" err="1" smtClean="0">
                <a:cs typeface="Songti SC Black"/>
              </a:rPr>
              <a:t>换</a:t>
            </a:r>
            <a:r>
              <a:rPr lang="en-US" altLang="zh-CN" dirty="0" err="1" smtClean="0">
                <a:cs typeface="Times New Roman"/>
              </a:rPr>
              <a:t>到模板分支</a:t>
            </a:r>
            <a:endParaRPr lang="zh-CN" altLang="en-US" dirty="0"/>
          </a:p>
        </p:txBody>
      </p:sp>
    </p:spTree>
    <p:extLst>
      <p:ext uri="{BB962C8B-B14F-4D97-AF65-F5344CB8AC3E}">
        <p14:creationId xmlns:p14="http://schemas.microsoft.com/office/powerpoint/2010/main" val="1868069404"/>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XLP</a:t>
            </a:r>
            <a:r>
              <a:rPr lang="zh-CN" altLang="zh-CN" dirty="0"/>
              <a:t>技术开源备案</a:t>
            </a:r>
            <a:r>
              <a:rPr lang="zh-CN" altLang="zh-CN" dirty="0" smtClean="0"/>
              <a:t>书</a:t>
            </a:r>
            <a:endParaRPr lang="zh-CN" altLang="en-US" dirty="0"/>
          </a:p>
        </p:txBody>
      </p:sp>
      <p:sp>
        <p:nvSpPr>
          <p:cNvPr id="3" name="内容占位符 2"/>
          <p:cNvSpPr>
            <a:spLocks noGrp="1"/>
          </p:cNvSpPr>
          <p:nvPr>
            <p:ph sz="quarter" idx="14"/>
          </p:nvPr>
        </p:nvSpPr>
        <p:spPr>
          <a:xfrm>
            <a:off x="1331640" y="767754"/>
            <a:ext cx="7908925" cy="4389438"/>
          </a:xfrm>
        </p:spPr>
        <p:txBody>
          <a:bodyPr>
            <a:noAutofit/>
          </a:bodyPr>
          <a:lstStyle/>
          <a:p>
            <a:r>
              <a:rPr lang="zh-CN" altLang="zh-CN" dirty="0"/>
              <a:t>请按照</a:t>
            </a:r>
            <a:r>
              <a:rPr lang="zh-CN" altLang="zh-CN" dirty="0" smtClean="0"/>
              <a:t>本</a:t>
            </a:r>
            <a:r>
              <a:rPr lang="zh-CN" altLang="en-US" dirty="0" smtClean="0"/>
              <a:t>书右页</a:t>
            </a:r>
            <a:r>
              <a:rPr lang="zh-CN" altLang="zh-CN" dirty="0" smtClean="0"/>
              <a:t>的</a:t>
            </a:r>
            <a:r>
              <a:rPr lang="zh-CN" altLang="zh-CN" dirty="0"/>
              <a:t>“填表注意事项”填写本表各栏：</a:t>
            </a:r>
          </a:p>
          <a:p>
            <a:r>
              <a:rPr lang="en-US" altLang="zh-CN" b="1" dirty="0"/>
              <a:t> </a:t>
            </a:r>
            <a:endParaRPr lang="en-US" altLang="zh-CN" b="1" dirty="0" smtClean="0"/>
          </a:p>
          <a:p>
            <a:endParaRPr lang="en-US" altLang="zh-CN" b="1" dirty="0"/>
          </a:p>
          <a:p>
            <a:endParaRPr lang="en-US" altLang="zh-CN" b="1" dirty="0" smtClean="0"/>
          </a:p>
          <a:p>
            <a:endParaRPr lang="en-US" altLang="zh-CN" b="1" dirty="0"/>
          </a:p>
          <a:p>
            <a:endParaRPr lang="en-US" altLang="zh-CN" b="1" dirty="0" smtClean="0"/>
          </a:p>
          <a:p>
            <a:endParaRPr lang="en-US" altLang="zh-CN" b="1" dirty="0"/>
          </a:p>
          <a:p>
            <a:endParaRPr lang="en-US" altLang="zh-CN" b="1" dirty="0" smtClean="0"/>
          </a:p>
          <a:p>
            <a:endParaRPr lang="en-US" altLang="zh-CN" b="1" dirty="0"/>
          </a:p>
          <a:p>
            <a:endParaRPr lang="en-US" altLang="zh-CN" b="1" dirty="0" smtClean="0"/>
          </a:p>
          <a:p>
            <a:endParaRPr lang="en-US" altLang="zh-CN" b="1" dirty="0"/>
          </a:p>
          <a:p>
            <a:endParaRPr lang="en-US" altLang="zh-CN" b="1" dirty="0" smtClean="0"/>
          </a:p>
          <a:p>
            <a:endParaRPr lang="en-US" altLang="zh-CN" b="1" dirty="0"/>
          </a:p>
          <a:p>
            <a:endParaRPr lang="en-US" altLang="zh-CN" b="1" dirty="0" smtClean="0"/>
          </a:p>
          <a:p>
            <a:endParaRPr lang="en-US" altLang="zh-CN" b="1" dirty="0"/>
          </a:p>
          <a:p>
            <a:endParaRPr lang="en-US" altLang="zh-CN" b="1" dirty="0" smtClean="0"/>
          </a:p>
          <a:p>
            <a:endParaRPr lang="en-US" altLang="zh-CN" b="1" dirty="0" smtClean="0"/>
          </a:p>
          <a:p>
            <a:endParaRPr lang="en-US" altLang="zh-CN" b="1" dirty="0"/>
          </a:p>
          <a:p>
            <a:endParaRPr lang="en-US" altLang="zh-CN" b="1" dirty="0"/>
          </a:p>
          <a:p>
            <a:endParaRPr lang="en-US" altLang="zh-CN" b="1" dirty="0" smtClean="0"/>
          </a:p>
          <a:p>
            <a:endParaRPr lang="en-US" altLang="zh-CN" b="1" dirty="0"/>
          </a:p>
          <a:p>
            <a:endParaRPr lang="en-US" altLang="zh-CN" b="1" dirty="0" smtClean="0"/>
          </a:p>
          <a:p>
            <a:endParaRPr lang="en-US" altLang="zh-CN" dirty="0" smtClean="0"/>
          </a:p>
          <a:p>
            <a:endParaRPr lang="en-US" altLang="zh-CN" dirty="0"/>
          </a:p>
          <a:p>
            <a:endParaRPr lang="zh-CN" altLang="zh-CN" dirty="0"/>
          </a:p>
          <a:p>
            <a:r>
              <a:rPr lang="en-US" altLang="zh-CN" b="1" dirty="0"/>
              <a:t>                                          </a:t>
            </a:r>
            <a:r>
              <a:rPr lang="zh-CN" altLang="zh-CN" dirty="0"/>
              <a:t>技术开源人：</a:t>
            </a:r>
          </a:p>
          <a:p>
            <a:r>
              <a:rPr lang="en-US" altLang="zh-CN" dirty="0"/>
              <a:t>                                                           </a:t>
            </a:r>
            <a:r>
              <a:rPr lang="zh-CN" altLang="zh-CN" dirty="0"/>
              <a:t>年</a:t>
            </a:r>
            <a:r>
              <a:rPr lang="en-US" altLang="zh-CN" dirty="0"/>
              <a:t>   </a:t>
            </a:r>
            <a:r>
              <a:rPr lang="zh-CN" altLang="zh-CN" dirty="0"/>
              <a:t>月</a:t>
            </a:r>
            <a:r>
              <a:rPr lang="en-US" altLang="zh-CN" dirty="0"/>
              <a:t>    </a:t>
            </a:r>
            <a:r>
              <a:rPr lang="zh-CN" altLang="zh-CN" dirty="0"/>
              <a:t>日</a:t>
            </a:r>
            <a:endParaRPr lang="zh-CN" altLang="en-US" dirty="0"/>
          </a:p>
        </p:txBody>
      </p:sp>
      <p:pic>
        <p:nvPicPr>
          <p:cNvPr id="7170"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293640" y="1052736"/>
            <a:ext cx="5053211" cy="5460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037606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normAutofit/>
          </a:bodyPr>
          <a:lstStyle/>
          <a:p>
            <a:r>
              <a:rPr lang="zh-CN" altLang="zh-CN" sz="1400" dirty="0"/>
              <a:t>填表注意事项：</a:t>
            </a:r>
          </a:p>
          <a:p>
            <a:r>
              <a:rPr lang="en-US" altLang="zh-CN" dirty="0"/>
              <a:t>1.</a:t>
            </a:r>
            <a:r>
              <a:rPr lang="zh-CN" altLang="zh-CN" dirty="0"/>
              <a:t>本备案书以电子版的形式提交，以专利局收到申请的时间为准；</a:t>
            </a:r>
          </a:p>
          <a:p>
            <a:r>
              <a:rPr lang="en-US" altLang="zh-CN" dirty="0"/>
              <a:t>2.</a:t>
            </a:r>
            <a:r>
              <a:rPr lang="zh-CN" altLang="zh-CN" dirty="0"/>
              <a:t>填写清晰，易于识别，专有名词和符号的使用前后要统一；</a:t>
            </a:r>
          </a:p>
          <a:p>
            <a:r>
              <a:rPr lang="en-US" altLang="zh-CN" dirty="0"/>
              <a:t>3.</a:t>
            </a:r>
            <a:r>
              <a:rPr lang="zh-CN" altLang="zh-CN" dirty="0"/>
              <a:t>“技术方案名称”应简短、准确，不超过</a:t>
            </a:r>
            <a:r>
              <a:rPr lang="en-US" altLang="zh-CN" dirty="0"/>
              <a:t>25</a:t>
            </a:r>
            <a:r>
              <a:rPr lang="zh-CN" altLang="zh-CN" dirty="0"/>
              <a:t>个字；</a:t>
            </a:r>
          </a:p>
          <a:p>
            <a:r>
              <a:rPr lang="en-US" altLang="zh-CN" dirty="0"/>
              <a:t>4.</a:t>
            </a:r>
            <a:r>
              <a:rPr lang="zh-CN" altLang="zh-CN" dirty="0"/>
              <a:t>“解决的技术问题”一栏不超过</a:t>
            </a:r>
            <a:r>
              <a:rPr lang="en-US" altLang="zh-CN" dirty="0"/>
              <a:t>150</a:t>
            </a:r>
            <a:r>
              <a:rPr lang="zh-CN" altLang="zh-CN" dirty="0"/>
              <a:t>字；</a:t>
            </a:r>
          </a:p>
          <a:p>
            <a:r>
              <a:rPr lang="en-US" altLang="zh-CN" dirty="0"/>
              <a:t>5.</a:t>
            </a:r>
            <a:r>
              <a:rPr lang="zh-CN" altLang="zh-CN" dirty="0"/>
              <a:t>“技术方案及具体实施方式”指接受开源的技术方案的最佳操作方法、步骤，对方案的叙述要充分具体，必要时可附图说明；</a:t>
            </a:r>
          </a:p>
          <a:p>
            <a:r>
              <a:rPr lang="en-US" altLang="zh-CN" dirty="0"/>
              <a:t>6.</a:t>
            </a:r>
            <a:r>
              <a:rPr lang="zh-CN" altLang="zh-CN" dirty="0"/>
              <a:t>“创新之处”的叙述要简要、清楚，有多个创新之处的，用阿拉伯数字编号分别叙述，不超过</a:t>
            </a:r>
            <a:r>
              <a:rPr lang="en-US" altLang="zh-CN" dirty="0"/>
              <a:t>200</a:t>
            </a:r>
            <a:r>
              <a:rPr lang="zh-CN" altLang="zh-CN" dirty="0"/>
              <a:t>字；</a:t>
            </a:r>
          </a:p>
          <a:p>
            <a:r>
              <a:rPr lang="en-US" altLang="zh-CN" dirty="0"/>
              <a:t>7.</a:t>
            </a:r>
            <a:r>
              <a:rPr lang="zh-CN" altLang="zh-CN" dirty="0"/>
              <a:t>“使用的</a:t>
            </a:r>
            <a:r>
              <a:rPr lang="en-US" altLang="zh-CN" dirty="0"/>
              <a:t>CC</a:t>
            </a:r>
            <a:r>
              <a:rPr lang="zh-CN" altLang="zh-CN" dirty="0"/>
              <a:t>协议类型”只用标明协议的英文简写，如</a:t>
            </a:r>
            <a:r>
              <a:rPr lang="en-US" altLang="zh-CN" dirty="0"/>
              <a:t>BY-SA</a:t>
            </a:r>
            <a:r>
              <a:rPr lang="zh-CN" altLang="zh-CN" dirty="0"/>
              <a:t>；关于</a:t>
            </a:r>
            <a:r>
              <a:rPr lang="en-US" altLang="zh-CN" dirty="0"/>
              <a:t>CC</a:t>
            </a:r>
            <a:r>
              <a:rPr lang="zh-CN" altLang="zh-CN" dirty="0"/>
              <a:t>协议的内容及使用方式请参见“</a:t>
            </a:r>
            <a:r>
              <a:rPr lang="en-US" altLang="zh-CN" dirty="0"/>
              <a:t>XLP</a:t>
            </a:r>
            <a:r>
              <a:rPr lang="zh-CN" altLang="zh-CN" dirty="0"/>
              <a:t>版权与知识共享规则”；</a:t>
            </a:r>
          </a:p>
          <a:p>
            <a:r>
              <a:rPr lang="en-US" altLang="zh-CN" dirty="0"/>
              <a:t>8.</a:t>
            </a:r>
            <a:r>
              <a:rPr lang="zh-CN" altLang="zh-CN" dirty="0"/>
              <a:t>本备案书可续页。</a:t>
            </a:r>
          </a:p>
          <a:p>
            <a:endParaRPr lang="zh-CN" altLang="en-US" dirty="0"/>
          </a:p>
        </p:txBody>
      </p:sp>
    </p:spTree>
    <p:extLst>
      <p:ext uri="{BB962C8B-B14F-4D97-AF65-F5344CB8AC3E}">
        <p14:creationId xmlns:p14="http://schemas.microsoft.com/office/powerpoint/2010/main" val="39883846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专利申请表</a:t>
            </a:r>
            <a:endParaRPr lang="zh-CN" altLang="en-US" dirty="0"/>
          </a:p>
        </p:txBody>
      </p:sp>
      <p:sp>
        <p:nvSpPr>
          <p:cNvPr id="3" name="内容占位符 2"/>
          <p:cNvSpPr>
            <a:spLocks noGrp="1"/>
          </p:cNvSpPr>
          <p:nvPr>
            <p:ph sz="quarter" idx="14"/>
          </p:nvPr>
        </p:nvSpPr>
        <p:spPr>
          <a:xfrm>
            <a:off x="3143795" y="260648"/>
            <a:ext cx="7908925" cy="4389438"/>
          </a:xfrm>
        </p:spPr>
        <p:txBody>
          <a:bodyPr>
            <a:noAutofit/>
          </a:bodyPr>
          <a:lstStyle/>
          <a:p>
            <a:r>
              <a:rPr lang="zh-CN" altLang="zh-CN" dirty="0"/>
              <a:t>填写说明：请参考本</a:t>
            </a:r>
            <a:r>
              <a:rPr lang="zh-CN" altLang="zh-CN" dirty="0" smtClean="0"/>
              <a:t>表</a:t>
            </a:r>
            <a:r>
              <a:rPr lang="zh-CN" altLang="en-US" dirty="0" smtClean="0"/>
              <a:t>右</a:t>
            </a:r>
            <a:r>
              <a:rPr lang="zh-CN" altLang="zh-CN" dirty="0" smtClean="0"/>
              <a:t>方</a:t>
            </a:r>
            <a:r>
              <a:rPr lang="zh-CN" altLang="zh-CN" dirty="0"/>
              <a:t>的“填表注意事项”正确填写本表各栏：</a:t>
            </a:r>
          </a:p>
          <a:p>
            <a:r>
              <a:rPr lang="en-US" altLang="zh-CN" i="1" dirty="0"/>
              <a:t>                         </a:t>
            </a:r>
            <a:r>
              <a:rPr lang="zh-CN" altLang="zh-CN" b="1" dirty="0"/>
              <a:t>专利申请表</a:t>
            </a:r>
            <a:endParaRPr lang="zh-CN"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endParaRPr lang="en-US" altLang="zh-CN" dirty="0"/>
          </a:p>
          <a:p>
            <a:endParaRPr lang="en-US" altLang="zh-CN" dirty="0" smtClean="0"/>
          </a:p>
          <a:p>
            <a:endParaRPr lang="en-US" altLang="zh-CN" dirty="0"/>
          </a:p>
          <a:p>
            <a:r>
              <a:rPr lang="en-US" altLang="zh-CN" dirty="0"/>
              <a:t> </a:t>
            </a:r>
            <a:endParaRPr lang="zh-CN" altLang="zh-CN" dirty="0"/>
          </a:p>
          <a:p>
            <a:r>
              <a:rPr lang="en-US" altLang="zh-CN" dirty="0"/>
              <a:t>                                                          </a:t>
            </a:r>
            <a:endParaRPr lang="zh-CN" altLang="zh-CN" dirty="0"/>
          </a:p>
          <a:p>
            <a:r>
              <a:rPr lang="en-US" altLang="zh-CN" dirty="0"/>
              <a:t>                                           </a:t>
            </a:r>
            <a:r>
              <a:rPr lang="zh-CN" altLang="zh-CN" dirty="0" smtClean="0"/>
              <a:t>申请人</a:t>
            </a:r>
            <a:r>
              <a:rPr lang="zh-CN" altLang="zh-CN" dirty="0"/>
              <a:t>：</a:t>
            </a:r>
          </a:p>
          <a:p>
            <a:r>
              <a:rPr lang="en-US" altLang="zh-CN" dirty="0"/>
              <a:t>                                           </a:t>
            </a:r>
            <a:r>
              <a:rPr lang="zh-CN" altLang="zh-CN" dirty="0"/>
              <a:t>时</a:t>
            </a:r>
            <a:r>
              <a:rPr lang="en-US" altLang="zh-CN" dirty="0"/>
              <a:t>  </a:t>
            </a:r>
            <a:r>
              <a:rPr lang="zh-CN" altLang="zh-CN" dirty="0"/>
              <a:t>间</a:t>
            </a:r>
            <a:r>
              <a:rPr lang="zh-CN" altLang="zh-CN" dirty="0" smtClean="0"/>
              <a:t>：</a:t>
            </a:r>
            <a:r>
              <a:rPr lang="en-US" altLang="zh-CN" dirty="0" smtClean="0"/>
              <a:t>XX</a:t>
            </a:r>
            <a:r>
              <a:rPr lang="zh-CN" altLang="zh-CN" dirty="0" smtClean="0"/>
              <a:t>年</a:t>
            </a:r>
            <a:r>
              <a:rPr lang="en-US" altLang="zh-CN" dirty="0" smtClean="0"/>
              <a:t>XX</a:t>
            </a:r>
            <a:r>
              <a:rPr lang="zh-CN" altLang="zh-CN" dirty="0" smtClean="0"/>
              <a:t>月</a:t>
            </a:r>
            <a:r>
              <a:rPr lang="en-US" altLang="zh-CN" dirty="0"/>
              <a:t>XX</a:t>
            </a:r>
            <a:r>
              <a:rPr lang="zh-CN" altLang="zh-CN" dirty="0"/>
              <a:t>日 </a:t>
            </a:r>
          </a:p>
        </p:txBody>
      </p:sp>
      <p:pic>
        <p:nvPicPr>
          <p:cNvPr id="9218"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275856" y="764704"/>
            <a:ext cx="4643625" cy="561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611895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r>
              <a:rPr lang="zh-CN" altLang="zh-CN" sz="1400" dirty="0"/>
              <a:t>填表注意事项</a:t>
            </a:r>
          </a:p>
          <a:p>
            <a:r>
              <a:rPr lang="en-US" altLang="zh-CN" dirty="0"/>
              <a:t>1.</a:t>
            </a:r>
            <a:r>
              <a:rPr lang="zh-CN" altLang="zh-CN" dirty="0"/>
              <a:t>本申请书以电子版的形式提交，以专利局收到申请的时间为准；</a:t>
            </a:r>
          </a:p>
          <a:p>
            <a:r>
              <a:rPr lang="en-US" altLang="zh-CN" dirty="0"/>
              <a:t>2.</a:t>
            </a:r>
            <a:r>
              <a:rPr lang="zh-CN" altLang="zh-CN" dirty="0"/>
              <a:t>填写清晰，易于识别，专有名词和符号的使用前后要统一；</a:t>
            </a:r>
          </a:p>
          <a:p>
            <a:r>
              <a:rPr lang="en-US" altLang="zh-CN" dirty="0"/>
              <a:t>3.</a:t>
            </a:r>
            <a:r>
              <a:rPr lang="zh-CN" altLang="zh-CN" dirty="0"/>
              <a:t>“发明名称”应简短、准确，不超过</a:t>
            </a:r>
            <a:r>
              <a:rPr lang="en-US" altLang="zh-CN" dirty="0"/>
              <a:t>25</a:t>
            </a:r>
            <a:r>
              <a:rPr lang="zh-CN" altLang="zh-CN" dirty="0"/>
              <a:t>个字；</a:t>
            </a:r>
          </a:p>
          <a:p>
            <a:r>
              <a:rPr lang="en-US" altLang="zh-CN" dirty="0"/>
              <a:t>4.</a:t>
            </a:r>
            <a:r>
              <a:rPr lang="zh-CN" altLang="zh-CN" dirty="0"/>
              <a:t>“解决的技术问题”一栏不超过</a:t>
            </a:r>
            <a:r>
              <a:rPr lang="en-US" altLang="zh-CN" dirty="0"/>
              <a:t>150</a:t>
            </a:r>
            <a:r>
              <a:rPr lang="zh-CN" altLang="zh-CN" dirty="0"/>
              <a:t>字；</a:t>
            </a:r>
          </a:p>
          <a:p>
            <a:r>
              <a:rPr lang="en-US" altLang="zh-CN" dirty="0"/>
              <a:t>5.</a:t>
            </a:r>
            <a:r>
              <a:rPr lang="zh-CN" altLang="zh-CN" dirty="0"/>
              <a:t>“技术方案及具体实施方式”指申请专利的技术方案的最佳操作方法、步骤，对方案的叙述要充分具体，必要时可附图说明；</a:t>
            </a:r>
          </a:p>
          <a:p>
            <a:r>
              <a:rPr lang="en-US" altLang="zh-CN" dirty="0"/>
              <a:t>6.</a:t>
            </a:r>
            <a:r>
              <a:rPr lang="zh-CN" altLang="zh-CN" dirty="0"/>
              <a:t>“创新之处”应简要、清楚，有多个创新之处的，用阿拉伯数字编号分别叙述，不超过</a:t>
            </a:r>
            <a:r>
              <a:rPr lang="en-US" altLang="zh-CN" dirty="0"/>
              <a:t>200</a:t>
            </a:r>
            <a:r>
              <a:rPr lang="zh-CN" altLang="zh-CN" dirty="0"/>
              <a:t>字；</a:t>
            </a:r>
          </a:p>
          <a:p>
            <a:r>
              <a:rPr lang="en-US" altLang="zh-CN" dirty="0"/>
              <a:t>7.</a:t>
            </a:r>
            <a:r>
              <a:rPr lang="zh-CN" altLang="zh-CN" dirty="0"/>
              <a:t>本申请书可续页。</a:t>
            </a:r>
            <a:endParaRPr lang="zh-CN" altLang="en-US" dirty="0"/>
          </a:p>
          <a:p>
            <a:endParaRPr lang="zh-CN" altLang="en-US" dirty="0"/>
          </a:p>
        </p:txBody>
      </p:sp>
    </p:spTree>
    <p:extLst>
      <p:ext uri="{BB962C8B-B14F-4D97-AF65-F5344CB8AC3E}">
        <p14:creationId xmlns:p14="http://schemas.microsoft.com/office/powerpoint/2010/main" val="23785470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XLP</a:t>
            </a:r>
            <a:r>
              <a:rPr lang="zh-CN" altLang="en-US" dirty="0" smtClean="0"/>
              <a:t>专利许可使用协议</a:t>
            </a:r>
            <a:endParaRPr lang="zh-CN" altLang="en-US" dirty="0"/>
          </a:p>
        </p:txBody>
      </p:sp>
      <p:graphicFrame>
        <p:nvGraphicFramePr>
          <p:cNvPr id="4" name="内容占位符 3"/>
          <p:cNvGraphicFramePr>
            <a:graphicFrameLocks noGrp="1"/>
          </p:cNvGraphicFramePr>
          <p:nvPr>
            <p:ph sz="quarter" idx="14"/>
            <p:extLst/>
          </p:nvPr>
        </p:nvGraphicFramePr>
        <p:xfrm>
          <a:off x="683568" y="836712"/>
          <a:ext cx="7910390" cy="5127687"/>
        </p:xfrm>
        <a:graphic>
          <a:graphicData uri="http://schemas.openxmlformats.org/drawingml/2006/table">
            <a:tbl>
              <a:tblPr/>
              <a:tblGrid>
                <a:gridCol w="2710454"/>
                <a:gridCol w="2710454"/>
                <a:gridCol w="2489482"/>
              </a:tblGrid>
              <a:tr h="426667">
                <a:tc rowSpan="2">
                  <a:txBody>
                    <a:bodyPr/>
                    <a:lstStyle/>
                    <a:p>
                      <a:pPr algn="ctr">
                        <a:spcAft>
                          <a:spcPts val="0"/>
                        </a:spcAft>
                      </a:pPr>
                      <a:r>
                        <a:rPr lang="en-US" sz="900" dirty="0">
                          <a:effectLst/>
                          <a:latin typeface="宋体"/>
                          <a:ea typeface="宋体"/>
                        </a:rPr>
                        <a:t> </a:t>
                      </a:r>
                      <a:endParaRPr lang="zh-CN" sz="800" dirty="0">
                        <a:effectLst/>
                        <a:latin typeface="Times New Roman"/>
                        <a:ea typeface="宋体"/>
                      </a:endParaRPr>
                    </a:p>
                    <a:p>
                      <a:pPr algn="ctr">
                        <a:spcAft>
                          <a:spcPts val="0"/>
                        </a:spcAft>
                      </a:pPr>
                      <a:r>
                        <a:rPr lang="en-US" sz="900" dirty="0">
                          <a:effectLst/>
                          <a:latin typeface="宋体"/>
                          <a:ea typeface="宋体"/>
                        </a:rPr>
                        <a:t> </a:t>
                      </a:r>
                      <a:endParaRPr lang="zh-CN" sz="800" dirty="0">
                        <a:effectLst/>
                        <a:latin typeface="Times New Roman"/>
                        <a:ea typeface="宋体"/>
                      </a:endParaRPr>
                    </a:p>
                    <a:p>
                      <a:pPr algn="ctr">
                        <a:spcAft>
                          <a:spcPts val="0"/>
                        </a:spcAft>
                      </a:pPr>
                      <a:r>
                        <a:rPr lang="zh-CN" sz="1300" b="1" dirty="0">
                          <a:effectLst/>
                          <a:latin typeface="Times New Roman"/>
                          <a:ea typeface="宋体"/>
                        </a:rPr>
                        <a:t>许可人</a:t>
                      </a:r>
                      <a:endParaRPr lang="zh-CN" sz="800" dirty="0">
                        <a:effectLst/>
                        <a:latin typeface="Times New Roman"/>
                        <a:ea typeface="宋体"/>
                      </a:endParaRPr>
                    </a:p>
                  </a:txBody>
                  <a:tcPr marL="76490" marR="76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900">
                          <a:effectLst/>
                          <a:latin typeface="Times New Roman"/>
                          <a:ea typeface="宋体"/>
                        </a:rPr>
                        <a:t>公司名称：</a:t>
                      </a:r>
                      <a:endParaRPr lang="zh-CN" sz="800">
                        <a:effectLst/>
                        <a:latin typeface="Times New Roman"/>
                        <a:ea typeface="宋体"/>
                      </a:endParaRPr>
                    </a:p>
                  </a:txBody>
                  <a:tcPr marL="76490" marR="76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900">
                          <a:effectLst/>
                          <a:latin typeface="Times New Roman"/>
                          <a:ea typeface="宋体"/>
                        </a:rPr>
                        <a:t>法定代表人：</a:t>
                      </a:r>
                      <a:endParaRPr lang="zh-CN" sz="800">
                        <a:effectLst/>
                        <a:latin typeface="Times New Roman"/>
                        <a:ea typeface="宋体"/>
                      </a:endParaRPr>
                    </a:p>
                  </a:txBody>
                  <a:tcPr marL="76490" marR="76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9620">
                <a:tc vMerge="1">
                  <a:txBody>
                    <a:bodyPr/>
                    <a:lstStyle/>
                    <a:p>
                      <a:endParaRPr lang="zh-CN" altLang="en-US"/>
                    </a:p>
                  </a:txBody>
                  <a:tcPr/>
                </a:tc>
                <a:tc>
                  <a:txBody>
                    <a:bodyPr/>
                    <a:lstStyle/>
                    <a:p>
                      <a:pPr algn="just">
                        <a:spcAft>
                          <a:spcPts val="0"/>
                        </a:spcAft>
                      </a:pPr>
                      <a:r>
                        <a:rPr lang="zh-CN" sz="900" dirty="0">
                          <a:effectLst/>
                          <a:latin typeface="Times New Roman"/>
                          <a:ea typeface="宋体"/>
                        </a:rPr>
                        <a:t>联系方式：</a:t>
                      </a:r>
                      <a:endParaRPr lang="zh-CN" sz="800" dirty="0">
                        <a:effectLst/>
                        <a:latin typeface="Times New Roman"/>
                        <a:ea typeface="宋体"/>
                      </a:endParaRPr>
                    </a:p>
                  </a:txBody>
                  <a:tcPr marL="76490" marR="76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900">
                          <a:effectLst/>
                          <a:latin typeface="宋体"/>
                          <a:ea typeface="宋体"/>
                        </a:rPr>
                        <a:t> </a:t>
                      </a:r>
                      <a:endParaRPr lang="zh-CN" sz="800">
                        <a:effectLst/>
                        <a:latin typeface="Times New Roman"/>
                        <a:ea typeface="宋体"/>
                      </a:endParaRPr>
                    </a:p>
                  </a:txBody>
                  <a:tcPr marL="76490" marR="76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5254">
                <a:tc rowSpan="2">
                  <a:txBody>
                    <a:bodyPr/>
                    <a:lstStyle/>
                    <a:p>
                      <a:pPr algn="ctr">
                        <a:spcAft>
                          <a:spcPts val="0"/>
                        </a:spcAft>
                      </a:pPr>
                      <a:r>
                        <a:rPr lang="en-US" sz="1300" b="1">
                          <a:effectLst/>
                          <a:latin typeface="宋体"/>
                          <a:ea typeface="宋体"/>
                        </a:rPr>
                        <a:t> </a:t>
                      </a:r>
                      <a:endParaRPr lang="zh-CN" sz="800">
                        <a:effectLst/>
                        <a:latin typeface="Times New Roman"/>
                        <a:ea typeface="宋体"/>
                      </a:endParaRPr>
                    </a:p>
                    <a:p>
                      <a:pPr>
                        <a:spcAft>
                          <a:spcPts val="0"/>
                        </a:spcAft>
                      </a:pPr>
                      <a:r>
                        <a:rPr lang="en-US" sz="1300" b="1">
                          <a:effectLst/>
                          <a:latin typeface="宋体"/>
                          <a:ea typeface="宋体"/>
                        </a:rPr>
                        <a:t> </a:t>
                      </a:r>
                      <a:endParaRPr lang="zh-CN" sz="800">
                        <a:effectLst/>
                        <a:latin typeface="Times New Roman"/>
                        <a:ea typeface="宋体"/>
                      </a:endParaRPr>
                    </a:p>
                    <a:p>
                      <a:pPr algn="ctr">
                        <a:spcAft>
                          <a:spcPts val="0"/>
                        </a:spcAft>
                      </a:pPr>
                      <a:r>
                        <a:rPr lang="zh-CN" sz="1300" b="1">
                          <a:effectLst/>
                          <a:latin typeface="Times New Roman"/>
                          <a:ea typeface="宋体"/>
                        </a:rPr>
                        <a:t>被许可人</a:t>
                      </a:r>
                      <a:endParaRPr lang="zh-CN" sz="800">
                        <a:effectLst/>
                        <a:latin typeface="Times New Roman"/>
                        <a:ea typeface="宋体"/>
                      </a:endParaRPr>
                    </a:p>
                  </a:txBody>
                  <a:tcPr marL="76490" marR="76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900">
                          <a:effectLst/>
                          <a:latin typeface="Times New Roman"/>
                          <a:ea typeface="宋体"/>
                        </a:rPr>
                        <a:t>公司名称：</a:t>
                      </a:r>
                      <a:endParaRPr lang="zh-CN" sz="800">
                        <a:effectLst/>
                        <a:latin typeface="Times New Roman"/>
                        <a:ea typeface="宋体"/>
                      </a:endParaRPr>
                    </a:p>
                  </a:txBody>
                  <a:tcPr marL="76490" marR="76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900">
                          <a:effectLst/>
                          <a:latin typeface="Times New Roman"/>
                          <a:ea typeface="宋体"/>
                        </a:rPr>
                        <a:t>法定代表人：</a:t>
                      </a:r>
                      <a:endParaRPr lang="zh-CN" sz="800">
                        <a:effectLst/>
                        <a:latin typeface="Times New Roman"/>
                        <a:ea typeface="宋体"/>
                      </a:endParaRPr>
                    </a:p>
                    <a:p>
                      <a:pPr algn="just">
                        <a:spcAft>
                          <a:spcPts val="0"/>
                        </a:spcAft>
                      </a:pPr>
                      <a:r>
                        <a:rPr lang="en-US" sz="900">
                          <a:effectLst/>
                          <a:latin typeface="宋体"/>
                          <a:ea typeface="宋体"/>
                        </a:rPr>
                        <a:t> </a:t>
                      </a:r>
                      <a:endParaRPr lang="zh-CN" sz="800">
                        <a:effectLst/>
                        <a:latin typeface="Times New Roman"/>
                        <a:ea typeface="宋体"/>
                      </a:endParaRPr>
                    </a:p>
                  </a:txBody>
                  <a:tcPr marL="76490" marR="76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6667">
                <a:tc vMerge="1">
                  <a:txBody>
                    <a:bodyPr/>
                    <a:lstStyle/>
                    <a:p>
                      <a:endParaRPr lang="zh-CN" altLang="en-US"/>
                    </a:p>
                  </a:txBody>
                  <a:tcPr/>
                </a:tc>
                <a:tc>
                  <a:txBody>
                    <a:bodyPr/>
                    <a:lstStyle/>
                    <a:p>
                      <a:pPr algn="just">
                        <a:spcAft>
                          <a:spcPts val="0"/>
                        </a:spcAft>
                      </a:pPr>
                      <a:r>
                        <a:rPr lang="zh-CN" sz="900">
                          <a:effectLst/>
                          <a:latin typeface="Times New Roman"/>
                          <a:ea typeface="宋体"/>
                        </a:rPr>
                        <a:t>联系方式：</a:t>
                      </a:r>
                      <a:endParaRPr lang="zh-CN" sz="800">
                        <a:effectLst/>
                        <a:latin typeface="Times New Roman"/>
                        <a:ea typeface="宋体"/>
                      </a:endParaRPr>
                    </a:p>
                  </a:txBody>
                  <a:tcPr marL="76490" marR="76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900">
                          <a:effectLst/>
                          <a:latin typeface="宋体"/>
                          <a:ea typeface="宋体"/>
                        </a:rPr>
                        <a:t> </a:t>
                      </a:r>
                      <a:endParaRPr lang="zh-CN" sz="800">
                        <a:effectLst/>
                        <a:latin typeface="Times New Roman"/>
                        <a:ea typeface="宋体"/>
                      </a:endParaRPr>
                    </a:p>
                  </a:txBody>
                  <a:tcPr marL="76490" marR="76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6667">
                <a:tc rowSpan="2">
                  <a:txBody>
                    <a:bodyPr/>
                    <a:lstStyle/>
                    <a:p>
                      <a:pPr algn="ctr">
                        <a:spcAft>
                          <a:spcPts val="0"/>
                        </a:spcAft>
                      </a:pPr>
                      <a:r>
                        <a:rPr lang="zh-CN" sz="1300" b="1">
                          <a:effectLst/>
                          <a:latin typeface="Times New Roman"/>
                          <a:ea typeface="宋体"/>
                        </a:rPr>
                        <a:t>许可实施的专利</a:t>
                      </a:r>
                      <a:endParaRPr lang="zh-CN" sz="800">
                        <a:effectLst/>
                        <a:latin typeface="Times New Roman"/>
                        <a:ea typeface="宋体"/>
                      </a:endParaRPr>
                    </a:p>
                  </a:txBody>
                  <a:tcPr marL="76490" marR="76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900">
                          <a:effectLst/>
                          <a:latin typeface="Times New Roman"/>
                          <a:ea typeface="宋体"/>
                        </a:rPr>
                        <a:t>专利名称：</a:t>
                      </a:r>
                      <a:endParaRPr lang="zh-CN" sz="800">
                        <a:effectLst/>
                        <a:latin typeface="Times New Roman"/>
                        <a:ea typeface="宋体"/>
                      </a:endParaRPr>
                    </a:p>
                  </a:txBody>
                  <a:tcPr marL="76490" marR="76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900">
                          <a:effectLst/>
                          <a:latin typeface="Times New Roman"/>
                          <a:ea typeface="宋体"/>
                        </a:rPr>
                        <a:t>专利号：</a:t>
                      </a:r>
                      <a:endParaRPr lang="zh-CN" sz="800">
                        <a:effectLst/>
                        <a:latin typeface="Times New Roman"/>
                        <a:ea typeface="宋体"/>
                      </a:endParaRPr>
                    </a:p>
                  </a:txBody>
                  <a:tcPr marL="76490" marR="76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7667">
                <a:tc vMerge="1">
                  <a:txBody>
                    <a:bodyPr/>
                    <a:lstStyle/>
                    <a:p>
                      <a:endParaRPr lang="zh-CN" altLang="en-US"/>
                    </a:p>
                  </a:txBody>
                  <a:tcPr/>
                </a:tc>
                <a:tc>
                  <a:txBody>
                    <a:bodyPr/>
                    <a:lstStyle/>
                    <a:p>
                      <a:pPr algn="just">
                        <a:spcAft>
                          <a:spcPts val="0"/>
                        </a:spcAft>
                      </a:pPr>
                      <a:r>
                        <a:rPr lang="zh-CN" sz="900">
                          <a:effectLst/>
                          <a:latin typeface="Times New Roman"/>
                          <a:ea typeface="宋体"/>
                        </a:rPr>
                        <a:t>授权时间：</a:t>
                      </a:r>
                      <a:endParaRPr lang="zh-CN" sz="800">
                        <a:effectLst/>
                        <a:latin typeface="Times New Roman"/>
                        <a:ea typeface="宋体"/>
                      </a:endParaRPr>
                    </a:p>
                  </a:txBody>
                  <a:tcPr marL="76490" marR="76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900">
                          <a:effectLst/>
                          <a:latin typeface="宋体"/>
                          <a:ea typeface="宋体"/>
                        </a:rPr>
                        <a:t> </a:t>
                      </a:r>
                      <a:endParaRPr lang="zh-CN" sz="800">
                        <a:effectLst/>
                        <a:latin typeface="Times New Roman"/>
                        <a:ea typeface="宋体"/>
                      </a:endParaRPr>
                    </a:p>
                  </a:txBody>
                  <a:tcPr marL="76490" marR="76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4230">
                <a:tc>
                  <a:txBody>
                    <a:bodyPr/>
                    <a:lstStyle/>
                    <a:p>
                      <a:pPr algn="ctr">
                        <a:spcAft>
                          <a:spcPts val="0"/>
                        </a:spcAft>
                      </a:pPr>
                      <a:r>
                        <a:rPr lang="zh-CN" sz="1300" b="1">
                          <a:effectLst/>
                          <a:latin typeface="Times New Roman"/>
                          <a:ea typeface="宋体"/>
                        </a:rPr>
                        <a:t>许可使用的范围</a:t>
                      </a:r>
                      <a:endParaRPr lang="zh-CN" sz="800">
                        <a:effectLst/>
                        <a:latin typeface="Times New Roman"/>
                        <a:ea typeface="宋体"/>
                      </a:endParaRPr>
                    </a:p>
                  </a:txBody>
                  <a:tcPr marL="76490" marR="76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900">
                          <a:effectLst/>
                          <a:latin typeface="Times New Roman"/>
                          <a:ea typeface="宋体"/>
                        </a:rPr>
                        <a:t>时间范围：</a:t>
                      </a:r>
                      <a:endParaRPr lang="zh-CN" sz="800">
                        <a:effectLst/>
                        <a:latin typeface="Times New Roman"/>
                        <a:ea typeface="宋体"/>
                      </a:endParaRPr>
                    </a:p>
                  </a:txBody>
                  <a:tcPr marL="76490" marR="76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900">
                          <a:effectLst/>
                          <a:latin typeface="Times New Roman"/>
                          <a:ea typeface="宋体"/>
                        </a:rPr>
                        <a:t>地域范围：</a:t>
                      </a:r>
                      <a:endParaRPr lang="zh-CN" sz="800">
                        <a:effectLst/>
                        <a:latin typeface="Times New Roman"/>
                        <a:ea typeface="宋体"/>
                      </a:endParaRPr>
                    </a:p>
                  </a:txBody>
                  <a:tcPr marL="76490" marR="76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0593">
                <a:tc>
                  <a:txBody>
                    <a:bodyPr/>
                    <a:lstStyle/>
                    <a:p>
                      <a:pPr algn="ctr">
                        <a:spcAft>
                          <a:spcPts val="0"/>
                        </a:spcAft>
                      </a:pPr>
                      <a:r>
                        <a:rPr lang="zh-CN" sz="1300" b="1">
                          <a:effectLst/>
                          <a:latin typeface="Times New Roman"/>
                          <a:ea typeface="宋体"/>
                        </a:rPr>
                        <a:t>许可使用类型</a:t>
                      </a:r>
                      <a:endParaRPr lang="zh-CN" sz="800">
                        <a:effectLst/>
                        <a:latin typeface="Times New Roman"/>
                        <a:ea typeface="宋体"/>
                      </a:endParaRPr>
                    </a:p>
                  </a:txBody>
                  <a:tcPr marL="76490" marR="76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just">
                        <a:spcAft>
                          <a:spcPts val="0"/>
                        </a:spcAft>
                      </a:pPr>
                      <a:r>
                        <a:rPr lang="en-US" sz="900">
                          <a:effectLst/>
                          <a:latin typeface="宋体"/>
                          <a:ea typeface="宋体"/>
                        </a:rPr>
                        <a:t> </a:t>
                      </a:r>
                      <a:endParaRPr lang="zh-CN" sz="800">
                        <a:effectLst/>
                        <a:latin typeface="Times New Roman"/>
                        <a:ea typeface="宋体"/>
                      </a:endParaRPr>
                    </a:p>
                  </a:txBody>
                  <a:tcPr marL="76490" marR="76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r>
              <a:tr h="358544">
                <a:tc>
                  <a:txBody>
                    <a:bodyPr/>
                    <a:lstStyle/>
                    <a:p>
                      <a:pPr algn="ctr">
                        <a:spcAft>
                          <a:spcPts val="0"/>
                        </a:spcAft>
                      </a:pPr>
                      <a:r>
                        <a:rPr lang="zh-CN" sz="1300" b="1">
                          <a:effectLst/>
                          <a:latin typeface="Times New Roman"/>
                          <a:ea typeface="宋体"/>
                        </a:rPr>
                        <a:t>许可使用费</a:t>
                      </a:r>
                      <a:endParaRPr lang="zh-CN" sz="800">
                        <a:effectLst/>
                        <a:latin typeface="Times New Roman"/>
                        <a:ea typeface="宋体"/>
                      </a:endParaRPr>
                    </a:p>
                  </a:txBody>
                  <a:tcPr marL="76490" marR="76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just">
                        <a:spcAft>
                          <a:spcPts val="0"/>
                        </a:spcAft>
                      </a:pPr>
                      <a:r>
                        <a:rPr lang="en-US" sz="900">
                          <a:effectLst/>
                          <a:latin typeface="宋体"/>
                          <a:ea typeface="宋体"/>
                        </a:rPr>
                        <a:t> </a:t>
                      </a:r>
                      <a:endParaRPr lang="zh-CN" sz="800">
                        <a:effectLst/>
                        <a:latin typeface="Times New Roman"/>
                        <a:ea typeface="宋体"/>
                      </a:endParaRPr>
                    </a:p>
                  </a:txBody>
                  <a:tcPr marL="76490" marR="76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r>
              <a:tr h="1081778">
                <a:tc>
                  <a:txBody>
                    <a:bodyPr/>
                    <a:lstStyle/>
                    <a:p>
                      <a:pPr algn="ctr">
                        <a:spcAft>
                          <a:spcPts val="0"/>
                        </a:spcAft>
                      </a:pPr>
                      <a:r>
                        <a:rPr lang="en-US" sz="1300" b="1">
                          <a:effectLst/>
                          <a:latin typeface="宋体"/>
                          <a:ea typeface="宋体"/>
                        </a:rPr>
                        <a:t> </a:t>
                      </a:r>
                      <a:endParaRPr lang="zh-CN" sz="800">
                        <a:effectLst/>
                        <a:latin typeface="Times New Roman"/>
                        <a:ea typeface="宋体"/>
                      </a:endParaRPr>
                    </a:p>
                    <a:p>
                      <a:pPr algn="ctr">
                        <a:spcAft>
                          <a:spcPts val="0"/>
                        </a:spcAft>
                      </a:pPr>
                      <a:r>
                        <a:rPr lang="en-US" sz="1300" b="1">
                          <a:effectLst/>
                          <a:latin typeface="宋体"/>
                          <a:ea typeface="宋体"/>
                        </a:rPr>
                        <a:t> </a:t>
                      </a:r>
                      <a:endParaRPr lang="zh-CN" sz="800">
                        <a:effectLst/>
                        <a:latin typeface="Times New Roman"/>
                        <a:ea typeface="宋体"/>
                      </a:endParaRPr>
                    </a:p>
                    <a:p>
                      <a:pPr indent="200025" algn="ctr">
                        <a:spcAft>
                          <a:spcPts val="0"/>
                        </a:spcAft>
                      </a:pPr>
                      <a:r>
                        <a:rPr lang="zh-CN" sz="1300" b="1">
                          <a:effectLst/>
                          <a:latin typeface="Times New Roman"/>
                          <a:ea typeface="宋体"/>
                        </a:rPr>
                        <a:t>其他约定事项</a:t>
                      </a:r>
                      <a:endParaRPr lang="zh-CN" sz="800">
                        <a:effectLst/>
                        <a:latin typeface="Times New Roman"/>
                        <a:ea typeface="宋体"/>
                      </a:endParaRPr>
                    </a:p>
                  </a:txBody>
                  <a:tcPr marL="76490" marR="76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just">
                        <a:spcAft>
                          <a:spcPts val="0"/>
                        </a:spcAft>
                      </a:pPr>
                      <a:r>
                        <a:rPr lang="en-US" sz="900" dirty="0">
                          <a:effectLst/>
                          <a:latin typeface="宋体"/>
                          <a:ea typeface="宋体"/>
                        </a:rPr>
                        <a:t> </a:t>
                      </a:r>
                      <a:endParaRPr lang="zh-CN" sz="800" dirty="0">
                        <a:effectLst/>
                        <a:latin typeface="Times New Roman"/>
                        <a:ea typeface="宋体"/>
                      </a:endParaRPr>
                    </a:p>
                  </a:txBody>
                  <a:tcPr marL="76490" marR="76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r>
            </a:tbl>
          </a:graphicData>
        </a:graphic>
      </p:graphicFrame>
      <p:sp>
        <p:nvSpPr>
          <p:cNvPr id="5" name="Rectangle 4"/>
          <p:cNvSpPr>
            <a:spLocks noChangeArrowheads="1"/>
          </p:cNvSpPr>
          <p:nvPr/>
        </p:nvSpPr>
        <p:spPr bwMode="auto">
          <a:xfrm>
            <a:off x="2308225" y="13747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00025"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6" name="TextBox 5"/>
          <p:cNvSpPr txBox="1"/>
          <p:nvPr/>
        </p:nvSpPr>
        <p:spPr>
          <a:xfrm>
            <a:off x="5832140" y="6021288"/>
            <a:ext cx="4248472" cy="794064"/>
          </a:xfrm>
          <a:prstGeom prst="rect">
            <a:avLst/>
          </a:prstGeom>
          <a:noFill/>
        </p:spPr>
        <p:txBody>
          <a:bodyPr wrap="square" rtlCol="0">
            <a:spAutoFit/>
          </a:bodyPr>
          <a:lstStyle/>
          <a:p>
            <a:pPr algn="just">
              <a:lnSpc>
                <a:spcPct val="120000"/>
              </a:lnSpc>
              <a:buClr>
                <a:schemeClr val="accent1"/>
              </a:buClr>
              <a:buSzPct val="100000"/>
            </a:pPr>
            <a:r>
              <a:rPr lang="en-US" altLang="zh-CN" sz="1400" b="1" dirty="0"/>
              <a:t> </a:t>
            </a:r>
            <a:r>
              <a:rPr lang="zh-CN" altLang="zh-CN" sz="1200" dirty="0">
                <a:solidFill>
                  <a:schemeClr val="tx1">
                    <a:lumMod val="50000"/>
                    <a:lumOff val="50000"/>
                  </a:schemeClr>
                </a:solidFill>
                <a:latin typeface="+mn-ea"/>
              </a:rPr>
              <a:t>许可人（签章）</a:t>
            </a:r>
            <a:r>
              <a:rPr lang="zh-CN" altLang="zh-CN" sz="1200" dirty="0" smtClean="0">
                <a:solidFill>
                  <a:schemeClr val="tx1">
                    <a:lumMod val="50000"/>
                    <a:lumOff val="50000"/>
                  </a:schemeClr>
                </a:solidFill>
                <a:latin typeface="+mn-ea"/>
              </a:rPr>
              <a:t>：</a:t>
            </a:r>
            <a:endParaRPr lang="zh-CN" altLang="zh-CN" sz="1200" dirty="0">
              <a:solidFill>
                <a:schemeClr val="tx1">
                  <a:lumMod val="50000"/>
                  <a:lumOff val="50000"/>
                </a:schemeClr>
              </a:solidFill>
              <a:latin typeface="+mn-ea"/>
            </a:endParaRPr>
          </a:p>
          <a:p>
            <a:pPr algn="just">
              <a:lnSpc>
                <a:spcPct val="120000"/>
              </a:lnSpc>
              <a:buClr>
                <a:schemeClr val="accent1"/>
              </a:buClr>
              <a:buSzPct val="100000"/>
            </a:pPr>
            <a:r>
              <a:rPr lang="zh-CN" altLang="zh-CN" sz="1200" dirty="0">
                <a:solidFill>
                  <a:schemeClr val="tx1">
                    <a:lumMod val="50000"/>
                    <a:lumOff val="50000"/>
                  </a:schemeClr>
                </a:solidFill>
                <a:latin typeface="+mn-ea"/>
              </a:rPr>
              <a:t>被许可人（签章）：</a:t>
            </a:r>
            <a:r>
              <a:rPr lang="en-US" altLang="zh-CN" sz="1200" dirty="0">
                <a:solidFill>
                  <a:schemeClr val="tx1">
                    <a:lumMod val="50000"/>
                    <a:lumOff val="50000"/>
                  </a:schemeClr>
                </a:solidFill>
                <a:latin typeface="+mn-ea"/>
              </a:rPr>
              <a:t>       </a:t>
            </a:r>
            <a:r>
              <a:rPr lang="en-US" altLang="zh-CN" sz="1200" dirty="0" smtClean="0">
                <a:solidFill>
                  <a:schemeClr val="tx1">
                    <a:lumMod val="50000"/>
                    <a:lumOff val="50000"/>
                  </a:schemeClr>
                </a:solidFill>
                <a:latin typeface="+mn-ea"/>
              </a:rPr>
              <a:t>                                              </a:t>
            </a:r>
            <a:endParaRPr lang="zh-CN" altLang="zh-CN" sz="1200" dirty="0">
              <a:solidFill>
                <a:schemeClr val="tx1">
                  <a:lumMod val="50000"/>
                  <a:lumOff val="50000"/>
                </a:schemeClr>
              </a:solidFill>
              <a:latin typeface="+mn-ea"/>
            </a:endParaRPr>
          </a:p>
          <a:p>
            <a:pPr algn="just">
              <a:lnSpc>
                <a:spcPct val="120000"/>
              </a:lnSpc>
              <a:buClr>
                <a:schemeClr val="accent1"/>
              </a:buClr>
              <a:buSzPct val="100000"/>
            </a:pPr>
            <a:r>
              <a:rPr lang="en-US" altLang="zh-CN" sz="1200" dirty="0">
                <a:solidFill>
                  <a:schemeClr val="tx1">
                    <a:lumMod val="50000"/>
                    <a:lumOff val="50000"/>
                  </a:schemeClr>
                </a:solidFill>
                <a:latin typeface="+mn-ea"/>
              </a:rPr>
              <a:t>  </a:t>
            </a:r>
            <a:r>
              <a:rPr lang="zh-CN" altLang="zh-CN" sz="1200" dirty="0">
                <a:solidFill>
                  <a:schemeClr val="tx1">
                    <a:lumMod val="50000"/>
                    <a:lumOff val="50000"/>
                  </a:schemeClr>
                </a:solidFill>
                <a:latin typeface="+mn-ea"/>
              </a:rPr>
              <a:t>年</a:t>
            </a:r>
            <a:r>
              <a:rPr lang="en-US" altLang="zh-CN" sz="1200" dirty="0">
                <a:solidFill>
                  <a:schemeClr val="tx1">
                    <a:lumMod val="50000"/>
                    <a:lumOff val="50000"/>
                  </a:schemeClr>
                </a:solidFill>
                <a:latin typeface="+mn-ea"/>
              </a:rPr>
              <a:t>   </a:t>
            </a:r>
            <a:r>
              <a:rPr lang="zh-CN" altLang="zh-CN" sz="1200" dirty="0">
                <a:solidFill>
                  <a:schemeClr val="tx1">
                    <a:lumMod val="50000"/>
                    <a:lumOff val="50000"/>
                  </a:schemeClr>
                </a:solidFill>
                <a:latin typeface="+mn-ea"/>
              </a:rPr>
              <a:t>月</a:t>
            </a:r>
            <a:r>
              <a:rPr lang="en-US" altLang="zh-CN" sz="1200" dirty="0">
                <a:solidFill>
                  <a:schemeClr val="tx1">
                    <a:lumMod val="50000"/>
                    <a:lumOff val="50000"/>
                  </a:schemeClr>
                </a:solidFill>
                <a:latin typeface="+mn-ea"/>
              </a:rPr>
              <a:t>  </a:t>
            </a:r>
            <a:r>
              <a:rPr lang="zh-CN" altLang="zh-CN" sz="1200" dirty="0">
                <a:solidFill>
                  <a:schemeClr val="tx1">
                    <a:lumMod val="50000"/>
                    <a:lumOff val="50000"/>
                  </a:schemeClr>
                </a:solidFill>
                <a:latin typeface="+mn-ea"/>
              </a:rPr>
              <a:t>日</a:t>
            </a:r>
            <a:endParaRPr lang="zh-CN" altLang="en-US" sz="1200" dirty="0">
              <a:solidFill>
                <a:schemeClr val="tx1">
                  <a:lumMod val="50000"/>
                  <a:lumOff val="50000"/>
                </a:schemeClr>
              </a:solidFill>
              <a:latin typeface="+mn-ea"/>
            </a:endParaRPr>
          </a:p>
        </p:txBody>
      </p:sp>
    </p:spTree>
    <p:extLst>
      <p:ext uri="{BB962C8B-B14F-4D97-AF65-F5344CB8AC3E}">
        <p14:creationId xmlns:p14="http://schemas.microsoft.com/office/powerpoint/2010/main" val="2295903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XLP</a:t>
            </a:r>
            <a:r>
              <a:rPr lang="zh-CN" altLang="en-US" dirty="0" smtClean="0"/>
              <a:t>专利证书</a:t>
            </a:r>
            <a:endParaRPr lang="zh-CN" altLang="en-US" dirty="0"/>
          </a:p>
        </p:txBody>
      </p:sp>
      <p:sp>
        <p:nvSpPr>
          <p:cNvPr id="3" name="内容占位符 2"/>
          <p:cNvSpPr>
            <a:spLocks noGrp="1"/>
          </p:cNvSpPr>
          <p:nvPr>
            <p:ph sz="quarter" idx="14"/>
          </p:nvPr>
        </p:nvSpPr>
        <p:spPr>
          <a:xfrm>
            <a:off x="801688" y="692696"/>
            <a:ext cx="7908925" cy="4389438"/>
          </a:xfrm>
        </p:spPr>
        <p:txBody>
          <a:bodyPr>
            <a:noAutofit/>
          </a:bodyPr>
          <a:lstStyle/>
          <a:p>
            <a:r>
              <a:rPr lang="zh-CN" altLang="zh-CN" kern="100" dirty="0"/>
              <a:t>证书号第</a:t>
            </a:r>
            <a:r>
              <a:rPr lang="en-US" altLang="zh-CN" kern="100" dirty="0"/>
              <a:t>00X</a:t>
            </a:r>
            <a:r>
              <a:rPr lang="zh-CN" altLang="zh-CN" kern="100" dirty="0"/>
              <a:t>号</a:t>
            </a:r>
          </a:p>
          <a:p>
            <a:pPr algn="ctr"/>
            <a:r>
              <a:rPr lang="en-US" altLang="zh-CN" sz="1600" b="1" kern="100" dirty="0">
                <a:cs typeface="黑体"/>
              </a:rPr>
              <a:t>XLP</a:t>
            </a:r>
            <a:r>
              <a:rPr lang="zh-CN" altLang="zh-CN" sz="1600" b="1" kern="100" dirty="0">
                <a:cs typeface="黑体"/>
              </a:rPr>
              <a:t>专利证书</a:t>
            </a:r>
            <a:endParaRPr lang="zh-CN" altLang="zh-CN" sz="1600" kern="100" dirty="0"/>
          </a:p>
          <a:p>
            <a:r>
              <a:rPr lang="en-US" altLang="zh-CN" kern="100" dirty="0"/>
              <a:t> </a:t>
            </a:r>
            <a:endParaRPr lang="zh-CN" altLang="zh-CN" kern="100" dirty="0"/>
          </a:p>
          <a:p>
            <a:pPr>
              <a:lnSpc>
                <a:spcPct val="150000"/>
              </a:lnSpc>
            </a:pPr>
            <a:r>
              <a:rPr lang="zh-CN" altLang="zh-CN" kern="100" dirty="0"/>
              <a:t>专利名称：</a:t>
            </a:r>
          </a:p>
          <a:p>
            <a:pPr>
              <a:lnSpc>
                <a:spcPct val="150000"/>
              </a:lnSpc>
            </a:pPr>
            <a:r>
              <a:rPr lang="zh-CN" altLang="zh-CN" kern="100" dirty="0"/>
              <a:t>发明人：姓名</a:t>
            </a:r>
            <a:r>
              <a:rPr lang="en-US" altLang="zh-CN" kern="100" dirty="0"/>
              <a:t>+</a:t>
            </a:r>
            <a:r>
              <a:rPr lang="zh-CN" altLang="zh-CN" kern="100" dirty="0"/>
              <a:t>组别</a:t>
            </a:r>
          </a:p>
          <a:p>
            <a:pPr>
              <a:lnSpc>
                <a:spcPct val="150000"/>
              </a:lnSpc>
            </a:pPr>
            <a:r>
              <a:rPr lang="zh-CN" altLang="zh-CN" kern="100" dirty="0"/>
              <a:t>专利号：</a:t>
            </a:r>
          </a:p>
          <a:p>
            <a:pPr>
              <a:lnSpc>
                <a:spcPct val="150000"/>
              </a:lnSpc>
            </a:pPr>
            <a:r>
              <a:rPr lang="zh-CN" altLang="zh-CN" kern="100" dirty="0"/>
              <a:t>专利申请日：</a:t>
            </a:r>
            <a:r>
              <a:rPr lang="en-US" altLang="zh-CN" kern="100" dirty="0"/>
              <a:t>2014</a:t>
            </a:r>
            <a:r>
              <a:rPr lang="zh-CN" altLang="zh-CN" kern="100" dirty="0"/>
              <a:t>年</a:t>
            </a:r>
            <a:r>
              <a:rPr lang="en-US" altLang="zh-CN" kern="100" dirty="0"/>
              <a:t>XX</a:t>
            </a:r>
            <a:r>
              <a:rPr lang="zh-CN" altLang="zh-CN" kern="100" dirty="0"/>
              <a:t>月</a:t>
            </a:r>
            <a:r>
              <a:rPr lang="en-US" altLang="zh-CN" kern="100" dirty="0"/>
              <a:t>XX</a:t>
            </a:r>
            <a:r>
              <a:rPr lang="zh-CN" altLang="zh-CN" kern="100" dirty="0"/>
              <a:t>日，</a:t>
            </a:r>
            <a:r>
              <a:rPr lang="en-US" altLang="zh-CN" kern="100" dirty="0"/>
              <a:t>XX</a:t>
            </a:r>
            <a:r>
              <a:rPr lang="zh-CN" altLang="zh-CN" kern="100" dirty="0"/>
              <a:t>时</a:t>
            </a:r>
            <a:r>
              <a:rPr lang="en-US" altLang="zh-CN" kern="100" dirty="0"/>
              <a:t>XX</a:t>
            </a:r>
            <a:r>
              <a:rPr lang="zh-CN" altLang="zh-CN" kern="100" dirty="0"/>
              <a:t>分</a:t>
            </a:r>
          </a:p>
          <a:p>
            <a:pPr>
              <a:lnSpc>
                <a:spcPct val="150000"/>
              </a:lnSpc>
            </a:pPr>
            <a:r>
              <a:rPr lang="zh-CN" altLang="zh-CN" kern="100" dirty="0"/>
              <a:t>专利权人：名称</a:t>
            </a:r>
            <a:r>
              <a:rPr lang="en-US" altLang="zh-CN" kern="100" dirty="0"/>
              <a:t>+</a:t>
            </a:r>
            <a:r>
              <a:rPr lang="zh-CN" altLang="zh-CN" kern="100" dirty="0"/>
              <a:t>组别</a:t>
            </a:r>
          </a:p>
          <a:p>
            <a:pPr>
              <a:lnSpc>
                <a:spcPct val="150000"/>
              </a:lnSpc>
            </a:pPr>
            <a:r>
              <a:rPr lang="zh-CN" altLang="zh-CN" kern="100" dirty="0"/>
              <a:t>授权公告日：</a:t>
            </a:r>
            <a:r>
              <a:rPr lang="en-US" altLang="zh-CN" kern="100" dirty="0"/>
              <a:t>2014</a:t>
            </a:r>
            <a:r>
              <a:rPr lang="zh-CN" altLang="zh-CN" kern="100" dirty="0"/>
              <a:t>年</a:t>
            </a:r>
            <a:r>
              <a:rPr lang="en-US" altLang="zh-CN" kern="100" dirty="0"/>
              <a:t>XX</a:t>
            </a:r>
            <a:r>
              <a:rPr lang="zh-CN" altLang="zh-CN" kern="100" dirty="0"/>
              <a:t>月</a:t>
            </a:r>
            <a:r>
              <a:rPr lang="en-US" altLang="zh-CN" kern="100" dirty="0"/>
              <a:t>XX</a:t>
            </a:r>
            <a:r>
              <a:rPr lang="zh-CN" altLang="zh-CN" kern="100" dirty="0"/>
              <a:t>日，</a:t>
            </a:r>
            <a:r>
              <a:rPr lang="en-US" altLang="zh-CN" kern="100" dirty="0"/>
              <a:t>XX</a:t>
            </a:r>
            <a:r>
              <a:rPr lang="zh-CN" altLang="zh-CN" kern="100" dirty="0"/>
              <a:t>时</a:t>
            </a:r>
            <a:r>
              <a:rPr lang="en-US" altLang="zh-CN" kern="100" dirty="0"/>
              <a:t>XX</a:t>
            </a:r>
            <a:r>
              <a:rPr lang="zh-CN" altLang="zh-CN" kern="100" dirty="0"/>
              <a:t>分</a:t>
            </a:r>
          </a:p>
          <a:p>
            <a:r>
              <a:rPr lang="en-US" altLang="zh-CN" kern="100" dirty="0"/>
              <a:t> </a:t>
            </a:r>
            <a:endParaRPr lang="zh-CN" altLang="zh-CN" kern="100" dirty="0"/>
          </a:p>
          <a:p>
            <a:pPr indent="355600">
              <a:lnSpc>
                <a:spcPts val="2500"/>
              </a:lnSpc>
            </a:pPr>
            <a:r>
              <a:rPr lang="zh-CN" altLang="zh-CN" kern="100" dirty="0"/>
              <a:t>本专利技术经过本局依照</a:t>
            </a:r>
            <a:r>
              <a:rPr lang="en-US" altLang="zh-CN" kern="100" dirty="0"/>
              <a:t>XLP</a:t>
            </a:r>
            <a:r>
              <a:rPr lang="zh-CN" altLang="zh-CN" kern="100" dirty="0"/>
              <a:t>专利与技术开源规则进行审查，决定授予专利权，颁发本证书并在专利登记薄上予以登记。专利权自授权公告之时起生效。</a:t>
            </a:r>
          </a:p>
          <a:p>
            <a:pPr indent="355600">
              <a:lnSpc>
                <a:spcPts val="2500"/>
              </a:lnSpc>
            </a:pPr>
            <a:r>
              <a:rPr lang="zh-CN" altLang="zh-CN" kern="100" dirty="0"/>
              <a:t>本专利的专利权限截止</a:t>
            </a:r>
            <a:r>
              <a:rPr lang="en-US" altLang="zh-CN" kern="100" dirty="0"/>
              <a:t>2014</a:t>
            </a:r>
            <a:r>
              <a:rPr lang="zh-CN" altLang="zh-CN" kern="100" dirty="0"/>
              <a:t>年</a:t>
            </a:r>
            <a:r>
              <a:rPr lang="en-US" altLang="zh-CN" kern="100" dirty="0"/>
              <a:t>01</a:t>
            </a:r>
            <a:r>
              <a:rPr lang="zh-CN" altLang="zh-CN" kern="100" dirty="0"/>
              <a:t>月</a:t>
            </a:r>
            <a:r>
              <a:rPr lang="en-US" altLang="zh-CN" kern="100" dirty="0"/>
              <a:t>23</a:t>
            </a:r>
            <a:r>
              <a:rPr lang="zh-CN" altLang="zh-CN" kern="100" dirty="0"/>
              <a:t>日</a:t>
            </a:r>
            <a:r>
              <a:rPr lang="en-US" altLang="zh-CN" kern="100" dirty="0"/>
              <a:t>18</a:t>
            </a:r>
            <a:r>
              <a:rPr lang="zh-CN" altLang="zh-CN" kern="100" dirty="0"/>
              <a:t>时，自申请日起算。</a:t>
            </a:r>
            <a:r>
              <a:rPr lang="en-US" altLang="zh-CN" kern="100" dirty="0"/>
              <a:t>  </a:t>
            </a:r>
            <a:endParaRPr lang="zh-CN" altLang="zh-CN" kern="100" dirty="0"/>
          </a:p>
          <a:p>
            <a:pPr indent="266700">
              <a:lnSpc>
                <a:spcPts val="2500"/>
              </a:lnSpc>
            </a:pPr>
            <a:r>
              <a:rPr lang="zh-CN" altLang="zh-CN" kern="100" dirty="0"/>
              <a:t>专利证书记载专利权登记时的法律状况。专利权的转移、无效、终止、恢复和专利权人的姓名或名称变更等事项记载在专利登记薄上。</a:t>
            </a:r>
          </a:p>
          <a:p>
            <a:pPr indent="355600">
              <a:lnSpc>
                <a:spcPts val="2500"/>
              </a:lnSpc>
            </a:pPr>
            <a:r>
              <a:rPr lang="en-US" altLang="zh-CN" kern="100" dirty="0"/>
              <a:t>                                        </a:t>
            </a:r>
            <a:endParaRPr lang="zh-CN" altLang="zh-CN" kern="100" dirty="0"/>
          </a:p>
          <a:p>
            <a:pPr indent="355600">
              <a:lnSpc>
                <a:spcPts val="2500"/>
              </a:lnSpc>
            </a:pPr>
            <a:r>
              <a:rPr lang="en-US" altLang="zh-CN" kern="100" dirty="0"/>
              <a:t>                                        </a:t>
            </a:r>
            <a:r>
              <a:rPr lang="zh-CN" altLang="zh-CN" kern="100" dirty="0"/>
              <a:t>日期：</a:t>
            </a:r>
            <a:r>
              <a:rPr lang="en-US" altLang="zh-CN" kern="100" dirty="0"/>
              <a:t>2014.01.XX                                                            </a:t>
            </a:r>
            <a:endParaRPr lang="zh-CN" altLang="zh-CN" kern="100" dirty="0"/>
          </a:p>
          <a:p>
            <a:pPr indent="355600">
              <a:lnSpc>
                <a:spcPts val="2500"/>
              </a:lnSpc>
            </a:pPr>
            <a:r>
              <a:rPr lang="en-US" altLang="zh-CN" kern="100" dirty="0"/>
              <a:t>                                           XLP</a:t>
            </a:r>
            <a:r>
              <a:rPr lang="zh-CN" altLang="zh-CN" kern="100" dirty="0"/>
              <a:t>专利局</a:t>
            </a:r>
          </a:p>
          <a:p>
            <a:endParaRPr lang="zh-CN"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59" y="4864199"/>
            <a:ext cx="1952625"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608430"/>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PART4</a:t>
            </a:r>
            <a:r>
              <a:rPr lang="zh-CN" altLang="en-US" dirty="0" smtClean="0"/>
              <a:t>：市场</a:t>
            </a:r>
            <a:endParaRPr lang="zh-CN" altLang="en-US" dirty="0"/>
          </a:p>
        </p:txBody>
      </p:sp>
      <p:pic>
        <p:nvPicPr>
          <p:cNvPr id="3074" name="Picture 2" descr="\\10.0.1.44\Public\201408操作手册\清华附中XLP照片\IMG_8101.JPG"/>
          <p:cNvPicPr>
            <a:picLocks noGrp="1" noChangeAspect="1" noChangeArrowheads="1"/>
          </p:cNvPicPr>
          <p:nvPr>
            <p:ph sz="quarter" idx="13"/>
          </p:nvPr>
        </p:nvPicPr>
        <p:blipFill>
          <a:blip r:embed="rId2" cstate="email">
            <a:extLst>
              <a:ext uri="{28A0092B-C50C-407E-A947-70E740481C1C}">
                <a14:useLocalDpi xmlns:a14="http://schemas.microsoft.com/office/drawing/2010/main" val="0"/>
              </a:ext>
            </a:extLst>
          </a:blip>
          <a:srcRect/>
          <a:stretch>
            <a:fillRect/>
          </a:stretch>
        </p:blipFill>
        <p:spPr bwMode="auto">
          <a:xfrm>
            <a:off x="-36512" y="908720"/>
            <a:ext cx="9180512" cy="6120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810515"/>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lang="zh-CN" altLang="en-US" dirty="0"/>
              <a:t>市场交易</a:t>
            </a:r>
            <a:r>
              <a:rPr lang="zh-CN" altLang="en-US" dirty="0" smtClean="0"/>
              <a:t>规则（以</a:t>
            </a:r>
            <a:r>
              <a:rPr lang="en-US" altLang="zh-CN" dirty="0" smtClean="0"/>
              <a:t>2014</a:t>
            </a:r>
            <a:r>
              <a:rPr lang="zh-CN" altLang="en-US" dirty="0" smtClean="0"/>
              <a:t>年</a:t>
            </a:r>
            <a:r>
              <a:rPr lang="en-US" altLang="zh-CN" dirty="0" smtClean="0"/>
              <a:t>1</a:t>
            </a:r>
            <a:r>
              <a:rPr lang="zh-CN" altLang="en-US" dirty="0" smtClean="0"/>
              <a:t>月</a:t>
            </a:r>
            <a:r>
              <a:rPr lang="en-US" altLang="zh-CN" dirty="0" smtClean="0"/>
              <a:t>XLP</a:t>
            </a:r>
            <a:r>
              <a:rPr lang="zh-CN" altLang="en-US" dirty="0" smtClean="0"/>
              <a:t>活动为案例）</a:t>
            </a:r>
            <a:endParaRPr lang="zh-CN" altLang="en-US" dirty="0"/>
          </a:p>
        </p:txBody>
      </p:sp>
      <p:sp>
        <p:nvSpPr>
          <p:cNvPr id="3" name="内容占位符 2"/>
          <p:cNvSpPr>
            <a:spLocks noGrp="1"/>
          </p:cNvSpPr>
          <p:nvPr>
            <p:ph sz="quarter" idx="13"/>
          </p:nvPr>
        </p:nvSpPr>
        <p:spPr/>
        <p:txBody>
          <a:bodyPr>
            <a:noAutofit/>
          </a:bodyPr>
          <a:lstStyle/>
          <a:p>
            <a:pPr>
              <a:spcAft>
                <a:spcPts val="675"/>
              </a:spcAft>
            </a:pPr>
            <a:r>
              <a:rPr lang="en-US" altLang="zh-CN" sz="1400" kern="1800" dirty="0">
                <a:cs typeface="Times New Roman"/>
              </a:rPr>
              <a:t> </a:t>
            </a:r>
            <a:r>
              <a:rPr lang="en-US" altLang="zh-CN" sz="1400" b="1" kern="1800" dirty="0" err="1">
                <a:cs typeface="Songti SC Black"/>
              </a:rPr>
              <a:t>专利申请</a:t>
            </a:r>
            <a:endParaRPr lang="en-US" altLang="zh-CN" sz="1400" kern="1800" dirty="0">
              <a:cs typeface="Times New Roman"/>
            </a:endParaRPr>
          </a:p>
          <a:p>
            <a:pPr lvl="0">
              <a:spcAft>
                <a:spcPts val="675"/>
              </a:spcAft>
              <a:buSzPts val="1000"/>
              <a:tabLst>
                <a:tab pos="457200" algn="l"/>
              </a:tabLst>
            </a:pPr>
            <a:r>
              <a:rPr lang="en-US" altLang="zh-CN" dirty="0" err="1">
                <a:cs typeface="Times New Roman"/>
              </a:rPr>
              <a:t>申</a:t>
            </a:r>
            <a:r>
              <a:rPr lang="en-US" altLang="zh-CN" dirty="0" err="1">
                <a:cs typeface="Songti SC Black"/>
              </a:rPr>
              <a:t>请专</a:t>
            </a:r>
            <a:r>
              <a:rPr lang="en-US" altLang="zh-CN" dirty="0" err="1">
                <a:cs typeface="Times New Roman"/>
              </a:rPr>
              <a:t>利要付款的小</a:t>
            </a:r>
            <a:r>
              <a:rPr lang="en-US" altLang="zh-CN" dirty="0" err="1">
                <a:cs typeface="Songti SC Black"/>
              </a:rPr>
              <a:t>组</a:t>
            </a:r>
            <a:r>
              <a:rPr lang="en-US" altLang="zh-CN" dirty="0" err="1">
                <a:cs typeface="Times New Roman"/>
              </a:rPr>
              <a:t>，</a:t>
            </a:r>
            <a:r>
              <a:rPr lang="en-US" altLang="zh-CN" dirty="0" err="1">
                <a:cs typeface="Songti SC Black"/>
              </a:rPr>
              <a:t>发</a:t>
            </a:r>
            <a:r>
              <a:rPr lang="en-US" altLang="zh-CN" dirty="0" err="1">
                <a:cs typeface="Times New Roman"/>
              </a:rPr>
              <a:t>送issue</a:t>
            </a:r>
            <a:r>
              <a:rPr lang="en-US" altLang="zh-CN" dirty="0" err="1">
                <a:cs typeface="FZGuLi-S12T"/>
              </a:rPr>
              <a:t>给</a:t>
            </a:r>
            <a:r>
              <a:rPr lang="en-US" altLang="zh-CN" dirty="0">
                <a:cs typeface="Times New Roman"/>
              </a:rPr>
              <a:t> </a:t>
            </a:r>
            <a:r>
              <a:rPr lang="en-US" altLang="zh-CN" b="1" dirty="0">
                <a:cs typeface="FZGuLi-S12T"/>
              </a:rPr>
              <a:t>兰岚</a:t>
            </a:r>
            <a:r>
              <a:rPr lang="en-US" altLang="zh-CN" dirty="0">
                <a:cs typeface="Times New Roman"/>
              </a:rPr>
              <a:t>。</a:t>
            </a:r>
            <a:r>
              <a:rPr lang="en-US" altLang="zh-CN" dirty="0">
                <a:cs typeface="FZGuLi-S12T"/>
              </a:rPr>
              <a:t>题</a:t>
            </a:r>
            <a:r>
              <a:rPr lang="en-US" altLang="zh-CN" dirty="0">
                <a:cs typeface="Times New Roman"/>
              </a:rPr>
              <a:t>目（Subjects）写明</a:t>
            </a:r>
            <a:r>
              <a:rPr lang="en-US" altLang="zh-CN" dirty="0">
                <a:cs typeface="FZGuLi-S12T"/>
              </a:rPr>
              <a:t>组</a:t>
            </a:r>
            <a:r>
              <a:rPr lang="en-US" altLang="zh-CN" dirty="0">
                <a:cs typeface="Times New Roman"/>
              </a:rPr>
              <a:t>号，</a:t>
            </a:r>
            <a:r>
              <a:rPr lang="en-US" altLang="zh-CN" dirty="0">
                <a:cs typeface="FZGuLi-S12T"/>
              </a:rPr>
              <a:t>标签</a:t>
            </a:r>
            <a:r>
              <a:rPr lang="en-US" altLang="zh-CN" dirty="0">
                <a:cs typeface="Times New Roman"/>
              </a:rPr>
              <a:t>（Labels）</a:t>
            </a:r>
            <a:r>
              <a:rPr lang="en-US" altLang="zh-CN" dirty="0">
                <a:cs typeface="FZGuLi-S12T"/>
              </a:rPr>
              <a:t>为</a:t>
            </a:r>
            <a:r>
              <a:rPr lang="en-US" altLang="zh-CN" dirty="0">
                <a:cs typeface="Courier"/>
              </a:rPr>
              <a:t>patent申</a:t>
            </a:r>
            <a:r>
              <a:rPr lang="en-US" altLang="zh-CN" dirty="0">
                <a:cs typeface="FZGuLi-S12T"/>
              </a:rPr>
              <a:t>请费</a:t>
            </a:r>
            <a:r>
              <a:rPr lang="en-US" altLang="zh-CN" dirty="0">
                <a:cs typeface="Times New Roman"/>
              </a:rPr>
              <a:t>，其他附加条件如“一次交付多</a:t>
            </a:r>
            <a:r>
              <a:rPr lang="en-US" altLang="zh-CN" dirty="0">
                <a:cs typeface="FZGuLi-S12T"/>
              </a:rPr>
              <a:t>项专</a:t>
            </a:r>
            <a:r>
              <a:rPr lang="en-US" altLang="zh-CN" dirty="0">
                <a:cs typeface="Times New Roman"/>
              </a:rPr>
              <a:t>利申</a:t>
            </a:r>
            <a:r>
              <a:rPr lang="en-US" altLang="zh-CN" dirty="0">
                <a:cs typeface="FZGuLi-S12T"/>
              </a:rPr>
              <a:t>请费</a:t>
            </a:r>
            <a:r>
              <a:rPr lang="en-US" altLang="zh-CN" dirty="0">
                <a:cs typeface="Times New Roman"/>
              </a:rPr>
              <a:t>用”</a:t>
            </a:r>
            <a:r>
              <a:rPr lang="en-US" altLang="zh-CN" dirty="0">
                <a:cs typeface="FZGuLi-S12T"/>
              </a:rPr>
              <a:t>请</a:t>
            </a:r>
            <a:r>
              <a:rPr lang="en-US" altLang="zh-CN" dirty="0">
                <a:cs typeface="Times New Roman"/>
              </a:rPr>
              <a:t>在issue内容中写清楚；</a:t>
            </a:r>
            <a:endParaRPr lang="zh-CN" altLang="zh-CN" dirty="0">
              <a:cs typeface="Times New Roman"/>
            </a:endParaRPr>
          </a:p>
          <a:p>
            <a:pPr lvl="0">
              <a:spcAft>
                <a:spcPts val="675"/>
              </a:spcAft>
              <a:buSzPts val="1000"/>
              <a:tabLst>
                <a:tab pos="457200" algn="l"/>
              </a:tabLst>
            </a:pPr>
            <a:r>
              <a:rPr lang="en-US" altLang="zh-CN" dirty="0" err="1">
                <a:cs typeface="Times New Roman"/>
              </a:rPr>
              <a:t>申</a:t>
            </a:r>
            <a:r>
              <a:rPr lang="en-US" altLang="zh-CN" dirty="0" err="1">
                <a:cs typeface="FZGuLi-S12T"/>
              </a:rPr>
              <a:t>请专</a:t>
            </a:r>
            <a:r>
              <a:rPr lang="en-US" altLang="zh-CN" dirty="0" err="1">
                <a:cs typeface="Times New Roman"/>
              </a:rPr>
              <a:t>利付</a:t>
            </a:r>
            <a:r>
              <a:rPr lang="en-US" altLang="zh-CN" dirty="0" err="1">
                <a:cs typeface="FZGuLi-S12T"/>
              </a:rPr>
              <a:t>费</a:t>
            </a:r>
            <a:r>
              <a:rPr lang="en-US" altLang="zh-CN" dirty="0" err="1">
                <a:cs typeface="Times New Roman"/>
              </a:rPr>
              <a:t>无需提交合同</a:t>
            </a:r>
            <a:r>
              <a:rPr lang="en-US" altLang="zh-CN" dirty="0" err="1">
                <a:cs typeface="FZGuLi-S12T"/>
              </a:rPr>
              <a:t>给</a:t>
            </a:r>
            <a:r>
              <a:rPr lang="en-US" altLang="zh-CN" dirty="0">
                <a:cs typeface="Times New Roman"/>
              </a:rPr>
              <a:t> </a:t>
            </a:r>
            <a:r>
              <a:rPr lang="en-US" altLang="zh-CN" b="1" dirty="0" err="1">
                <a:cs typeface="FZGuLi-S12T"/>
              </a:rPr>
              <a:t>兰岚</a:t>
            </a:r>
            <a:r>
              <a:rPr lang="en-US" altLang="zh-CN" dirty="0" smtClean="0">
                <a:cs typeface="Times New Roman"/>
              </a:rPr>
              <a:t>。</a:t>
            </a:r>
            <a:endParaRPr lang="en-US" altLang="zh-CN" dirty="0">
              <a:cs typeface="Times New Roman"/>
            </a:endParaRPr>
          </a:p>
          <a:p>
            <a:pPr lvl="0">
              <a:spcAft>
                <a:spcPts val="675"/>
              </a:spcAft>
              <a:buSzPts val="1000"/>
              <a:tabLst>
                <a:tab pos="457200" algn="l"/>
              </a:tabLst>
            </a:pPr>
            <a:r>
              <a:rPr lang="en-US" altLang="zh-CN" sz="1400" b="1" kern="1800" dirty="0" err="1" smtClean="0">
                <a:cs typeface="FZGuLi-S12T"/>
              </a:rPr>
              <a:t>任务组转账记录查</a:t>
            </a:r>
            <a:r>
              <a:rPr lang="en-US" altLang="zh-CN" sz="1400" b="1" kern="1800" dirty="0" err="1" smtClean="0">
                <a:cs typeface="Songti SC Black"/>
              </a:rPr>
              <a:t>看</a:t>
            </a:r>
            <a:endParaRPr lang="zh-CN" altLang="zh-CN" sz="1400" dirty="0">
              <a:cs typeface="Times New Roman"/>
            </a:endParaRPr>
          </a:p>
          <a:p>
            <a:pPr lvl="0">
              <a:buSzPts val="1000"/>
              <a:tabLst>
                <a:tab pos="457200" algn="l"/>
              </a:tabLst>
            </a:pPr>
            <a:r>
              <a:rPr lang="en-US" altLang="zh-CN" dirty="0" err="1">
                <a:cs typeface="FZGuLi-S12T"/>
              </a:rPr>
              <a:t>各</a:t>
            </a:r>
            <a:r>
              <a:rPr lang="en-US" altLang="zh-CN" dirty="0" err="1">
                <a:cs typeface="Times New Roman"/>
              </a:rPr>
              <a:t>Group</a:t>
            </a:r>
            <a:r>
              <a:rPr lang="en-US" altLang="zh-CN" dirty="0" err="1">
                <a:cs typeface="FZGuLi-S12T"/>
              </a:rPr>
              <a:t>可通过以下网址查询账目记录</a:t>
            </a:r>
            <a:r>
              <a:rPr lang="en-US" altLang="zh-CN" dirty="0">
                <a:cs typeface="Times New Roman"/>
              </a:rPr>
              <a:t>: </a:t>
            </a:r>
            <a:r>
              <a:rPr lang="en-US" altLang="zh-CN" dirty="0">
                <a:cs typeface="Courier"/>
              </a:rPr>
              <a:t>http://toyhouse.ie.tsinghua.edu.cn:82/</a:t>
            </a:r>
            <a:r>
              <a:rPr lang="en-US" altLang="zh-CN" dirty="0" err="1">
                <a:cs typeface="Courier"/>
              </a:rPr>
              <a:t>index.php</a:t>
            </a:r>
            <a:r>
              <a:rPr lang="en-US" altLang="zh-CN" dirty="0">
                <a:cs typeface="Microsoft Tai Le"/>
              </a:rPr>
              <a:t>；</a:t>
            </a:r>
            <a:endParaRPr lang="zh-CN" altLang="zh-CN" dirty="0">
              <a:cs typeface="Times New Roman"/>
            </a:endParaRPr>
          </a:p>
          <a:p>
            <a:pPr lvl="0">
              <a:buSzPts val="1000"/>
              <a:tabLst>
                <a:tab pos="457200" algn="l"/>
              </a:tabLst>
            </a:pPr>
            <a:r>
              <a:rPr lang="en-US" altLang="zh-CN" b="1" dirty="0">
                <a:cs typeface="Times New Roman"/>
              </a:rPr>
              <a:t>Group </a:t>
            </a:r>
            <a:r>
              <a:rPr lang="en-US" altLang="zh-CN" b="1" dirty="0" err="1">
                <a:cs typeface="Times New Roman"/>
              </a:rPr>
              <a:t>No</a:t>
            </a:r>
            <a:r>
              <a:rPr lang="en-US" altLang="zh-CN" dirty="0" err="1">
                <a:cs typeface="FZGuLi-S12T"/>
              </a:rPr>
              <a:t>为阿拉伯数字</a:t>
            </a:r>
            <a:r>
              <a:rPr lang="en-US" altLang="zh-CN" dirty="0">
                <a:cs typeface="FZGuLi-S12T"/>
              </a:rPr>
              <a:t>，</a:t>
            </a:r>
            <a:r>
              <a:rPr lang="en-US" altLang="zh-CN" dirty="0">
                <a:cs typeface="Times New Roman"/>
              </a:rPr>
              <a:t> </a:t>
            </a:r>
            <a:r>
              <a:rPr lang="en-US" altLang="zh-CN" b="1" dirty="0">
                <a:cs typeface="Times New Roman"/>
              </a:rPr>
              <a:t>Password</a:t>
            </a:r>
            <a:r>
              <a:rPr lang="en-US" altLang="zh-CN" dirty="0">
                <a:cs typeface="FZGuLi-S12T"/>
              </a:rPr>
              <a:t>为</a:t>
            </a:r>
            <a:r>
              <a:rPr lang="en-US" altLang="zh-CN" dirty="0">
                <a:cs typeface="Times New Roman"/>
              </a:rPr>
              <a:t>group</a:t>
            </a:r>
            <a:r>
              <a:rPr lang="en-US" altLang="zh-CN" dirty="0">
                <a:cs typeface="Courier"/>
              </a:rPr>
              <a:t>number</a:t>
            </a:r>
            <a:r>
              <a:rPr lang="en-US" altLang="zh-CN" dirty="0">
                <a:cs typeface="FZGuLi-S12T"/>
              </a:rPr>
              <a:t>；</a:t>
            </a:r>
            <a:r>
              <a:rPr lang="en-US" altLang="zh-CN" dirty="0">
                <a:cs typeface="Times New Roman"/>
              </a:rPr>
              <a:t>eg</a:t>
            </a:r>
            <a:r>
              <a:rPr lang="en-US" altLang="zh-CN" dirty="0">
                <a:cs typeface="FZGuLi-S12T"/>
              </a:rPr>
              <a:t>：</a:t>
            </a:r>
            <a:r>
              <a:rPr lang="en-US" altLang="zh-CN" dirty="0">
                <a:cs typeface="Times New Roman"/>
              </a:rPr>
              <a:t>Group1</a:t>
            </a:r>
            <a:r>
              <a:rPr lang="en-US" altLang="zh-CN" dirty="0">
                <a:cs typeface="FZGuLi-S12T"/>
              </a:rPr>
              <a:t>的组号为</a:t>
            </a:r>
            <a:r>
              <a:rPr lang="en-US" altLang="zh-CN" dirty="0">
                <a:cs typeface="Courier"/>
              </a:rPr>
              <a:t>1</a:t>
            </a:r>
            <a:r>
              <a:rPr lang="en-US" altLang="zh-CN" dirty="0">
                <a:cs typeface="FZGuLi-S12T"/>
              </a:rPr>
              <a:t>，初始密码为</a:t>
            </a:r>
            <a:r>
              <a:rPr lang="en-US" altLang="zh-CN" dirty="0">
                <a:cs typeface="Courier"/>
              </a:rPr>
              <a:t>groupone</a:t>
            </a:r>
            <a:r>
              <a:rPr lang="en-US" altLang="zh-CN" dirty="0" smtClean="0">
                <a:cs typeface="Microsoft Tai Le"/>
              </a:rPr>
              <a:t>；</a:t>
            </a:r>
            <a:endParaRPr lang="zh-CN" altLang="zh-CN" dirty="0">
              <a:cs typeface="Times New Roman"/>
            </a:endParaRPr>
          </a:p>
        </p:txBody>
      </p:sp>
    </p:spTree>
    <p:extLst>
      <p:ext uri="{BB962C8B-B14F-4D97-AF65-F5344CB8AC3E}">
        <p14:creationId xmlns:p14="http://schemas.microsoft.com/office/powerpoint/2010/main" val="21919019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市场交易规则</a:t>
            </a:r>
          </a:p>
        </p:txBody>
      </p:sp>
      <p:sp>
        <p:nvSpPr>
          <p:cNvPr id="3" name="内容占位符 2"/>
          <p:cNvSpPr>
            <a:spLocks noGrp="1"/>
          </p:cNvSpPr>
          <p:nvPr>
            <p:ph sz="quarter" idx="14"/>
          </p:nvPr>
        </p:nvSpPr>
        <p:spPr/>
        <p:txBody>
          <a:bodyPr>
            <a:noAutofit/>
          </a:bodyPr>
          <a:lstStyle/>
          <a:p>
            <a:pPr lvl="0">
              <a:spcBef>
                <a:spcPts val="3375"/>
              </a:spcBef>
              <a:spcAft>
                <a:spcPts val="675"/>
              </a:spcAft>
              <a:buClr>
                <a:srgbClr val="5B9BD5"/>
              </a:buClr>
            </a:pPr>
            <a:r>
              <a:rPr lang="en-US" altLang="zh-CN" sz="1400" kern="1800" dirty="0">
                <a:cs typeface="Times New Roman"/>
              </a:rPr>
              <a:t> </a:t>
            </a:r>
            <a:r>
              <a:rPr lang="en-US" altLang="zh-CN" sz="1400" b="1" kern="1800" dirty="0">
                <a:cs typeface="Times New Roman"/>
              </a:rPr>
              <a:t>B2C</a:t>
            </a:r>
            <a:r>
              <a:rPr lang="en-US" altLang="zh-CN" sz="1400" b="1" kern="1800" dirty="0">
                <a:cs typeface="FZGuLi-S12T"/>
              </a:rPr>
              <a:t>（任务组</a:t>
            </a:r>
            <a:r>
              <a:rPr lang="en-US" altLang="zh-CN" sz="1400" b="1" kern="1800" dirty="0">
                <a:cs typeface="Times New Roman"/>
              </a:rPr>
              <a:t>vs</a:t>
            </a:r>
            <a:r>
              <a:rPr lang="en-US" altLang="zh-CN" sz="1400" b="1" kern="1800" dirty="0">
                <a:cs typeface="FZGuLi-S12T"/>
              </a:rPr>
              <a:t>技术提供商）交易程</a:t>
            </a:r>
            <a:r>
              <a:rPr lang="en-US" altLang="zh-CN" sz="1400" b="1" kern="1800" dirty="0">
                <a:cs typeface="Songti SC Black"/>
              </a:rPr>
              <a:t>序</a:t>
            </a:r>
            <a:endParaRPr lang="zh-CN" altLang="zh-CN" sz="1400" dirty="0">
              <a:cs typeface="Times New Roman"/>
            </a:endParaRPr>
          </a:p>
          <a:p>
            <a:pPr lvl="0">
              <a:spcAft>
                <a:spcPts val="675"/>
              </a:spcAft>
              <a:buClr>
                <a:srgbClr val="5B9BD5"/>
              </a:buClr>
            </a:pPr>
            <a:r>
              <a:rPr lang="en-US" altLang="zh-CN" dirty="0" err="1">
                <a:cs typeface="FZGuLi-S12T"/>
              </a:rPr>
              <a:t>各任务组与技术提供商交易程序参照</a:t>
            </a:r>
            <a:r>
              <a:rPr lang="en-US" altLang="zh-CN" dirty="0">
                <a:cs typeface="Times New Roman"/>
              </a:rPr>
              <a:t> </a:t>
            </a:r>
            <a:r>
              <a:rPr lang="en-US" altLang="zh-CN" b="1" dirty="0">
                <a:cs typeface="Times New Roman"/>
              </a:rPr>
              <a:t>C2C</a:t>
            </a:r>
            <a:r>
              <a:rPr lang="en-US" altLang="zh-CN" b="1" dirty="0">
                <a:cs typeface="FZGuLi-S12T"/>
              </a:rPr>
              <a:t>交易程序</a:t>
            </a:r>
            <a:r>
              <a:rPr lang="en-US" altLang="zh-CN" dirty="0">
                <a:cs typeface="FZGuLi-S12T"/>
              </a:rPr>
              <a:t>流程</a:t>
            </a:r>
            <a:r>
              <a:rPr lang="en-US" altLang="zh-CN" dirty="0">
                <a:cs typeface="Times New Roman"/>
              </a:rPr>
              <a:t>1-4</a:t>
            </a:r>
            <a:r>
              <a:rPr lang="en-US" altLang="zh-CN" dirty="0">
                <a:cs typeface="FZGuLi-S12T"/>
              </a:rPr>
              <a:t>，后续流程为</a:t>
            </a:r>
            <a:r>
              <a:rPr lang="en-US" altLang="zh-CN" dirty="0">
                <a:cs typeface="Microsoft Tai Le"/>
              </a:rPr>
              <a:t>：</a:t>
            </a:r>
            <a:endParaRPr lang="zh-CN" altLang="zh-CN" dirty="0">
              <a:cs typeface="Times New Roman"/>
            </a:endParaRPr>
          </a:p>
          <a:p>
            <a:pPr lvl="0">
              <a:lnSpc>
                <a:spcPts val="160"/>
              </a:lnSpc>
              <a:spcBef>
                <a:spcPts val="2625"/>
              </a:spcBef>
              <a:spcAft>
                <a:spcPts val="675"/>
              </a:spcAft>
              <a:buClr>
                <a:srgbClr val="5B9BD5"/>
              </a:buClr>
            </a:pPr>
            <a:r>
              <a:rPr lang="en-US" altLang="zh-CN" dirty="0">
                <a:cs typeface="FZGuLi-S12T"/>
              </a:rPr>
              <a:t>5.</a:t>
            </a:r>
            <a:endParaRPr lang="zh-CN" altLang="zh-CN" dirty="0">
              <a:cs typeface="FZGuLi-S12T"/>
            </a:endParaRPr>
          </a:p>
          <a:p>
            <a:pPr marL="342900" lvl="0" indent="-342900">
              <a:spcAft>
                <a:spcPts val="675"/>
              </a:spcAft>
              <a:buClr>
                <a:srgbClr val="5B9BD5"/>
              </a:buClr>
              <a:buFont typeface="Arial"/>
              <a:buChar char="•"/>
              <a:tabLst>
                <a:tab pos="457200" algn="l"/>
              </a:tabLst>
            </a:pPr>
            <a:r>
              <a:rPr lang="en-US" altLang="zh-CN" dirty="0" err="1">
                <a:cs typeface="Times New Roman"/>
              </a:rPr>
              <a:t>任</a:t>
            </a:r>
            <a:r>
              <a:rPr lang="en-US" altLang="zh-CN" dirty="0" err="1">
                <a:cs typeface="FZGuLi-S12T"/>
              </a:rPr>
              <a:t>务组</a:t>
            </a:r>
            <a:r>
              <a:rPr lang="en-US" altLang="zh-CN" dirty="0" err="1">
                <a:cs typeface="Times New Roman"/>
              </a:rPr>
              <a:t>在本地THUXLP_Market文件</a:t>
            </a:r>
            <a:r>
              <a:rPr lang="en-US" altLang="zh-CN" dirty="0" err="1">
                <a:cs typeface="FZGuLi-S12T"/>
              </a:rPr>
              <a:t>夹</a:t>
            </a:r>
            <a:r>
              <a:rPr lang="en-US" altLang="zh-CN" dirty="0" err="1">
                <a:cs typeface="Times New Roman"/>
              </a:rPr>
              <a:t>内右</a:t>
            </a:r>
            <a:r>
              <a:rPr lang="en-US" altLang="zh-CN" dirty="0" err="1">
                <a:cs typeface="FZGuLi-S12T"/>
              </a:rPr>
              <a:t>键</a:t>
            </a:r>
            <a:r>
              <a:rPr lang="en-US" altLang="zh-CN" dirty="0">
                <a:cs typeface="Times New Roman"/>
              </a:rPr>
              <a:t> </a:t>
            </a:r>
            <a:r>
              <a:rPr lang="en-US" altLang="zh-CN" b="1" dirty="0" err="1">
                <a:cs typeface="Times New Roman"/>
              </a:rPr>
              <a:t>Git</a:t>
            </a:r>
            <a:r>
              <a:rPr lang="en-US" altLang="zh-CN" b="1" dirty="0">
                <a:cs typeface="Times New Roman"/>
              </a:rPr>
              <a:t> Bash Here</a:t>
            </a:r>
            <a:r>
              <a:rPr lang="en-US" altLang="zh-CN" dirty="0">
                <a:cs typeface="Times New Roman"/>
              </a:rPr>
              <a:t>；</a:t>
            </a:r>
            <a:endParaRPr lang="zh-CN" altLang="zh-CN" dirty="0">
              <a:cs typeface="Times New Roman"/>
            </a:endParaRPr>
          </a:p>
          <a:p>
            <a:pPr marL="342900" lvl="0" indent="-342900">
              <a:spcAft>
                <a:spcPts val="675"/>
              </a:spcAft>
              <a:buClr>
                <a:srgbClr val="5B9BD5"/>
              </a:buClr>
              <a:buFont typeface="Arial"/>
              <a:buChar char="•"/>
              <a:tabLst>
                <a:tab pos="457200" algn="l"/>
              </a:tabLst>
            </a:pPr>
            <a:r>
              <a:rPr lang="en-US" altLang="zh-CN" dirty="0" err="1">
                <a:cs typeface="Times New Roman"/>
              </a:rPr>
              <a:t>用</a:t>
            </a:r>
            <a:r>
              <a:rPr lang="en-US" altLang="zh-CN" dirty="0" err="1">
                <a:cs typeface="Courier"/>
              </a:rPr>
              <a:t>git</a:t>
            </a:r>
            <a:r>
              <a:rPr lang="en-US" altLang="zh-CN" dirty="0">
                <a:cs typeface="Courier"/>
              </a:rPr>
              <a:t> checkout </a:t>
            </a:r>
            <a:r>
              <a:rPr lang="en-US" altLang="zh-CN" dirty="0" err="1">
                <a:cs typeface="Courier"/>
              </a:rPr>
              <a:t>contract</a:t>
            </a:r>
            <a:r>
              <a:rPr lang="en-US" altLang="zh-CN" dirty="0" err="1">
                <a:cs typeface="Times New Roman"/>
              </a:rPr>
              <a:t>切</a:t>
            </a:r>
            <a:r>
              <a:rPr lang="en-US" altLang="zh-CN" dirty="0" err="1">
                <a:cs typeface="FZGuLi-S12T"/>
              </a:rPr>
              <a:t>换</a:t>
            </a:r>
            <a:r>
              <a:rPr lang="en-US" altLang="zh-CN" dirty="0" err="1">
                <a:cs typeface="Times New Roman"/>
              </a:rPr>
              <a:t>到交易合同模板分支</a:t>
            </a:r>
            <a:r>
              <a:rPr lang="en-US" altLang="zh-CN" dirty="0">
                <a:cs typeface="Times New Roman"/>
              </a:rPr>
              <a:t>；</a:t>
            </a:r>
            <a:endParaRPr lang="zh-CN" altLang="zh-CN" dirty="0">
              <a:cs typeface="Times New Roman"/>
            </a:endParaRPr>
          </a:p>
          <a:p>
            <a:pPr marL="342900" lvl="0" indent="-342900">
              <a:spcAft>
                <a:spcPts val="675"/>
              </a:spcAft>
              <a:buClr>
                <a:srgbClr val="5B9BD5"/>
              </a:buClr>
              <a:buFont typeface="Arial"/>
              <a:buChar char="•"/>
              <a:tabLst>
                <a:tab pos="457200" algn="l"/>
              </a:tabLst>
            </a:pPr>
            <a:r>
              <a:rPr lang="en-US" altLang="zh-CN" dirty="0" err="1">
                <a:cs typeface="FZGuLi-S12T"/>
              </a:rPr>
              <a:t>执</a:t>
            </a:r>
            <a:r>
              <a:rPr lang="en-US" altLang="zh-CN" dirty="0" err="1">
                <a:cs typeface="Times New Roman"/>
              </a:rPr>
              <a:t>行</a:t>
            </a:r>
            <a:r>
              <a:rPr lang="en-US" altLang="zh-CN" dirty="0" err="1">
                <a:cs typeface="Courier"/>
              </a:rPr>
              <a:t>git</a:t>
            </a:r>
            <a:r>
              <a:rPr lang="en-US" altLang="zh-CN" dirty="0">
                <a:cs typeface="Courier"/>
              </a:rPr>
              <a:t> checkout -b </a:t>
            </a:r>
            <a:r>
              <a:rPr lang="en-US" altLang="zh-CN" dirty="0" err="1">
                <a:cs typeface="Courier"/>
              </a:rPr>
              <a:t>bsn_X</a:t>
            </a:r>
            <a:r>
              <a:rPr lang="en-US" altLang="zh-CN" dirty="0" err="1">
                <a:cs typeface="Times New Roman"/>
              </a:rPr>
              <a:t>新建一个用于本次交易的branch（X格式</a:t>
            </a:r>
            <a:r>
              <a:rPr lang="en-US" altLang="zh-CN" dirty="0" err="1">
                <a:cs typeface="FZGuLi-S12T"/>
              </a:rPr>
              <a:t>为</a:t>
            </a:r>
            <a:r>
              <a:rPr lang="en-US" altLang="zh-CN" dirty="0">
                <a:cs typeface="Times New Roman"/>
              </a:rPr>
              <a:t> </a:t>
            </a:r>
            <a:r>
              <a:rPr lang="en-US" altLang="zh-CN" b="1" dirty="0">
                <a:cs typeface="Times New Roman"/>
              </a:rPr>
              <a:t>技</a:t>
            </a:r>
            <a:r>
              <a:rPr lang="en-US" altLang="zh-CN" b="1" dirty="0">
                <a:cs typeface="FZGuLi-S12T"/>
              </a:rPr>
              <a:t>术</a:t>
            </a:r>
            <a:r>
              <a:rPr lang="en-US" altLang="zh-CN" b="1" dirty="0">
                <a:cs typeface="Times New Roman"/>
              </a:rPr>
              <a:t>名称_任</a:t>
            </a:r>
            <a:r>
              <a:rPr lang="en-US" altLang="zh-CN" b="1" dirty="0">
                <a:cs typeface="FZGuLi-S12T"/>
              </a:rPr>
              <a:t>务组</a:t>
            </a:r>
            <a:r>
              <a:rPr lang="en-US" altLang="zh-CN" b="1" dirty="0">
                <a:cs typeface="Times New Roman"/>
              </a:rPr>
              <a:t>号</a:t>
            </a:r>
            <a:r>
              <a:rPr lang="en-US" altLang="zh-CN" dirty="0">
                <a:cs typeface="Times New Roman"/>
              </a:rPr>
              <a:t>eg：Group1</a:t>
            </a:r>
            <a:r>
              <a:rPr lang="en-US" altLang="zh-CN" dirty="0">
                <a:cs typeface="FZGuLi-S12T"/>
              </a:rPr>
              <a:t>购买</a:t>
            </a:r>
            <a:r>
              <a:rPr lang="en-US" altLang="zh-CN" dirty="0">
                <a:cs typeface="Times New Roman"/>
              </a:rPr>
              <a:t>LOGO制作技</a:t>
            </a:r>
            <a:r>
              <a:rPr lang="en-US" altLang="zh-CN" dirty="0">
                <a:cs typeface="FZGuLi-S12T"/>
              </a:rPr>
              <a:t>术</a:t>
            </a:r>
            <a:r>
              <a:rPr lang="en-US" altLang="zh-CN" dirty="0">
                <a:cs typeface="Times New Roman"/>
              </a:rPr>
              <a:t>，X</a:t>
            </a:r>
            <a:r>
              <a:rPr lang="en-US" altLang="zh-CN" dirty="0">
                <a:cs typeface="FZGuLi-S12T"/>
              </a:rPr>
              <a:t>为</a:t>
            </a:r>
            <a:r>
              <a:rPr lang="en-US" altLang="zh-CN" dirty="0">
                <a:cs typeface="Times New Roman"/>
              </a:rPr>
              <a:t>logo_1，以此</a:t>
            </a:r>
            <a:r>
              <a:rPr lang="en-US" altLang="zh-CN" dirty="0">
                <a:cs typeface="FZGuLi-S12T"/>
              </a:rPr>
              <a:t>类</a:t>
            </a:r>
            <a:r>
              <a:rPr lang="en-US" altLang="zh-CN" dirty="0">
                <a:cs typeface="Times New Roman"/>
              </a:rPr>
              <a:t>推）；</a:t>
            </a:r>
            <a:endParaRPr lang="zh-CN" altLang="zh-CN" dirty="0">
              <a:cs typeface="Times New Roman"/>
            </a:endParaRPr>
          </a:p>
          <a:p>
            <a:pPr marL="342900" lvl="0" indent="-342900">
              <a:spcAft>
                <a:spcPts val="675"/>
              </a:spcAft>
              <a:buClr>
                <a:srgbClr val="5B9BD5"/>
              </a:buClr>
              <a:buFont typeface="Arial"/>
              <a:buChar char="•"/>
              <a:tabLst>
                <a:tab pos="457200" algn="l"/>
              </a:tabLst>
            </a:pPr>
            <a:r>
              <a:rPr lang="en-US" altLang="zh-CN" dirty="0">
                <a:cs typeface="Times New Roman"/>
              </a:rPr>
              <a:t>将THUXLP_Market（bsn_X）中的“交易合同</a:t>
            </a:r>
            <a:r>
              <a:rPr lang="en-US" altLang="zh-CN" dirty="0">
                <a:cs typeface="FZGuLi-S12T"/>
              </a:rPr>
              <a:t>书</a:t>
            </a:r>
            <a:r>
              <a:rPr lang="en-US" altLang="zh-CN" dirty="0">
                <a:cs typeface="Times New Roman"/>
              </a:rPr>
              <a:t>”business_contract.md（md文件用</a:t>
            </a:r>
            <a:r>
              <a:rPr lang="en-US" altLang="zh-CN" dirty="0">
                <a:cs typeface="FZGuLi-S12T"/>
              </a:rPr>
              <a:t>记</a:t>
            </a:r>
            <a:r>
              <a:rPr lang="en-US" altLang="zh-CN" dirty="0">
                <a:cs typeface="Times New Roman"/>
              </a:rPr>
              <a:t>事本打开）填写（ </a:t>
            </a:r>
            <a:r>
              <a:rPr lang="en-US" altLang="zh-CN" b="1" dirty="0">
                <a:cs typeface="Times New Roman"/>
              </a:rPr>
              <a:t>“</a:t>
            </a:r>
            <a:r>
              <a:rPr lang="en-US" altLang="zh-CN" b="1" dirty="0" err="1">
                <a:cs typeface="FZGuLi-S12T"/>
              </a:rPr>
              <a:t>卖</a:t>
            </a:r>
            <a:r>
              <a:rPr lang="en-US" altLang="zh-CN" b="1" dirty="0" err="1">
                <a:cs typeface="Times New Roman"/>
              </a:rPr>
              <a:t>方”</a:t>
            </a:r>
            <a:r>
              <a:rPr lang="en-US" altLang="zh-CN" b="1" dirty="0" err="1">
                <a:cs typeface="FZGuLi-S12T"/>
              </a:rPr>
              <a:t>处请</a:t>
            </a:r>
            <a:r>
              <a:rPr lang="en-US" altLang="zh-CN" b="1" dirty="0" err="1">
                <a:cs typeface="Times New Roman"/>
              </a:rPr>
              <a:t>写明技</a:t>
            </a:r>
            <a:r>
              <a:rPr lang="en-US" altLang="zh-CN" b="1" dirty="0" err="1">
                <a:cs typeface="FZGuLi-S12T"/>
              </a:rPr>
              <a:t>术</a:t>
            </a:r>
            <a:r>
              <a:rPr lang="en-US" altLang="zh-CN" b="1" dirty="0" err="1">
                <a:cs typeface="Times New Roman"/>
              </a:rPr>
              <a:t>商</a:t>
            </a:r>
            <a:r>
              <a:rPr lang="en-US" altLang="zh-CN" b="1" dirty="0" err="1">
                <a:cs typeface="FZGuLi-S12T"/>
              </a:rPr>
              <a:t>联</a:t>
            </a:r>
            <a:r>
              <a:rPr lang="en-US" altLang="zh-CN" b="1" dirty="0" err="1">
                <a:cs typeface="Times New Roman"/>
              </a:rPr>
              <a:t>系人Git用</a:t>
            </a:r>
            <a:r>
              <a:rPr lang="en-US" altLang="zh-CN" b="1" dirty="0" err="1">
                <a:cs typeface="FZGuLi-S12T"/>
              </a:rPr>
              <a:t>户</a:t>
            </a:r>
            <a:r>
              <a:rPr lang="en-US" altLang="zh-CN" b="1" dirty="0" err="1">
                <a:cs typeface="Times New Roman"/>
              </a:rPr>
              <a:t>名</a:t>
            </a:r>
            <a:r>
              <a:rPr lang="en-US" altLang="zh-CN" dirty="0">
                <a:cs typeface="Times New Roman"/>
              </a:rPr>
              <a:t>），</a:t>
            </a:r>
            <a:r>
              <a:rPr lang="en-US" altLang="zh-CN" dirty="0" err="1">
                <a:cs typeface="Times New Roman"/>
              </a:rPr>
              <a:t>commit后push到THUXLP_Market</a:t>
            </a:r>
            <a:r>
              <a:rPr lang="en-US" altLang="zh-CN" dirty="0">
                <a:cs typeface="Times New Roman"/>
              </a:rPr>
              <a:t>(</a:t>
            </a:r>
            <a:r>
              <a:rPr lang="en-US" altLang="zh-CN" dirty="0" err="1">
                <a:cs typeface="Times New Roman"/>
              </a:rPr>
              <a:t>bsn_X</a:t>
            </a:r>
            <a:r>
              <a:rPr lang="en-US" altLang="zh-CN" dirty="0">
                <a:cs typeface="Times New Roman"/>
              </a:rPr>
              <a:t>)，（</a:t>
            </a:r>
            <a:r>
              <a:rPr lang="en-US" altLang="zh-CN" dirty="0" err="1">
                <a:cs typeface="Times New Roman"/>
              </a:rPr>
              <a:t>使用命令</a:t>
            </a:r>
            <a:r>
              <a:rPr lang="en-US" altLang="zh-CN" dirty="0" err="1">
                <a:cs typeface="Courier"/>
              </a:rPr>
              <a:t>git</a:t>
            </a:r>
            <a:r>
              <a:rPr lang="en-US" altLang="zh-CN" dirty="0">
                <a:cs typeface="Courier"/>
              </a:rPr>
              <a:t> push origin </a:t>
            </a:r>
            <a:r>
              <a:rPr lang="en-US" altLang="zh-CN" dirty="0" err="1">
                <a:cs typeface="Courier"/>
              </a:rPr>
              <a:t>bsn_X:bsn_X</a:t>
            </a:r>
            <a:r>
              <a:rPr lang="en-US" altLang="zh-CN" dirty="0">
                <a:cs typeface="Times New Roman"/>
              </a:rPr>
              <a:t>），</a:t>
            </a:r>
            <a:r>
              <a:rPr lang="en-US" altLang="zh-CN" dirty="0" err="1">
                <a:cs typeface="Times New Roman"/>
              </a:rPr>
              <a:t>用issue通知</a:t>
            </a:r>
            <a:r>
              <a:rPr lang="en-US" altLang="zh-CN" dirty="0">
                <a:cs typeface="Times New Roman"/>
              </a:rPr>
              <a:t> </a:t>
            </a:r>
            <a:r>
              <a:rPr lang="en-US" altLang="zh-CN" b="1" dirty="0">
                <a:cs typeface="FZGuLi-S12T"/>
              </a:rPr>
              <a:t>兰岚</a:t>
            </a:r>
            <a:r>
              <a:rPr lang="en-US" altLang="zh-CN" dirty="0">
                <a:cs typeface="FZGuLi-S12T"/>
              </a:rPr>
              <a:t>查</a:t>
            </a:r>
            <a:r>
              <a:rPr lang="en-US" altLang="zh-CN" dirty="0">
                <a:cs typeface="Times New Roman"/>
              </a:rPr>
              <a:t>收（issue</a:t>
            </a:r>
            <a:r>
              <a:rPr lang="en-US" altLang="zh-CN" dirty="0">
                <a:cs typeface="FZGuLi-S12T"/>
              </a:rPr>
              <a:t>标题为</a:t>
            </a:r>
            <a:r>
              <a:rPr lang="en-US" altLang="zh-CN" dirty="0">
                <a:cs typeface="Times New Roman"/>
              </a:rPr>
              <a:t>自己建的“bsn_X”，</a:t>
            </a:r>
            <a:r>
              <a:rPr lang="en-US" altLang="zh-CN" dirty="0" err="1">
                <a:cs typeface="FZGuLi-S12T"/>
              </a:rPr>
              <a:t>标签为</a:t>
            </a:r>
            <a:r>
              <a:rPr lang="en-US" altLang="zh-CN" dirty="0" err="1">
                <a:cs typeface="Times New Roman"/>
              </a:rPr>
              <a:t>“contract</a:t>
            </a:r>
            <a:r>
              <a:rPr lang="en-US" altLang="zh-CN" dirty="0">
                <a:cs typeface="Times New Roman"/>
              </a:rPr>
              <a:t>”）；</a:t>
            </a:r>
            <a:endParaRPr lang="zh-CN" altLang="zh-CN" dirty="0">
              <a:cs typeface="Times New Roman"/>
            </a:endParaRPr>
          </a:p>
          <a:p>
            <a:pPr marL="342900" lvl="0" indent="-342900">
              <a:spcAft>
                <a:spcPts val="675"/>
              </a:spcAft>
              <a:buClr>
                <a:srgbClr val="5B9BD5"/>
              </a:buClr>
              <a:buFont typeface="Arial"/>
              <a:buChar char="•"/>
              <a:tabLst>
                <a:tab pos="457200" algn="l"/>
              </a:tabLst>
            </a:pPr>
            <a:r>
              <a:rPr lang="en-US" altLang="zh-CN" b="1" dirty="0" err="1">
                <a:cs typeface="FZGuLi-S12T"/>
              </a:rPr>
              <a:t>兰岚</a:t>
            </a:r>
            <a:r>
              <a:rPr lang="en-US" altLang="zh-CN" dirty="0" err="1">
                <a:cs typeface="FZGuLi-S12T"/>
              </a:rPr>
              <a:t>查</a:t>
            </a:r>
            <a:r>
              <a:rPr lang="en-US" altLang="zh-CN" dirty="0" err="1">
                <a:cs typeface="Times New Roman"/>
              </a:rPr>
              <a:t>看任</a:t>
            </a:r>
            <a:r>
              <a:rPr lang="en-US" altLang="zh-CN" dirty="0" err="1">
                <a:cs typeface="FZGuLi-S12T"/>
              </a:rPr>
              <a:t>务组</a:t>
            </a:r>
            <a:r>
              <a:rPr lang="en-US" altLang="zh-CN" dirty="0" err="1">
                <a:cs typeface="Times New Roman"/>
              </a:rPr>
              <a:t>提交的合同并与</a:t>
            </a:r>
            <a:r>
              <a:rPr lang="en-US" altLang="zh-CN" dirty="0">
                <a:cs typeface="Times New Roman"/>
              </a:rPr>
              <a:t> </a:t>
            </a:r>
            <a:r>
              <a:rPr lang="en-US" altLang="zh-CN" b="1" dirty="0" err="1">
                <a:cs typeface="Times New Roman"/>
              </a:rPr>
              <a:t>技</a:t>
            </a:r>
            <a:r>
              <a:rPr lang="en-US" altLang="zh-CN" b="1" dirty="0" err="1">
                <a:cs typeface="FZGuLi-S12T"/>
              </a:rPr>
              <a:t>术</a:t>
            </a:r>
            <a:r>
              <a:rPr lang="en-US" altLang="zh-CN" b="1" dirty="0" err="1">
                <a:cs typeface="Times New Roman"/>
              </a:rPr>
              <a:t>商</a:t>
            </a:r>
            <a:r>
              <a:rPr lang="en-US" altLang="zh-CN" dirty="0" err="1">
                <a:cs typeface="FZGuLi-S12T"/>
              </a:rPr>
              <a:t>进</a:t>
            </a:r>
            <a:r>
              <a:rPr lang="en-US" altLang="zh-CN" dirty="0" err="1">
                <a:cs typeface="Times New Roman"/>
              </a:rPr>
              <a:t>行确</a:t>
            </a:r>
            <a:r>
              <a:rPr lang="en-US" altLang="zh-CN" dirty="0" err="1">
                <a:cs typeface="FZGuLi-S12T"/>
              </a:rPr>
              <a:t>认</a:t>
            </a:r>
            <a:r>
              <a:rPr lang="en-US" altLang="zh-CN" dirty="0" err="1">
                <a:cs typeface="Times New Roman"/>
              </a:rPr>
              <a:t>后，会通</a:t>
            </a:r>
            <a:r>
              <a:rPr lang="en-US" altLang="zh-CN" dirty="0" err="1">
                <a:cs typeface="FZGuLi-S12T"/>
              </a:rPr>
              <a:t>过</a:t>
            </a:r>
            <a:r>
              <a:rPr lang="en-US" altLang="zh-CN" dirty="0" err="1">
                <a:cs typeface="Times New Roman"/>
              </a:rPr>
              <a:t>issue通知任</a:t>
            </a:r>
            <a:r>
              <a:rPr lang="en-US" altLang="zh-CN" dirty="0" err="1">
                <a:cs typeface="FZGuLi-S12T"/>
              </a:rPr>
              <a:t>务组</a:t>
            </a:r>
            <a:r>
              <a:rPr lang="en-US" altLang="zh-CN" dirty="0" err="1">
                <a:cs typeface="Times New Roman"/>
              </a:rPr>
              <a:t>取</a:t>
            </a:r>
            <a:r>
              <a:rPr lang="en-US" altLang="zh-CN" dirty="0" err="1">
                <a:cs typeface="FZGuLi-S12T"/>
              </a:rPr>
              <a:t>货</a:t>
            </a:r>
            <a:r>
              <a:rPr lang="en-US" altLang="zh-CN" dirty="0" err="1">
                <a:cs typeface="Times New Roman"/>
              </a:rPr>
              <a:t>，</a:t>
            </a:r>
            <a:r>
              <a:rPr lang="en-US" altLang="zh-CN" dirty="0" err="1">
                <a:cs typeface="FZGuLi-S12T"/>
              </a:rPr>
              <a:t>买</a:t>
            </a:r>
            <a:r>
              <a:rPr lang="en-US" altLang="zh-CN" dirty="0" err="1">
                <a:cs typeface="Times New Roman"/>
              </a:rPr>
              <a:t>方任</a:t>
            </a:r>
            <a:r>
              <a:rPr lang="en-US" altLang="zh-CN" dirty="0" err="1">
                <a:cs typeface="FZGuLi-S12T"/>
              </a:rPr>
              <a:t>务组</a:t>
            </a:r>
            <a:r>
              <a:rPr lang="en-US" altLang="zh-CN" dirty="0" err="1">
                <a:cs typeface="Times New Roman"/>
              </a:rPr>
              <a:t>可在合同</a:t>
            </a:r>
            <a:r>
              <a:rPr lang="en-US" altLang="zh-CN" dirty="0" err="1">
                <a:cs typeface="FZGuLi-S12T"/>
              </a:rPr>
              <a:t>约</a:t>
            </a:r>
            <a:r>
              <a:rPr lang="en-US" altLang="zh-CN" dirty="0" err="1">
                <a:cs typeface="Times New Roman"/>
              </a:rPr>
              <a:t>定的</a:t>
            </a:r>
            <a:r>
              <a:rPr lang="en-US" altLang="zh-CN" dirty="0">
                <a:cs typeface="Times New Roman"/>
              </a:rPr>
              <a:t> </a:t>
            </a:r>
            <a:r>
              <a:rPr lang="en-US" altLang="zh-CN" b="1" dirty="0" err="1">
                <a:cs typeface="Times New Roman"/>
              </a:rPr>
              <a:t>交</a:t>
            </a:r>
            <a:r>
              <a:rPr lang="en-US" altLang="zh-CN" b="1" dirty="0" err="1">
                <a:cs typeface="FZGuLi-S12T"/>
              </a:rPr>
              <a:t>货时间</a:t>
            </a:r>
            <a:r>
              <a:rPr lang="en-US" altLang="zh-CN" dirty="0" err="1">
                <a:cs typeface="Times New Roman"/>
              </a:rPr>
              <a:t>后在自己</a:t>
            </a:r>
            <a:r>
              <a:rPr lang="en-US" altLang="zh-CN" dirty="0" err="1">
                <a:cs typeface="FZGuLi-S12T"/>
              </a:rPr>
              <a:t>组</a:t>
            </a:r>
            <a:r>
              <a:rPr lang="en-US" altLang="zh-CN" dirty="0" err="1">
                <a:cs typeface="Times New Roman"/>
              </a:rPr>
              <a:t>的bank</a:t>
            </a:r>
            <a:r>
              <a:rPr lang="en-US" altLang="zh-CN" dirty="0" err="1">
                <a:cs typeface="FZGuLi-S12T"/>
              </a:rPr>
              <a:t>账户</a:t>
            </a:r>
            <a:r>
              <a:rPr lang="en-US" altLang="zh-CN" dirty="0" err="1">
                <a:cs typeface="Times New Roman"/>
              </a:rPr>
              <a:t>中看到</a:t>
            </a:r>
            <a:r>
              <a:rPr lang="en-US" altLang="zh-CN" dirty="0" err="1">
                <a:cs typeface="FZGuLi-S12T"/>
              </a:rPr>
              <a:t>货</a:t>
            </a:r>
            <a:r>
              <a:rPr lang="en-US" altLang="zh-CN" dirty="0" err="1">
                <a:cs typeface="Times New Roman"/>
              </a:rPr>
              <a:t>款划出</a:t>
            </a:r>
            <a:r>
              <a:rPr lang="en-US" altLang="zh-CN" dirty="0">
                <a:cs typeface="Times New Roman"/>
              </a:rPr>
              <a:t>。</a:t>
            </a:r>
            <a:endParaRPr lang="zh-CN" altLang="zh-CN" dirty="0">
              <a:cs typeface="Times New Roman"/>
            </a:endParaRPr>
          </a:p>
          <a:p>
            <a:pPr marL="342900" lvl="0" indent="-342900">
              <a:spcAft>
                <a:spcPts val="675"/>
              </a:spcAft>
              <a:buClr>
                <a:srgbClr val="5B9BD5"/>
              </a:buClr>
              <a:buFont typeface="Arial"/>
              <a:buChar char="•"/>
              <a:tabLst>
                <a:tab pos="457200" algn="l"/>
              </a:tabLst>
            </a:pPr>
            <a:r>
              <a:rPr lang="en-US" altLang="zh-CN" dirty="0" err="1">
                <a:cs typeface="Times New Roman"/>
              </a:rPr>
              <a:t>操作</a:t>
            </a:r>
            <a:r>
              <a:rPr lang="en-US" altLang="zh-CN" dirty="0" err="1">
                <a:cs typeface="FZGuLi-S12T"/>
              </a:rPr>
              <a:t>结</a:t>
            </a:r>
            <a:r>
              <a:rPr lang="en-US" altLang="zh-CN" dirty="0" err="1">
                <a:cs typeface="Times New Roman"/>
              </a:rPr>
              <a:t>束后双方使用</a:t>
            </a:r>
            <a:r>
              <a:rPr lang="en-US" altLang="zh-CN" dirty="0" err="1">
                <a:cs typeface="Courier"/>
              </a:rPr>
              <a:t>git</a:t>
            </a:r>
            <a:r>
              <a:rPr lang="en-US" altLang="zh-CN" dirty="0">
                <a:cs typeface="Courier"/>
              </a:rPr>
              <a:t> checkout </a:t>
            </a:r>
            <a:r>
              <a:rPr lang="en-US" altLang="zh-CN" dirty="0" err="1">
                <a:cs typeface="Courier"/>
              </a:rPr>
              <a:t>noticeboard</a:t>
            </a:r>
            <a:r>
              <a:rPr lang="en-US" altLang="zh-CN" dirty="0" err="1">
                <a:cs typeface="Times New Roman"/>
              </a:rPr>
              <a:t>切</a:t>
            </a:r>
            <a:r>
              <a:rPr lang="en-US" altLang="zh-CN" dirty="0" err="1">
                <a:cs typeface="FZGuLi-S12T"/>
              </a:rPr>
              <a:t>换</a:t>
            </a:r>
            <a:r>
              <a:rPr lang="en-US" altLang="zh-CN" dirty="0" err="1">
                <a:cs typeface="Times New Roman"/>
              </a:rPr>
              <a:t>回</a:t>
            </a:r>
            <a:r>
              <a:rPr lang="en-US" altLang="zh-CN" dirty="0">
                <a:cs typeface="Times New Roman"/>
              </a:rPr>
              <a:t> </a:t>
            </a:r>
            <a:r>
              <a:rPr lang="en-US" altLang="zh-CN" b="1" dirty="0" err="1">
                <a:cs typeface="Times New Roman"/>
              </a:rPr>
              <a:t>noticeboard</a:t>
            </a:r>
            <a:r>
              <a:rPr lang="en-US" altLang="zh-CN" dirty="0" err="1">
                <a:cs typeface="Times New Roman"/>
              </a:rPr>
              <a:t>分支</a:t>
            </a:r>
            <a:r>
              <a:rPr lang="en-US" altLang="zh-CN" dirty="0">
                <a:cs typeface="Times New Roman"/>
              </a:rPr>
              <a:t>。</a:t>
            </a:r>
            <a:endParaRPr lang="zh-CN" altLang="zh-CN" dirty="0">
              <a:cs typeface="Times New Roman"/>
            </a:endParaRPr>
          </a:p>
          <a:p>
            <a:pPr marL="342900" lvl="0" indent="-342900">
              <a:spcAft>
                <a:spcPts val="675"/>
              </a:spcAft>
              <a:buClr>
                <a:srgbClr val="5B9BD5"/>
              </a:buClr>
              <a:buFont typeface="Arial"/>
              <a:buChar char="•"/>
              <a:tabLst>
                <a:tab pos="457200" algn="l"/>
              </a:tabLst>
            </a:pPr>
            <a:r>
              <a:rPr lang="en-US" altLang="zh-CN" b="1" dirty="0">
                <a:cs typeface="Times New Roman"/>
              </a:rPr>
              <a:t>注：</a:t>
            </a:r>
            <a:r>
              <a:rPr lang="en-US" altLang="zh-CN" dirty="0">
                <a:cs typeface="Times New Roman"/>
              </a:rPr>
              <a:t>若取</a:t>
            </a:r>
            <a:r>
              <a:rPr lang="en-US" altLang="zh-CN" dirty="0">
                <a:cs typeface="FZGuLi-S12T"/>
              </a:rPr>
              <a:t>货</a:t>
            </a:r>
            <a:r>
              <a:rPr lang="en-US" altLang="zh-CN" dirty="0">
                <a:cs typeface="Times New Roman"/>
              </a:rPr>
              <a:t>前未及</a:t>
            </a:r>
            <a:r>
              <a:rPr lang="en-US" altLang="zh-CN" dirty="0">
                <a:cs typeface="FZGuLi-S12T"/>
              </a:rPr>
              <a:t>时</a:t>
            </a:r>
            <a:r>
              <a:rPr lang="en-US" altLang="zh-CN" dirty="0">
                <a:cs typeface="Times New Roman"/>
              </a:rPr>
              <a:t>提交合同，将</a:t>
            </a:r>
            <a:r>
              <a:rPr lang="en-US" altLang="zh-CN" dirty="0">
                <a:cs typeface="FZGuLi-S12T"/>
              </a:rPr>
              <a:t>处</a:t>
            </a:r>
            <a:r>
              <a:rPr lang="en-US" altLang="zh-CN" dirty="0">
                <a:cs typeface="Times New Roman"/>
              </a:rPr>
              <a:t>以交易金</a:t>
            </a:r>
            <a:r>
              <a:rPr lang="en-US" altLang="zh-CN" dirty="0">
                <a:cs typeface="FZGuLi-S12T"/>
              </a:rPr>
              <a:t>额</a:t>
            </a:r>
            <a:r>
              <a:rPr lang="en-US" altLang="zh-CN" dirty="0">
                <a:cs typeface="Times New Roman"/>
              </a:rPr>
              <a:t>5%的</a:t>
            </a:r>
            <a:r>
              <a:rPr lang="en-US" altLang="zh-CN" dirty="0">
                <a:cs typeface="FZGuLi-S12T"/>
              </a:rPr>
              <a:t>罚</a:t>
            </a:r>
            <a:r>
              <a:rPr lang="en-US" altLang="zh-CN" dirty="0">
                <a:cs typeface="Times New Roman"/>
              </a:rPr>
              <a:t>款</a:t>
            </a:r>
            <a:r>
              <a:rPr lang="en-US" altLang="zh-CN" dirty="0" smtClean="0">
                <a:cs typeface="Times New Roman"/>
              </a:rPr>
              <a:t>！</a:t>
            </a:r>
            <a:endParaRPr lang="zh-CN" altLang="zh-CN" dirty="0">
              <a:cs typeface="Times New Roman"/>
            </a:endParaRPr>
          </a:p>
          <a:p>
            <a:endParaRPr lang="zh-CN" altLang="en-US" dirty="0"/>
          </a:p>
        </p:txBody>
      </p:sp>
    </p:spTree>
    <p:extLst>
      <p:ext uri="{BB962C8B-B14F-4D97-AF65-F5344CB8AC3E}">
        <p14:creationId xmlns:p14="http://schemas.microsoft.com/office/powerpoint/2010/main" val="2253793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smtClean="0"/>
              <a:t>WHAT XLP</a:t>
            </a:r>
            <a:r>
              <a:rPr lang="zh-CN" altLang="en-US" dirty="0" smtClean="0"/>
              <a:t>？</a:t>
            </a:r>
            <a:endParaRPr lang="en-US" dirty="0"/>
          </a:p>
        </p:txBody>
      </p:sp>
      <p:sp>
        <p:nvSpPr>
          <p:cNvPr id="6" name="Text Placeholder 5"/>
          <p:cNvSpPr>
            <a:spLocks noGrp="1"/>
          </p:cNvSpPr>
          <p:nvPr>
            <p:ph sz="quarter" idx="13"/>
          </p:nvPr>
        </p:nvSpPr>
        <p:spPr/>
        <p:txBody>
          <a:bodyPr>
            <a:normAutofit fontScale="92500" lnSpcReduction="10000"/>
          </a:bodyPr>
          <a:lstStyle/>
          <a:p>
            <a:r>
              <a:rPr lang="zh-TW" altLang="en-US" sz="1050" dirty="0"/>
              <a:t>极限学习过程（</a:t>
            </a:r>
            <a:r>
              <a:rPr lang="en-US" altLang="zh-TW" sz="1050" dirty="0"/>
              <a:t>XLP</a:t>
            </a:r>
            <a:r>
              <a:rPr lang="zh-TW" altLang="en-US" sz="1050" dirty="0" smtClean="0"/>
              <a:t>，</a:t>
            </a:r>
            <a:r>
              <a:rPr lang="en-US" altLang="zh-TW" sz="1050" dirty="0" smtClean="0"/>
              <a:t>Xtreme </a:t>
            </a:r>
            <a:r>
              <a:rPr lang="en-US" altLang="zh-TW" sz="1050" dirty="0"/>
              <a:t>Learning Process</a:t>
            </a:r>
            <a:r>
              <a:rPr lang="zh-TW" altLang="en-US" sz="1050" dirty="0"/>
              <a:t>）， 是一种依据分布式学习工作流产生的学习架构，是一种融合信息技术与实体校园的操作系统，</a:t>
            </a:r>
            <a:r>
              <a:rPr lang="en-US" altLang="zh-TW" sz="1050" dirty="0"/>
              <a:t>XLP</a:t>
            </a:r>
            <a:r>
              <a:rPr lang="zh-TW" altLang="en-US" sz="1050" dirty="0"/>
              <a:t>，是由清华大学顾学雍教授领导的“玩具坊（</a:t>
            </a:r>
            <a:r>
              <a:rPr lang="en-US" altLang="zh-TW" sz="1050" dirty="0" err="1"/>
              <a:t>Toyhouse</a:t>
            </a:r>
            <a:r>
              <a:rPr lang="zh-TW" altLang="en-US" sz="1050" dirty="0"/>
              <a:t>）”团队设计并组织的一种分布式学习活动，是一种新型校园学习方式。通过高强度多对多的任务式主题学习，在有规则、有目标的前提下，以极短的时间协助大量的学习者能学习到新的知识体系，并通过跨学科的方式与不同背景的学习者进行合作。</a:t>
            </a:r>
          </a:p>
          <a:p>
            <a:r>
              <a:rPr lang="en-US" altLang="zh-TW" sz="1050" dirty="0"/>
              <a:t>XLP </a:t>
            </a:r>
            <a:r>
              <a:rPr lang="zh-TW" altLang="en-US" sz="1050" dirty="0"/>
              <a:t>的课程设计，是通过专业的课程规划、大量的教学资源投入、多元完善的教具运作、团队合作的学习机制、限时量化的教学记录，突破传统一对多单项式的被动课程模式，以多对多的主动学习模式，开展的新学习模型。</a:t>
            </a:r>
          </a:p>
          <a:p>
            <a:r>
              <a:rPr lang="en-US" altLang="zh-TW" sz="1050" dirty="0"/>
              <a:t>XLP </a:t>
            </a:r>
            <a:r>
              <a:rPr lang="zh-TW" altLang="en-US" sz="1050" dirty="0"/>
              <a:t>借鉴信息技术中的分布式系统概念，采取一种工作流的设计思路，可以将信息技术与实体教学机构融合，为未来学校的运行模式设计一种新的思路。</a:t>
            </a:r>
            <a:r>
              <a:rPr lang="en-US" altLang="zh-TW" sz="1050" dirty="0"/>
              <a:t>XLP </a:t>
            </a:r>
            <a:r>
              <a:rPr lang="zh-TW" altLang="en-US" sz="1050" dirty="0"/>
              <a:t>可以加快阶段性学习成果产生的速度、保证学习活动的规律性，进而帮助学生们掌握学习主题里的整体系统化知识与应用。</a:t>
            </a:r>
          </a:p>
          <a:p>
            <a:endParaRPr lang="en-US" sz="1050" dirty="0"/>
          </a:p>
        </p:txBody>
      </p:sp>
      <p:sp>
        <p:nvSpPr>
          <p:cNvPr id="8" name="内容占位符 7"/>
          <p:cNvSpPr>
            <a:spLocks noGrp="1"/>
          </p:cNvSpPr>
          <p:nvPr>
            <p:ph sz="quarter" idx="14"/>
          </p:nvPr>
        </p:nvSpPr>
        <p:spPr/>
        <p:txBody>
          <a:bodyPr/>
          <a:lstStyle/>
          <a:p>
            <a:endParaRPr lang="zh-CN" altLang="en-US" dirty="0"/>
          </a:p>
        </p:txBody>
      </p:sp>
      <p:pic>
        <p:nvPicPr>
          <p:cNvPr id="2" name="Picture 1" descr="DSC00698.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37223" y="1928641"/>
            <a:ext cx="4730807" cy="3143598"/>
          </a:xfrm>
          <a:prstGeom prst="rect">
            <a:avLst/>
          </a:prstGeom>
        </p:spPr>
      </p:pic>
      <p:sp>
        <p:nvSpPr>
          <p:cNvPr id="3" name="文本框 2"/>
          <p:cNvSpPr txBox="1"/>
          <p:nvPr/>
        </p:nvSpPr>
        <p:spPr>
          <a:xfrm>
            <a:off x="6313699" y="5085686"/>
            <a:ext cx="2830301" cy="272382"/>
          </a:xfrm>
          <a:prstGeom prst="rect">
            <a:avLst/>
          </a:prstGeom>
          <a:noFill/>
        </p:spPr>
        <p:txBody>
          <a:bodyPr wrap="square" rtlCol="0">
            <a:spAutoFit/>
          </a:bodyPr>
          <a:lstStyle/>
          <a:p>
            <a:pPr>
              <a:lnSpc>
                <a:spcPct val="130000"/>
              </a:lnSpc>
            </a:pPr>
            <a:r>
              <a:rPr lang="en-US" altLang="zh-CN" sz="900" dirty="0">
                <a:latin typeface="+mn-ea"/>
                <a:ea typeface="+mn-ea"/>
              </a:rPr>
              <a:t>▲2013</a:t>
            </a:r>
            <a:r>
              <a:rPr lang="zh-CN" altLang="en-US" sz="900" dirty="0" smtClean="0">
                <a:latin typeface="+mn-ea"/>
                <a:ea typeface="+mn-ea"/>
              </a:rPr>
              <a:t>年 跨学科系统集成设计挑战</a:t>
            </a:r>
            <a:r>
              <a:rPr lang="en-US" altLang="zh-CN" sz="900" dirty="0" err="1" smtClean="0">
                <a:latin typeface="+mn-ea"/>
                <a:ea typeface="+mn-ea"/>
              </a:rPr>
              <a:t>Toyhouse</a:t>
            </a:r>
            <a:endParaRPr lang="en-US" altLang="zh-CN" sz="900" dirty="0">
              <a:latin typeface="+mn-ea"/>
              <a:ea typeface="+mn-ea"/>
            </a:endParaRPr>
          </a:p>
        </p:txBody>
      </p:sp>
    </p:spTree>
    <p:extLst>
      <p:ext uri="{BB962C8B-B14F-4D97-AF65-F5344CB8AC3E}">
        <p14:creationId xmlns:p14="http://schemas.microsoft.com/office/powerpoint/2010/main" val="37738304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endParaRPr lang="zh-CN" altLang="en-US" dirty="0"/>
          </a:p>
        </p:txBody>
      </p:sp>
      <p:sp>
        <p:nvSpPr>
          <p:cNvPr id="3" name="内容占位符 2"/>
          <p:cNvSpPr>
            <a:spLocks noGrp="1"/>
          </p:cNvSpPr>
          <p:nvPr>
            <p:ph sz="quarter" idx="13"/>
          </p:nvPr>
        </p:nvSpPr>
        <p:spPr/>
        <p:txBody>
          <a:bodyPr>
            <a:noAutofit/>
          </a:bodyPr>
          <a:lstStyle/>
          <a:p>
            <a:pPr lvl="0">
              <a:spcBef>
                <a:spcPts val="3375"/>
              </a:spcBef>
              <a:spcAft>
                <a:spcPts val="675"/>
              </a:spcAft>
              <a:buClr>
                <a:srgbClr val="5B9BD5"/>
              </a:buClr>
            </a:pPr>
            <a:r>
              <a:rPr lang="en-US" altLang="zh-CN" sz="1400" kern="1800" dirty="0">
                <a:cs typeface="Times New Roman"/>
              </a:rPr>
              <a:t> </a:t>
            </a:r>
            <a:r>
              <a:rPr lang="en-US" altLang="zh-CN" sz="1400" b="1" kern="1800" dirty="0">
                <a:cs typeface="Times New Roman"/>
              </a:rPr>
              <a:t>C2C</a:t>
            </a:r>
            <a:r>
              <a:rPr lang="en-US" altLang="zh-CN" sz="1400" b="1" kern="1800" dirty="0">
                <a:cs typeface="FZGuLi-S12T"/>
              </a:rPr>
              <a:t>（任务组</a:t>
            </a:r>
            <a:r>
              <a:rPr lang="en-US" altLang="zh-CN" sz="1400" b="1" kern="1800" dirty="0">
                <a:cs typeface="Times New Roman"/>
              </a:rPr>
              <a:t>vs</a:t>
            </a:r>
            <a:r>
              <a:rPr lang="en-US" altLang="zh-CN" sz="1400" b="1" kern="1800" dirty="0">
                <a:cs typeface="FZGuLi-S12T"/>
              </a:rPr>
              <a:t>任务组）交易程</a:t>
            </a:r>
            <a:r>
              <a:rPr lang="en-US" altLang="zh-CN" sz="1400" b="1" kern="1800" dirty="0">
                <a:cs typeface="Songti SC Black"/>
              </a:rPr>
              <a:t>序</a:t>
            </a:r>
            <a:endParaRPr lang="zh-CN" altLang="zh-CN" sz="1400" dirty="0">
              <a:cs typeface="Times New Roman"/>
            </a:endParaRPr>
          </a:p>
          <a:p>
            <a:pPr lvl="0">
              <a:spcAft>
                <a:spcPts val="675"/>
              </a:spcAft>
              <a:buClr>
                <a:srgbClr val="5B9BD5"/>
              </a:buClr>
              <a:buSzPts val="1000"/>
              <a:tabLst>
                <a:tab pos="457200" algn="l"/>
              </a:tabLst>
            </a:pPr>
            <a:r>
              <a:rPr lang="en-US" altLang="zh-CN" dirty="0">
                <a:cs typeface="Times New Roman"/>
              </a:rPr>
              <a:t>商家代表或市</a:t>
            </a:r>
            <a:r>
              <a:rPr lang="en-US" altLang="zh-CN" dirty="0">
                <a:cs typeface="FZGuLi-S12T"/>
              </a:rPr>
              <a:t>场总监获</a:t>
            </a:r>
            <a:r>
              <a:rPr lang="en-US" altLang="zh-CN" dirty="0">
                <a:cs typeface="Times New Roman"/>
              </a:rPr>
              <a:t>取</a:t>
            </a:r>
            <a:r>
              <a:rPr lang="en-US" altLang="zh-CN" dirty="0">
                <a:cs typeface="FZGuLi-S12T"/>
              </a:rPr>
              <a:t>权</a:t>
            </a:r>
            <a:r>
              <a:rPr lang="en-US" altLang="zh-CN" dirty="0">
                <a:cs typeface="Times New Roman"/>
              </a:rPr>
              <a:t>限（参</a:t>
            </a:r>
            <a:r>
              <a:rPr lang="en-US" altLang="zh-CN" dirty="0">
                <a:cs typeface="FZGuLi-S12T"/>
              </a:rPr>
              <a:t>见</a:t>
            </a:r>
            <a:r>
              <a:rPr lang="en-US" altLang="zh-CN" dirty="0">
                <a:cs typeface="Times New Roman"/>
              </a:rPr>
              <a:t>流程1）</a:t>
            </a:r>
            <a:endParaRPr lang="zh-CN" altLang="zh-CN" dirty="0">
              <a:cs typeface="Times New Roman"/>
            </a:endParaRPr>
          </a:p>
          <a:p>
            <a:pPr lvl="0">
              <a:spcAft>
                <a:spcPts val="675"/>
              </a:spcAft>
              <a:buClr>
                <a:srgbClr val="5B9BD5"/>
              </a:buClr>
              <a:buSzPts val="1000"/>
              <a:tabLst>
                <a:tab pos="457200" algn="l"/>
              </a:tabLst>
            </a:pPr>
            <a:r>
              <a:rPr lang="en-US" altLang="zh-CN" dirty="0">
                <a:cs typeface="Times New Roman"/>
              </a:rPr>
              <a:t>求</a:t>
            </a:r>
            <a:r>
              <a:rPr lang="en-US" altLang="zh-CN" dirty="0">
                <a:cs typeface="FZGuLi-S12T"/>
              </a:rPr>
              <a:t>购</a:t>
            </a:r>
            <a:r>
              <a:rPr lang="en-US" altLang="zh-CN" dirty="0">
                <a:cs typeface="Times New Roman"/>
              </a:rPr>
              <a:t>消息</a:t>
            </a:r>
            <a:r>
              <a:rPr lang="en-US" altLang="zh-CN" dirty="0">
                <a:cs typeface="FZGuLi-S12T"/>
              </a:rPr>
              <a:t>发</a:t>
            </a:r>
            <a:r>
              <a:rPr lang="en-US" altLang="zh-CN" dirty="0">
                <a:cs typeface="Times New Roman"/>
              </a:rPr>
              <a:t>布（参</a:t>
            </a:r>
            <a:r>
              <a:rPr lang="en-US" altLang="zh-CN" dirty="0">
                <a:cs typeface="FZGuLi-S12T"/>
              </a:rPr>
              <a:t>见</a:t>
            </a:r>
            <a:r>
              <a:rPr lang="en-US" altLang="zh-CN" dirty="0">
                <a:cs typeface="Times New Roman"/>
              </a:rPr>
              <a:t>流程2）/ 出售消息</a:t>
            </a:r>
            <a:r>
              <a:rPr lang="en-US" altLang="zh-CN" dirty="0">
                <a:cs typeface="FZGuLi-S12T"/>
              </a:rPr>
              <a:t>发</a:t>
            </a:r>
            <a:r>
              <a:rPr lang="en-US" altLang="zh-CN" dirty="0">
                <a:cs typeface="Times New Roman"/>
              </a:rPr>
              <a:t>布（参</a:t>
            </a:r>
            <a:r>
              <a:rPr lang="en-US" altLang="zh-CN" dirty="0">
                <a:cs typeface="FZGuLi-S12T"/>
              </a:rPr>
              <a:t>见</a:t>
            </a:r>
            <a:r>
              <a:rPr lang="en-US" altLang="zh-CN" dirty="0">
                <a:cs typeface="Times New Roman"/>
              </a:rPr>
              <a:t>流程3）</a:t>
            </a:r>
            <a:endParaRPr lang="zh-CN" altLang="zh-CN" dirty="0">
              <a:cs typeface="Times New Roman"/>
            </a:endParaRPr>
          </a:p>
          <a:p>
            <a:pPr lvl="0">
              <a:spcAft>
                <a:spcPts val="675"/>
              </a:spcAft>
              <a:buClr>
                <a:srgbClr val="5B9BD5"/>
              </a:buClr>
              <a:buSzPts val="1000"/>
              <a:tabLst>
                <a:tab pos="457200" algn="l"/>
              </a:tabLst>
            </a:pPr>
            <a:r>
              <a:rPr lang="en-US" altLang="zh-CN" dirty="0">
                <a:cs typeface="FZGuLi-S12T"/>
              </a:rPr>
              <a:t>买卖</a:t>
            </a:r>
            <a:r>
              <a:rPr lang="en-US" altLang="zh-CN" dirty="0">
                <a:cs typeface="Times New Roman"/>
              </a:rPr>
              <a:t>双方通</a:t>
            </a:r>
            <a:r>
              <a:rPr lang="en-US" altLang="zh-CN" dirty="0">
                <a:cs typeface="FZGuLi-S12T"/>
              </a:rPr>
              <a:t>过</a:t>
            </a:r>
            <a:r>
              <a:rPr lang="en-US" altLang="zh-CN" dirty="0">
                <a:cs typeface="Times New Roman"/>
              </a:rPr>
              <a:t>issue接洽（参</a:t>
            </a:r>
            <a:r>
              <a:rPr lang="en-US" altLang="zh-CN" dirty="0">
                <a:cs typeface="FZGuLi-S12T"/>
              </a:rPr>
              <a:t>见</a:t>
            </a:r>
            <a:r>
              <a:rPr lang="en-US" altLang="zh-CN" dirty="0">
                <a:cs typeface="Times New Roman"/>
              </a:rPr>
              <a:t>流程4）</a:t>
            </a:r>
            <a:endParaRPr lang="zh-CN" altLang="zh-CN" dirty="0">
              <a:cs typeface="Times New Roman"/>
            </a:endParaRPr>
          </a:p>
          <a:p>
            <a:pPr lvl="0">
              <a:lnSpc>
                <a:spcPct val="100000"/>
              </a:lnSpc>
              <a:buClr>
                <a:srgbClr val="5B9BD5"/>
              </a:buClr>
              <a:buSzPts val="1000"/>
              <a:tabLst>
                <a:tab pos="457200" algn="l"/>
              </a:tabLst>
            </a:pPr>
            <a:r>
              <a:rPr lang="en-US" altLang="zh-CN" dirty="0">
                <a:cs typeface="FZGuLi-S12T"/>
              </a:rPr>
              <a:t>买卖</a:t>
            </a:r>
            <a:r>
              <a:rPr lang="en-US" altLang="zh-CN" dirty="0">
                <a:cs typeface="Times New Roman"/>
              </a:rPr>
              <a:t>双方交易</a:t>
            </a:r>
            <a:r>
              <a:rPr lang="en-US" altLang="zh-CN" dirty="0">
                <a:cs typeface="FZGuLi-S12T"/>
              </a:rPr>
              <a:t>进</a:t>
            </a:r>
            <a:r>
              <a:rPr lang="en-US" altLang="zh-CN" dirty="0">
                <a:cs typeface="Times New Roman"/>
              </a:rPr>
              <a:t>行并提交“交易合同</a:t>
            </a:r>
            <a:r>
              <a:rPr lang="en-US" altLang="zh-CN" dirty="0">
                <a:cs typeface="FZGuLi-S12T"/>
              </a:rPr>
              <a:t>书</a:t>
            </a:r>
            <a:r>
              <a:rPr lang="en-US" altLang="zh-CN" dirty="0">
                <a:cs typeface="Times New Roman"/>
              </a:rPr>
              <a:t>”（参</a:t>
            </a:r>
            <a:r>
              <a:rPr lang="en-US" altLang="zh-CN" dirty="0">
                <a:cs typeface="FZGuLi-S12T"/>
              </a:rPr>
              <a:t>见</a:t>
            </a:r>
            <a:r>
              <a:rPr lang="en-US" altLang="zh-CN" dirty="0">
                <a:cs typeface="Times New Roman"/>
              </a:rPr>
              <a:t>流程5）</a:t>
            </a:r>
            <a:endParaRPr lang="zh-CN" altLang="zh-CN" dirty="0">
              <a:cs typeface="Times New Roman"/>
            </a:endParaRPr>
          </a:p>
          <a:p>
            <a:pPr lvl="0">
              <a:spcAft>
                <a:spcPts val="675"/>
              </a:spcAft>
              <a:buClr>
                <a:srgbClr val="5B9BD5"/>
              </a:buClr>
              <a:buSzPts val="1000"/>
              <a:tabLst>
                <a:tab pos="457200" algn="l"/>
              </a:tabLst>
            </a:pPr>
            <a:r>
              <a:rPr lang="en-US" altLang="zh-CN" dirty="0" err="1">
                <a:cs typeface="FZGuLi-S12T"/>
              </a:rPr>
              <a:t>卖</a:t>
            </a:r>
            <a:r>
              <a:rPr lang="en-US" altLang="zh-CN" dirty="0" err="1">
                <a:cs typeface="Times New Roman"/>
              </a:rPr>
              <a:t>方接收虚</a:t>
            </a:r>
            <a:r>
              <a:rPr lang="en-US" altLang="zh-CN" dirty="0" err="1">
                <a:cs typeface="FZGuLi-S12T"/>
              </a:rPr>
              <a:t>拟货币</a:t>
            </a:r>
            <a:r>
              <a:rPr lang="en-US" altLang="zh-CN" dirty="0">
                <a:cs typeface="Times New Roman"/>
              </a:rPr>
              <a:t>/</a:t>
            </a:r>
            <a:r>
              <a:rPr lang="en-US" altLang="zh-CN" dirty="0" err="1">
                <a:cs typeface="FZGuLi-S12T"/>
              </a:rPr>
              <a:t>买</a:t>
            </a:r>
            <a:r>
              <a:rPr lang="en-US" altLang="zh-CN" dirty="0" err="1">
                <a:cs typeface="Times New Roman"/>
              </a:rPr>
              <a:t>方接收商品同</a:t>
            </a:r>
            <a:r>
              <a:rPr lang="en-US" altLang="zh-CN" dirty="0" err="1">
                <a:cs typeface="FZGuLi-S12T"/>
              </a:rPr>
              <a:t>时</a:t>
            </a:r>
            <a:r>
              <a:rPr lang="en-US" altLang="zh-CN" dirty="0" err="1">
                <a:cs typeface="Times New Roman"/>
              </a:rPr>
              <a:t>提交merge</a:t>
            </a:r>
            <a:r>
              <a:rPr lang="en-US" altLang="zh-CN" dirty="0">
                <a:cs typeface="Times New Roman"/>
              </a:rPr>
              <a:t> request（参</a:t>
            </a:r>
            <a:r>
              <a:rPr lang="en-US" altLang="zh-CN" dirty="0">
                <a:cs typeface="FZGuLi-S12T"/>
              </a:rPr>
              <a:t>见</a:t>
            </a:r>
            <a:r>
              <a:rPr lang="en-US" altLang="zh-CN" dirty="0">
                <a:cs typeface="Times New Roman"/>
              </a:rPr>
              <a:t>流程6）</a:t>
            </a:r>
            <a:endParaRPr lang="zh-CN" altLang="zh-CN" dirty="0">
              <a:cs typeface="Times New Roman"/>
            </a:endParaRPr>
          </a:p>
          <a:p>
            <a:endParaRPr lang="zh-CN" altLang="en-US" dirty="0"/>
          </a:p>
        </p:txBody>
      </p:sp>
    </p:spTree>
    <p:extLst>
      <p:ext uri="{BB962C8B-B14F-4D97-AF65-F5344CB8AC3E}">
        <p14:creationId xmlns:p14="http://schemas.microsoft.com/office/powerpoint/2010/main" val="27873314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市场交易规则</a:t>
            </a:r>
          </a:p>
        </p:txBody>
      </p:sp>
      <p:sp>
        <p:nvSpPr>
          <p:cNvPr id="3" name="内容占位符 2"/>
          <p:cNvSpPr>
            <a:spLocks noGrp="1"/>
          </p:cNvSpPr>
          <p:nvPr>
            <p:ph sz="quarter" idx="14"/>
          </p:nvPr>
        </p:nvSpPr>
        <p:spPr/>
        <p:txBody>
          <a:bodyPr>
            <a:noAutofit/>
          </a:bodyPr>
          <a:lstStyle/>
          <a:p>
            <a:pPr lvl="0">
              <a:lnSpc>
                <a:spcPts val="160"/>
              </a:lnSpc>
              <a:spcBef>
                <a:spcPts val="3000"/>
              </a:spcBef>
              <a:spcAft>
                <a:spcPts val="675"/>
              </a:spcAft>
              <a:buClr>
                <a:srgbClr val="5B9BD5"/>
              </a:buClr>
            </a:pPr>
            <a:r>
              <a:rPr lang="en-US" altLang="zh-CN" sz="1400" dirty="0" err="1" smtClean="0">
                <a:cs typeface="FZGuLi-S12T"/>
              </a:rPr>
              <a:t>流</a:t>
            </a:r>
            <a:r>
              <a:rPr lang="en-US" altLang="zh-CN" sz="1400" dirty="0" err="1" smtClean="0">
                <a:cs typeface="Songti SC Black"/>
              </a:rPr>
              <a:t>程</a:t>
            </a:r>
            <a:endParaRPr lang="zh-CN" altLang="zh-CN" sz="1400" dirty="0" smtClean="0">
              <a:cs typeface="Times New Roman"/>
            </a:endParaRPr>
          </a:p>
          <a:p>
            <a:pPr lvl="0">
              <a:lnSpc>
                <a:spcPts val="160"/>
              </a:lnSpc>
              <a:spcBef>
                <a:spcPts val="2625"/>
              </a:spcBef>
              <a:spcAft>
                <a:spcPts val="675"/>
              </a:spcAft>
              <a:buClr>
                <a:srgbClr val="5B9BD5"/>
              </a:buClr>
            </a:pPr>
            <a:r>
              <a:rPr lang="en-US" altLang="zh-CN" dirty="0" smtClean="0">
                <a:cs typeface="Times New Roman"/>
              </a:rPr>
              <a:t>1.</a:t>
            </a:r>
            <a:endParaRPr lang="zh-CN" altLang="zh-CN" dirty="0" smtClean="0">
              <a:cs typeface="Times New Roman"/>
            </a:endParaRPr>
          </a:p>
          <a:p>
            <a:pPr marL="342900" lvl="0" indent="-342900">
              <a:spcAft>
                <a:spcPts val="675"/>
              </a:spcAft>
              <a:buClr>
                <a:srgbClr val="5B9BD5"/>
              </a:buClr>
              <a:buSzPts val="1000"/>
              <a:buFont typeface="Symbol"/>
              <a:buChar char=""/>
              <a:tabLst>
                <a:tab pos="457200" algn="l"/>
              </a:tabLst>
            </a:pPr>
            <a:r>
              <a:rPr lang="en-US" altLang="zh-CN" b="1" dirty="0" err="1" smtClean="0">
                <a:cs typeface="Times New Roman"/>
              </a:rPr>
              <a:t>各</a:t>
            </a:r>
            <a:r>
              <a:rPr lang="en-US" altLang="zh-CN" b="1" dirty="0" err="1" smtClean="0">
                <a:cs typeface="FZGuLi-S12T"/>
              </a:rPr>
              <a:t>团队</a:t>
            </a:r>
            <a:r>
              <a:rPr lang="en-US" altLang="zh-CN" b="1" dirty="0" err="1" smtClean="0">
                <a:cs typeface="Times New Roman"/>
              </a:rPr>
              <a:t>的市</a:t>
            </a:r>
            <a:r>
              <a:rPr lang="en-US" altLang="zh-CN" b="1" dirty="0" err="1" smtClean="0">
                <a:cs typeface="FZGuLi-S12T"/>
              </a:rPr>
              <a:t>场总监</a:t>
            </a:r>
            <a:r>
              <a:rPr lang="en-US" altLang="zh-CN" b="1" dirty="0">
                <a:cs typeface="Times New Roman"/>
              </a:rPr>
              <a:t>/</a:t>
            </a:r>
            <a:r>
              <a:rPr lang="en-US" altLang="zh-CN" b="1" dirty="0" err="1">
                <a:cs typeface="Times New Roman"/>
              </a:rPr>
              <a:t>商家</a:t>
            </a:r>
            <a:r>
              <a:rPr lang="en-US" altLang="zh-CN" dirty="0" err="1">
                <a:cs typeface="Times New Roman"/>
              </a:rPr>
              <a:t>在GitLab主</a:t>
            </a:r>
            <a:r>
              <a:rPr lang="en-US" altLang="zh-CN" dirty="0" err="1">
                <a:cs typeface="FZGuLi-S12T"/>
              </a:rPr>
              <a:t>页</a:t>
            </a:r>
            <a:r>
              <a:rPr lang="en-US" altLang="zh-CN" dirty="0" err="1">
                <a:cs typeface="Times New Roman"/>
              </a:rPr>
              <a:t>右上角搜索框中搜索THUXLP_Market</a:t>
            </a:r>
            <a:r>
              <a:rPr lang="en-US" altLang="zh-CN" dirty="0" err="1">
                <a:cs typeface="FZGuLi-S12T"/>
              </a:rPr>
              <a:t>项</a:t>
            </a:r>
            <a:r>
              <a:rPr lang="en-US" altLang="zh-CN" dirty="0" err="1">
                <a:cs typeface="Times New Roman"/>
              </a:rPr>
              <a:t>目并</a:t>
            </a:r>
            <a:r>
              <a:rPr lang="en-US" altLang="zh-CN" dirty="0" err="1">
                <a:cs typeface="FZGuLi-S12T"/>
              </a:rPr>
              <a:t>进</a:t>
            </a:r>
            <a:r>
              <a:rPr lang="en-US" altLang="zh-CN" dirty="0" err="1">
                <a:cs typeface="Times New Roman"/>
              </a:rPr>
              <a:t>入，向挑</a:t>
            </a:r>
            <a:r>
              <a:rPr lang="en-US" altLang="zh-CN" dirty="0" err="1">
                <a:cs typeface="FZGuLi-S12T"/>
              </a:rPr>
              <a:t>战</a:t>
            </a:r>
            <a:r>
              <a:rPr lang="en-US" altLang="zh-CN" dirty="0" err="1">
                <a:cs typeface="Times New Roman"/>
              </a:rPr>
              <a:t>方管理</a:t>
            </a:r>
            <a:r>
              <a:rPr lang="en-US" altLang="zh-CN" dirty="0" err="1">
                <a:cs typeface="FZGuLi-S12T"/>
              </a:rPr>
              <a:t>团队</a:t>
            </a:r>
            <a:r>
              <a:rPr lang="en-US" altLang="zh-CN" dirty="0" err="1">
                <a:cs typeface="Times New Roman"/>
              </a:rPr>
              <a:t>市</a:t>
            </a:r>
            <a:r>
              <a:rPr lang="en-US" altLang="zh-CN" dirty="0" err="1">
                <a:cs typeface="FZGuLi-S12T"/>
              </a:rPr>
              <a:t>场</a:t>
            </a:r>
            <a:r>
              <a:rPr lang="en-US" altLang="zh-CN" dirty="0" err="1">
                <a:cs typeface="Times New Roman"/>
              </a:rPr>
              <a:t>部</a:t>
            </a:r>
            <a:r>
              <a:rPr lang="en-US" altLang="zh-CN" dirty="0">
                <a:cs typeface="Times New Roman"/>
              </a:rPr>
              <a:t> </a:t>
            </a:r>
            <a:r>
              <a:rPr lang="en-US" altLang="zh-CN" b="1" dirty="0" err="1">
                <a:cs typeface="FZGuLi-S12T"/>
              </a:rPr>
              <a:t>兰岚</a:t>
            </a:r>
            <a:r>
              <a:rPr lang="en-US" altLang="zh-CN" dirty="0" err="1">
                <a:cs typeface="FZGuLi-S12T"/>
              </a:rPr>
              <a:t>发</a:t>
            </a:r>
            <a:r>
              <a:rPr lang="en-US" altLang="zh-CN" dirty="0" err="1">
                <a:cs typeface="Times New Roman"/>
              </a:rPr>
              <a:t>送issue，</a:t>
            </a:r>
            <a:r>
              <a:rPr lang="en-US" altLang="zh-CN" dirty="0" err="1">
                <a:cs typeface="FZGuLi-S12T"/>
              </a:rPr>
              <a:t>标题</a:t>
            </a:r>
            <a:r>
              <a:rPr lang="en-US" altLang="zh-CN" dirty="0" err="1">
                <a:cs typeface="Times New Roman"/>
              </a:rPr>
              <a:t>（subject）</a:t>
            </a:r>
            <a:r>
              <a:rPr lang="en-US" altLang="zh-CN" dirty="0" err="1">
                <a:cs typeface="FZGuLi-S12T"/>
              </a:rPr>
              <a:t>为</a:t>
            </a:r>
            <a:r>
              <a:rPr lang="en-US" altLang="zh-CN" dirty="0">
                <a:cs typeface="Times New Roman"/>
              </a:rPr>
              <a:t> </a:t>
            </a:r>
            <a:r>
              <a:rPr lang="en-US" altLang="zh-CN" b="1" dirty="0" err="1">
                <a:cs typeface="Times New Roman"/>
              </a:rPr>
              <a:t>交易开</a:t>
            </a:r>
            <a:r>
              <a:rPr lang="en-US" altLang="zh-CN" b="1" dirty="0" err="1">
                <a:cs typeface="FZGuLi-S12T"/>
              </a:rPr>
              <a:t>户</a:t>
            </a:r>
            <a:r>
              <a:rPr lang="en-US" altLang="zh-CN" dirty="0" err="1">
                <a:cs typeface="Times New Roman"/>
              </a:rPr>
              <a:t>，</a:t>
            </a:r>
            <a:r>
              <a:rPr lang="en-US" altLang="zh-CN" dirty="0" err="1">
                <a:cs typeface="FZGuLi-S12T"/>
              </a:rPr>
              <a:t>标签</a:t>
            </a:r>
            <a:r>
              <a:rPr lang="en-US" altLang="zh-CN" dirty="0" err="1">
                <a:cs typeface="Times New Roman"/>
              </a:rPr>
              <a:t>（labels）</a:t>
            </a:r>
            <a:r>
              <a:rPr lang="en-US" altLang="zh-CN" dirty="0" err="1">
                <a:cs typeface="FZGuLi-S12T"/>
              </a:rPr>
              <a:t>为</a:t>
            </a:r>
            <a:r>
              <a:rPr lang="en-US" altLang="zh-CN" b="1" dirty="0" err="1">
                <a:cs typeface="Times New Roman"/>
              </a:rPr>
              <a:t>business开</a:t>
            </a:r>
            <a:r>
              <a:rPr lang="en-US" altLang="zh-CN" b="1" dirty="0" err="1">
                <a:cs typeface="FZGuLi-S12T"/>
              </a:rPr>
              <a:t>户</a:t>
            </a:r>
            <a:r>
              <a:rPr lang="en-US" altLang="zh-CN" dirty="0" err="1">
                <a:cs typeface="Times New Roman"/>
              </a:rPr>
              <a:t>，以</a:t>
            </a:r>
            <a:r>
              <a:rPr lang="en-US" altLang="zh-CN" dirty="0" err="1">
                <a:cs typeface="FZGuLi-S12T"/>
              </a:rPr>
              <a:t>获</a:t>
            </a:r>
            <a:r>
              <a:rPr lang="en-US" altLang="zh-CN" dirty="0" err="1">
                <a:cs typeface="Times New Roman"/>
              </a:rPr>
              <a:t>取THUXLP_Market的developer</a:t>
            </a:r>
            <a:r>
              <a:rPr lang="en-US" altLang="zh-CN" dirty="0" err="1">
                <a:cs typeface="FZGuLi-S12T"/>
              </a:rPr>
              <a:t>权</a:t>
            </a:r>
            <a:r>
              <a:rPr lang="en-US" altLang="zh-CN" dirty="0" err="1">
                <a:cs typeface="Times New Roman"/>
              </a:rPr>
              <a:t>限</a:t>
            </a:r>
            <a:r>
              <a:rPr lang="en-US" altLang="zh-CN" dirty="0">
                <a:cs typeface="Times New Roman"/>
              </a:rPr>
              <a:t>， </a:t>
            </a:r>
            <a:r>
              <a:rPr lang="en-US" altLang="zh-CN" b="1" dirty="0" err="1">
                <a:cs typeface="FZGuLi-S12T"/>
              </a:rPr>
              <a:t>兰岚</a:t>
            </a:r>
            <a:r>
              <a:rPr lang="en-US" altLang="zh-CN" dirty="0" err="1">
                <a:cs typeface="Times New Roman"/>
              </a:rPr>
              <a:t>受理后将回复issue通知</a:t>
            </a:r>
            <a:r>
              <a:rPr lang="en-US" altLang="zh-CN" dirty="0">
                <a:cs typeface="Times New Roman"/>
              </a:rPr>
              <a:t> </a:t>
            </a:r>
            <a:r>
              <a:rPr lang="en-US" altLang="zh-CN" b="1" dirty="0" err="1">
                <a:cs typeface="Times New Roman"/>
              </a:rPr>
              <a:t>市</a:t>
            </a:r>
            <a:r>
              <a:rPr lang="en-US" altLang="zh-CN" b="1" dirty="0" err="1">
                <a:cs typeface="FZGuLi-S12T"/>
              </a:rPr>
              <a:t>场总监</a:t>
            </a:r>
            <a:r>
              <a:rPr lang="en-US" altLang="zh-CN" dirty="0">
                <a:cs typeface="Times New Roman"/>
              </a:rPr>
              <a:t>；</a:t>
            </a:r>
            <a:endParaRPr lang="zh-CN" altLang="zh-CN" dirty="0">
              <a:cs typeface="Times New Roman"/>
            </a:endParaRPr>
          </a:p>
          <a:p>
            <a:pPr marL="342900" lvl="0" indent="-342900">
              <a:spcAft>
                <a:spcPts val="675"/>
              </a:spcAft>
              <a:buClr>
                <a:srgbClr val="5B9BD5"/>
              </a:buClr>
              <a:buSzPts val="1000"/>
              <a:buFont typeface="Symbol"/>
              <a:buChar char=""/>
              <a:tabLst>
                <a:tab pos="457200" algn="l"/>
              </a:tabLst>
            </a:pPr>
            <a:r>
              <a:rPr lang="en-US" altLang="zh-CN" b="1" dirty="0" err="1">
                <a:cs typeface="Times New Roman"/>
              </a:rPr>
              <a:t>市</a:t>
            </a:r>
            <a:r>
              <a:rPr lang="en-US" altLang="zh-CN" b="1" dirty="0" err="1">
                <a:cs typeface="FZGuLi-S12T"/>
              </a:rPr>
              <a:t>场总监</a:t>
            </a:r>
            <a:r>
              <a:rPr lang="en-US" altLang="zh-CN" dirty="0" err="1">
                <a:cs typeface="FZGuLi-S12T"/>
              </a:rPr>
              <a:t>获</a:t>
            </a:r>
            <a:r>
              <a:rPr lang="en-US" altLang="zh-CN" dirty="0" err="1">
                <a:cs typeface="Times New Roman"/>
              </a:rPr>
              <a:t>取</a:t>
            </a:r>
            <a:r>
              <a:rPr lang="en-US" altLang="zh-CN" dirty="0" err="1">
                <a:cs typeface="FZGuLi-S12T"/>
              </a:rPr>
              <a:t>权</a:t>
            </a:r>
            <a:r>
              <a:rPr lang="en-US" altLang="zh-CN" dirty="0" err="1">
                <a:cs typeface="Times New Roman"/>
              </a:rPr>
              <a:t>限后，将THUXLP_Market</a:t>
            </a:r>
            <a:r>
              <a:rPr lang="en-US" altLang="zh-CN" dirty="0" err="1">
                <a:cs typeface="FZGuLi-S12T"/>
              </a:rPr>
              <a:t>项</a:t>
            </a:r>
            <a:r>
              <a:rPr lang="en-US" altLang="zh-CN" dirty="0" err="1">
                <a:cs typeface="Times New Roman"/>
              </a:rPr>
              <a:t>目的Noticeboard分支clone到本地工作空</a:t>
            </a:r>
            <a:r>
              <a:rPr lang="en-US" altLang="zh-CN" dirty="0" err="1">
                <a:cs typeface="FZGuLi-S12T"/>
              </a:rPr>
              <a:t>间</a:t>
            </a:r>
            <a:r>
              <a:rPr lang="en-US" altLang="zh-CN" dirty="0" err="1">
                <a:cs typeface="Times New Roman"/>
              </a:rPr>
              <a:t>，命令</a:t>
            </a:r>
            <a:r>
              <a:rPr lang="en-US" altLang="zh-CN" dirty="0" err="1">
                <a:cs typeface="FZGuLi-S12T"/>
              </a:rPr>
              <a:t>为</a:t>
            </a:r>
            <a:r>
              <a:rPr lang="en-US" altLang="zh-CN" dirty="0">
                <a:cs typeface="Times New Roman"/>
              </a:rPr>
              <a:t/>
            </a:r>
            <a:br>
              <a:rPr lang="en-US" altLang="zh-CN" dirty="0">
                <a:cs typeface="Times New Roman"/>
              </a:rPr>
            </a:br>
            <a:r>
              <a:rPr lang="en-US" altLang="zh-CN" dirty="0" err="1">
                <a:cs typeface="Courier"/>
              </a:rPr>
              <a:t>git</a:t>
            </a:r>
            <a:r>
              <a:rPr lang="en-US" altLang="zh-CN" dirty="0">
                <a:cs typeface="Courier"/>
              </a:rPr>
              <a:t> clone git@166.111.59.15:toyhouse/</a:t>
            </a:r>
            <a:r>
              <a:rPr lang="en-US" altLang="zh-CN" dirty="0" err="1">
                <a:cs typeface="Courier"/>
              </a:rPr>
              <a:t>thuxlp_market.git</a:t>
            </a:r>
            <a:r>
              <a:rPr lang="en-US" altLang="zh-CN" dirty="0">
                <a:cs typeface="Courier"/>
              </a:rPr>
              <a:t> -b noticeboard</a:t>
            </a:r>
            <a:endParaRPr lang="zh-CN" altLang="zh-CN" dirty="0">
              <a:cs typeface="Times New Roman"/>
            </a:endParaRPr>
          </a:p>
          <a:p>
            <a:pPr marL="342900" lvl="0" indent="-342900">
              <a:spcAft>
                <a:spcPts val="675"/>
              </a:spcAft>
              <a:buClr>
                <a:srgbClr val="5B9BD5"/>
              </a:buClr>
              <a:buSzPts val="1000"/>
              <a:buFont typeface="Symbol"/>
              <a:buChar char=""/>
              <a:tabLst>
                <a:tab pos="457200" algn="l"/>
              </a:tabLst>
            </a:pPr>
            <a:r>
              <a:rPr lang="en-US" altLang="zh-CN" dirty="0" err="1">
                <a:cs typeface="Times New Roman"/>
              </a:rPr>
              <a:t>然后下</a:t>
            </a:r>
            <a:r>
              <a:rPr lang="en-US" altLang="zh-CN" dirty="0" err="1">
                <a:cs typeface="FZGuLi-S12T"/>
              </a:rPr>
              <a:t>载</a:t>
            </a:r>
            <a:r>
              <a:rPr lang="en-US" altLang="zh-CN" dirty="0" err="1">
                <a:cs typeface="Times New Roman"/>
              </a:rPr>
              <a:t>交易合同模板分支</a:t>
            </a:r>
            <a:r>
              <a:rPr lang="en-US" altLang="zh-CN" dirty="0">
                <a:cs typeface="Times New Roman"/>
              </a:rPr>
              <a:t/>
            </a:r>
            <a:br>
              <a:rPr lang="en-US" altLang="zh-CN" dirty="0">
                <a:cs typeface="Times New Roman"/>
              </a:rPr>
            </a:br>
            <a:r>
              <a:rPr lang="en-US" altLang="zh-CN" dirty="0" err="1">
                <a:cs typeface="Courier"/>
              </a:rPr>
              <a:t>git</a:t>
            </a:r>
            <a:r>
              <a:rPr lang="en-US" altLang="zh-CN" dirty="0">
                <a:cs typeface="Courier"/>
              </a:rPr>
              <a:t> fetch origin </a:t>
            </a:r>
            <a:r>
              <a:rPr lang="en-US" altLang="zh-CN" dirty="0" err="1">
                <a:cs typeface="Courier"/>
              </a:rPr>
              <a:t>contract:contract</a:t>
            </a:r>
            <a:endParaRPr lang="zh-CN" altLang="zh-CN" dirty="0">
              <a:cs typeface="Times New Roman"/>
            </a:endParaRPr>
          </a:p>
          <a:p>
            <a:pPr>
              <a:lnSpc>
                <a:spcPts val="160"/>
              </a:lnSpc>
              <a:spcBef>
                <a:spcPts val="2625"/>
              </a:spcBef>
              <a:spcAft>
                <a:spcPts val="675"/>
              </a:spcAft>
              <a:buClr>
                <a:srgbClr val="5B9BD5"/>
              </a:buClr>
            </a:pPr>
            <a:r>
              <a:rPr lang="en-US" altLang="zh-CN" dirty="0">
                <a:cs typeface="FZGuLi-S12T"/>
              </a:rPr>
              <a:t>2.</a:t>
            </a:r>
            <a:endParaRPr lang="zh-CN" altLang="zh-CN" dirty="0">
              <a:cs typeface="FZGuLi-S12T"/>
            </a:endParaRPr>
          </a:p>
          <a:p>
            <a:pPr marL="342900" lvl="0" indent="-342900">
              <a:spcAft>
                <a:spcPts val="675"/>
              </a:spcAft>
              <a:buClr>
                <a:srgbClr val="5B9BD5"/>
              </a:buClr>
              <a:buSzPts val="1000"/>
              <a:buFont typeface="Symbol"/>
              <a:buChar char=""/>
              <a:tabLst>
                <a:tab pos="457200" algn="l"/>
              </a:tabLst>
            </a:pPr>
            <a:r>
              <a:rPr lang="en-US" altLang="zh-CN" b="1" dirty="0" err="1">
                <a:cs typeface="Times New Roman"/>
              </a:rPr>
              <a:t>市</a:t>
            </a:r>
            <a:r>
              <a:rPr lang="en-US" altLang="zh-CN" b="1" dirty="0" err="1">
                <a:cs typeface="FZGuLi-S12T"/>
              </a:rPr>
              <a:t>场总监</a:t>
            </a:r>
            <a:r>
              <a:rPr lang="en-US" altLang="zh-CN" dirty="0" err="1">
                <a:cs typeface="Times New Roman"/>
              </a:rPr>
              <a:t>将待</a:t>
            </a:r>
            <a:r>
              <a:rPr lang="en-US" altLang="zh-CN" dirty="0" err="1">
                <a:cs typeface="FZGuLi-S12T"/>
              </a:rPr>
              <a:t>购</a:t>
            </a:r>
            <a:r>
              <a:rPr lang="en-US" altLang="zh-CN" dirty="0" err="1">
                <a:cs typeface="Times New Roman"/>
              </a:rPr>
              <a:t>商品（包括技</a:t>
            </a:r>
            <a:r>
              <a:rPr lang="en-US" altLang="zh-CN" dirty="0" err="1">
                <a:cs typeface="FZGuLi-S12T"/>
              </a:rPr>
              <a:t>术</a:t>
            </a:r>
            <a:r>
              <a:rPr lang="en-US" altLang="zh-CN" dirty="0" err="1">
                <a:cs typeface="Times New Roman"/>
              </a:rPr>
              <a:t>、人力和物品等）信息以txt形式</a:t>
            </a:r>
            <a:r>
              <a:rPr lang="en-US" altLang="zh-CN" dirty="0" err="1">
                <a:cs typeface="FZGuLi-S12T"/>
              </a:rPr>
              <a:t>发</a:t>
            </a:r>
            <a:r>
              <a:rPr lang="en-US" altLang="zh-CN" dirty="0" err="1">
                <a:cs typeface="Times New Roman"/>
              </a:rPr>
              <a:t>到布告</a:t>
            </a:r>
            <a:r>
              <a:rPr lang="en-US" altLang="zh-CN" dirty="0" err="1">
                <a:cs typeface="FZGuLi-S12T"/>
              </a:rPr>
              <a:t>栏</a:t>
            </a:r>
            <a:r>
              <a:rPr lang="en-US" altLang="zh-CN" dirty="0" err="1">
                <a:cs typeface="Times New Roman"/>
              </a:rPr>
              <a:t>。即在本地空</a:t>
            </a:r>
            <a:r>
              <a:rPr lang="en-US" altLang="zh-CN" dirty="0" err="1">
                <a:cs typeface="FZGuLi-S12T"/>
              </a:rPr>
              <a:t>间</a:t>
            </a:r>
            <a:r>
              <a:rPr lang="en-US" altLang="zh-CN" dirty="0" err="1">
                <a:cs typeface="Times New Roman"/>
              </a:rPr>
              <a:t>THUXLP_Market</a:t>
            </a:r>
            <a:r>
              <a:rPr lang="en-US" altLang="zh-CN" dirty="0">
                <a:cs typeface="Times New Roman"/>
              </a:rPr>
              <a:t>/</a:t>
            </a:r>
            <a:r>
              <a:rPr lang="en-US" altLang="zh-CN" dirty="0" err="1">
                <a:cs typeface="Times New Roman"/>
              </a:rPr>
              <a:t>BuyOrSale文件</a:t>
            </a:r>
            <a:r>
              <a:rPr lang="en-US" altLang="zh-CN" dirty="0" err="1">
                <a:cs typeface="FZGuLi-S12T"/>
              </a:rPr>
              <a:t>夹</a:t>
            </a:r>
            <a:r>
              <a:rPr lang="en-US" altLang="zh-CN" dirty="0" err="1">
                <a:cs typeface="Times New Roman"/>
              </a:rPr>
              <a:t>中新建txt文档，push到THUXLP_Market</a:t>
            </a:r>
            <a:r>
              <a:rPr lang="en-US" altLang="zh-CN" dirty="0">
                <a:cs typeface="Times New Roman"/>
              </a:rPr>
              <a:t>/</a:t>
            </a:r>
            <a:r>
              <a:rPr lang="en-US" altLang="zh-CN" dirty="0" err="1">
                <a:cs typeface="Times New Roman"/>
              </a:rPr>
              <a:t>BuyOrSale</a:t>
            </a:r>
            <a:r>
              <a:rPr lang="en-US" altLang="zh-CN" dirty="0">
                <a:cs typeface="Times New Roman"/>
              </a:rPr>
              <a:t>(noticeboard)；</a:t>
            </a:r>
            <a:endParaRPr lang="zh-CN" altLang="zh-CN" dirty="0">
              <a:cs typeface="Times New Roman"/>
            </a:endParaRPr>
          </a:p>
          <a:p>
            <a:pPr marL="342900" lvl="0" indent="-342900">
              <a:spcAft>
                <a:spcPts val="675"/>
              </a:spcAft>
              <a:buClr>
                <a:srgbClr val="5B9BD5"/>
              </a:buClr>
              <a:buSzPts val="1000"/>
              <a:buFont typeface="Symbol"/>
              <a:buChar char=""/>
              <a:tabLst>
                <a:tab pos="457200" algn="l"/>
              </a:tabLst>
            </a:pPr>
            <a:r>
              <a:rPr lang="en-US" altLang="zh-CN" dirty="0" err="1">
                <a:cs typeface="Times New Roman"/>
              </a:rPr>
              <a:t>push命令</a:t>
            </a:r>
            <a:r>
              <a:rPr lang="en-US" altLang="zh-CN" dirty="0" err="1">
                <a:cs typeface="FZGuLi-S12T"/>
              </a:rPr>
              <a:t>为</a:t>
            </a:r>
            <a:r>
              <a:rPr lang="en-US" altLang="zh-CN" dirty="0" err="1">
                <a:cs typeface="Courier"/>
              </a:rPr>
              <a:t>git</a:t>
            </a:r>
            <a:r>
              <a:rPr lang="en-US" altLang="zh-CN" dirty="0">
                <a:cs typeface="Courier"/>
              </a:rPr>
              <a:t> push origin </a:t>
            </a:r>
            <a:r>
              <a:rPr lang="en-US" altLang="zh-CN" dirty="0" err="1">
                <a:cs typeface="Courier"/>
              </a:rPr>
              <a:t>noticeboard:noticeboard</a:t>
            </a:r>
            <a:r>
              <a:rPr lang="en-US" altLang="zh-CN" dirty="0" err="1">
                <a:cs typeface="Times New Roman"/>
              </a:rPr>
              <a:t>，push前</a:t>
            </a:r>
            <a:r>
              <a:rPr lang="en-US" altLang="zh-CN" dirty="0" err="1">
                <a:cs typeface="FZGuLi-S12T"/>
              </a:rPr>
              <a:t>谨记</a:t>
            </a:r>
            <a:r>
              <a:rPr lang="en-US" altLang="zh-CN" dirty="0" err="1">
                <a:cs typeface="Times New Roman"/>
              </a:rPr>
              <a:t>add和commit</a:t>
            </a:r>
            <a:r>
              <a:rPr lang="en-US" altLang="zh-CN" dirty="0">
                <a:cs typeface="Times New Roman"/>
              </a:rPr>
              <a:t>；</a:t>
            </a:r>
            <a:endParaRPr lang="zh-CN" altLang="zh-CN" dirty="0">
              <a:cs typeface="Times New Roman"/>
            </a:endParaRPr>
          </a:p>
          <a:p>
            <a:pPr marL="342900" lvl="0" indent="-342900">
              <a:spcAft>
                <a:spcPts val="675"/>
              </a:spcAft>
              <a:buClr>
                <a:srgbClr val="5B9BD5"/>
              </a:buClr>
              <a:buSzPts val="1000"/>
              <a:buFont typeface="Symbol"/>
              <a:buChar char=""/>
              <a:tabLst>
                <a:tab pos="457200" algn="l"/>
              </a:tabLst>
            </a:pPr>
            <a:r>
              <a:rPr lang="en-US" altLang="zh-CN" b="1" dirty="0">
                <a:cs typeface="Times New Roman"/>
              </a:rPr>
              <a:t>注</a:t>
            </a:r>
            <a:r>
              <a:rPr lang="en-US" altLang="zh-CN" dirty="0">
                <a:cs typeface="Times New Roman"/>
              </a:rPr>
              <a:t>：txt文件名</a:t>
            </a:r>
            <a:r>
              <a:rPr lang="en-US" altLang="zh-CN" dirty="0">
                <a:cs typeface="FZGuLi-S12T"/>
              </a:rPr>
              <a:t>简</a:t>
            </a:r>
            <a:r>
              <a:rPr lang="en-US" altLang="zh-CN" dirty="0">
                <a:cs typeface="Times New Roman"/>
              </a:rPr>
              <a:t>述需求，txt内容做</a:t>
            </a:r>
            <a:r>
              <a:rPr lang="en-US" altLang="zh-CN" dirty="0">
                <a:cs typeface="FZGuLi-S12T"/>
              </a:rPr>
              <a:t>详细</a:t>
            </a:r>
            <a:r>
              <a:rPr lang="en-US" altLang="zh-CN" dirty="0">
                <a:cs typeface="Times New Roman"/>
              </a:rPr>
              <a:t>描述（txt内容至少包括自己的issue用</a:t>
            </a:r>
            <a:r>
              <a:rPr lang="en-US" altLang="zh-CN" dirty="0">
                <a:cs typeface="FZGuLi-S12T"/>
              </a:rPr>
              <a:t>户</a:t>
            </a:r>
            <a:r>
              <a:rPr lang="en-US" altLang="zh-CN" dirty="0">
                <a:cs typeface="Times New Roman"/>
              </a:rPr>
              <a:t>名，即注册GITLAB网站</a:t>
            </a:r>
            <a:r>
              <a:rPr lang="en-US" altLang="zh-CN" dirty="0">
                <a:cs typeface="FZGuLi-S12T"/>
              </a:rPr>
              <a:t>时</a:t>
            </a:r>
            <a:r>
              <a:rPr lang="en-US" altLang="zh-CN" dirty="0">
                <a:cs typeface="Times New Roman"/>
              </a:rPr>
              <a:t>第一</a:t>
            </a:r>
            <a:r>
              <a:rPr lang="en-US" altLang="zh-CN" dirty="0">
                <a:cs typeface="FZGuLi-S12T"/>
              </a:rPr>
              <a:t>项</a:t>
            </a:r>
            <a:r>
              <a:rPr lang="en-US" altLang="zh-CN" dirty="0">
                <a:cs typeface="Times New Roman"/>
              </a:rPr>
              <a:t>填的名字），</a:t>
            </a:r>
            <a:r>
              <a:rPr lang="en-US" altLang="zh-CN" dirty="0" err="1">
                <a:cs typeface="Times New Roman"/>
              </a:rPr>
              <a:t>文件名格式</a:t>
            </a:r>
            <a:r>
              <a:rPr lang="en-US" altLang="zh-CN" dirty="0" err="1">
                <a:cs typeface="FZGuLi-S12T"/>
              </a:rPr>
              <a:t>为</a:t>
            </a:r>
            <a:r>
              <a:rPr lang="en-US" altLang="zh-CN" dirty="0">
                <a:cs typeface="Times New Roman"/>
              </a:rPr>
              <a:t> </a:t>
            </a:r>
            <a:r>
              <a:rPr lang="en-US" altLang="zh-CN" b="1" dirty="0">
                <a:cs typeface="Times New Roman"/>
              </a:rPr>
              <a:t>[buy]</a:t>
            </a:r>
            <a:r>
              <a:rPr lang="en-US" altLang="zh-CN" b="1" dirty="0" err="1">
                <a:cs typeface="Times New Roman"/>
              </a:rPr>
              <a:t>XXXXX</a:t>
            </a:r>
            <a:r>
              <a:rPr lang="en-US" altLang="zh-CN" dirty="0" err="1">
                <a:cs typeface="Times New Roman"/>
              </a:rPr>
              <a:t>文件名</a:t>
            </a:r>
            <a:r>
              <a:rPr lang="en-US" altLang="zh-CN" dirty="0" err="1">
                <a:cs typeface="FZGuLi-S12T"/>
              </a:rPr>
              <a:t>为</a:t>
            </a:r>
            <a:r>
              <a:rPr lang="en-US" altLang="zh-CN" dirty="0" err="1">
                <a:cs typeface="Times New Roman"/>
              </a:rPr>
              <a:t>英文</a:t>
            </a:r>
            <a:r>
              <a:rPr lang="en-US" altLang="zh-CN" dirty="0" smtClean="0">
                <a:cs typeface="Times New Roman"/>
              </a:rPr>
              <a:t>。</a:t>
            </a:r>
            <a:endParaRPr lang="zh-CN" altLang="zh-CN" dirty="0">
              <a:cs typeface="Times New Roman"/>
            </a:endParaRPr>
          </a:p>
        </p:txBody>
      </p:sp>
    </p:spTree>
    <p:extLst>
      <p:ext uri="{BB962C8B-B14F-4D97-AF65-F5344CB8AC3E}">
        <p14:creationId xmlns:p14="http://schemas.microsoft.com/office/powerpoint/2010/main" val="168377971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sz="quarter" idx="13"/>
          </p:nvPr>
        </p:nvSpPr>
        <p:spPr/>
        <p:txBody>
          <a:bodyPr>
            <a:noAutofit/>
          </a:bodyPr>
          <a:lstStyle/>
          <a:p>
            <a:pPr lvl="0">
              <a:lnSpc>
                <a:spcPts val="160"/>
              </a:lnSpc>
              <a:spcBef>
                <a:spcPts val="2625"/>
              </a:spcBef>
              <a:spcAft>
                <a:spcPts val="675"/>
              </a:spcAft>
              <a:buClr>
                <a:srgbClr val="5B9BD5"/>
              </a:buClr>
            </a:pPr>
            <a:r>
              <a:rPr lang="en-US" altLang="zh-CN" dirty="0">
                <a:cs typeface="FZGuLi-S12T"/>
              </a:rPr>
              <a:t>3.</a:t>
            </a:r>
            <a:endParaRPr lang="zh-CN" altLang="zh-CN" dirty="0">
              <a:cs typeface="FZGuLi-S12T"/>
            </a:endParaRPr>
          </a:p>
          <a:p>
            <a:pPr lvl="0">
              <a:lnSpc>
                <a:spcPct val="100000"/>
              </a:lnSpc>
              <a:buClr>
                <a:srgbClr val="5B9BD5"/>
              </a:buClr>
              <a:buSzPts val="1000"/>
              <a:tabLst>
                <a:tab pos="457200" algn="l"/>
              </a:tabLst>
            </a:pPr>
            <a:r>
              <a:rPr lang="en-US" altLang="zh-CN" b="1" dirty="0" err="1">
                <a:cs typeface="Times New Roman"/>
              </a:rPr>
              <a:t>市</a:t>
            </a:r>
            <a:r>
              <a:rPr lang="en-US" altLang="zh-CN" b="1" dirty="0" err="1">
                <a:cs typeface="FZGuLi-S12T"/>
              </a:rPr>
              <a:t>场总监</a:t>
            </a:r>
            <a:r>
              <a:rPr lang="en-US" altLang="zh-CN" b="1" dirty="0">
                <a:cs typeface="Times New Roman"/>
              </a:rPr>
              <a:t>/</a:t>
            </a:r>
            <a:r>
              <a:rPr lang="en-US" altLang="zh-CN" b="1" dirty="0" err="1">
                <a:cs typeface="Times New Roman"/>
              </a:rPr>
              <a:t>商家</a:t>
            </a:r>
            <a:r>
              <a:rPr lang="en-US" altLang="zh-CN" dirty="0" err="1">
                <a:cs typeface="Times New Roman"/>
              </a:rPr>
              <a:t>将待售商品信息以txt形式</a:t>
            </a:r>
            <a:r>
              <a:rPr lang="en-US" altLang="zh-CN" dirty="0" err="1">
                <a:cs typeface="FZGuLi-S12T"/>
              </a:rPr>
              <a:t>发</a:t>
            </a:r>
            <a:r>
              <a:rPr lang="en-US" altLang="zh-CN" dirty="0" err="1">
                <a:cs typeface="Times New Roman"/>
              </a:rPr>
              <a:t>到布告</a:t>
            </a:r>
            <a:r>
              <a:rPr lang="en-US" altLang="zh-CN" dirty="0" err="1">
                <a:cs typeface="FZGuLi-S12T"/>
              </a:rPr>
              <a:t>栏</a:t>
            </a:r>
            <a:r>
              <a:rPr lang="en-US" altLang="zh-CN" dirty="0" err="1">
                <a:cs typeface="Times New Roman"/>
              </a:rPr>
              <a:t>。即在本地空</a:t>
            </a:r>
            <a:r>
              <a:rPr lang="en-US" altLang="zh-CN" dirty="0" err="1">
                <a:cs typeface="FZGuLi-S12T"/>
              </a:rPr>
              <a:t>间</a:t>
            </a:r>
            <a:r>
              <a:rPr lang="en-US" altLang="zh-CN" dirty="0" err="1">
                <a:cs typeface="Times New Roman"/>
              </a:rPr>
              <a:t>THUXLP_Market</a:t>
            </a:r>
            <a:r>
              <a:rPr lang="en-US" altLang="zh-CN" dirty="0">
                <a:cs typeface="Times New Roman"/>
              </a:rPr>
              <a:t>/</a:t>
            </a:r>
            <a:r>
              <a:rPr lang="en-US" altLang="zh-CN" dirty="0" err="1">
                <a:cs typeface="Times New Roman"/>
              </a:rPr>
              <a:t>BuyOrSale文件</a:t>
            </a:r>
            <a:r>
              <a:rPr lang="en-US" altLang="zh-CN" dirty="0" err="1">
                <a:cs typeface="FZGuLi-S12T"/>
              </a:rPr>
              <a:t>夹</a:t>
            </a:r>
            <a:r>
              <a:rPr lang="en-US" altLang="zh-CN" dirty="0" err="1">
                <a:cs typeface="Times New Roman"/>
              </a:rPr>
              <a:t>中新建txt文档，push到THUXLP_Market</a:t>
            </a:r>
            <a:r>
              <a:rPr lang="en-US" altLang="zh-CN" dirty="0">
                <a:cs typeface="Times New Roman"/>
              </a:rPr>
              <a:t>/</a:t>
            </a:r>
            <a:r>
              <a:rPr lang="en-US" altLang="zh-CN" dirty="0" err="1">
                <a:cs typeface="Times New Roman"/>
              </a:rPr>
              <a:t>BuyOrSale</a:t>
            </a:r>
            <a:r>
              <a:rPr lang="en-US" altLang="zh-CN" dirty="0">
                <a:cs typeface="Times New Roman"/>
              </a:rPr>
              <a:t>(noticeboard)；</a:t>
            </a:r>
            <a:endParaRPr lang="zh-CN" altLang="zh-CN" dirty="0">
              <a:cs typeface="Times New Roman"/>
            </a:endParaRPr>
          </a:p>
          <a:p>
            <a:pPr lvl="0">
              <a:spcAft>
                <a:spcPts val="675"/>
              </a:spcAft>
              <a:buClr>
                <a:srgbClr val="5B9BD5"/>
              </a:buClr>
              <a:buSzPts val="1000"/>
              <a:tabLst>
                <a:tab pos="457200" algn="l"/>
              </a:tabLst>
            </a:pPr>
            <a:r>
              <a:rPr lang="en-US" altLang="zh-CN" dirty="0" err="1">
                <a:cs typeface="Times New Roman"/>
              </a:rPr>
              <a:t>push命令</a:t>
            </a:r>
            <a:r>
              <a:rPr lang="en-US" altLang="zh-CN" dirty="0" err="1">
                <a:cs typeface="FZGuLi-S12T"/>
              </a:rPr>
              <a:t>为</a:t>
            </a:r>
            <a:r>
              <a:rPr lang="en-US" altLang="zh-CN" dirty="0" err="1">
                <a:cs typeface="Courier"/>
              </a:rPr>
              <a:t>git</a:t>
            </a:r>
            <a:r>
              <a:rPr lang="en-US" altLang="zh-CN" dirty="0">
                <a:cs typeface="Courier"/>
              </a:rPr>
              <a:t> push origin </a:t>
            </a:r>
            <a:r>
              <a:rPr lang="en-US" altLang="zh-CN" dirty="0" err="1">
                <a:cs typeface="Courier"/>
              </a:rPr>
              <a:t>noticeboard:noticeboard</a:t>
            </a:r>
            <a:r>
              <a:rPr lang="en-US" altLang="zh-CN" dirty="0" err="1">
                <a:cs typeface="Times New Roman"/>
              </a:rPr>
              <a:t>，push前</a:t>
            </a:r>
            <a:r>
              <a:rPr lang="en-US" altLang="zh-CN" dirty="0" err="1">
                <a:cs typeface="FZGuLi-S12T"/>
              </a:rPr>
              <a:t>谨记</a:t>
            </a:r>
            <a:r>
              <a:rPr lang="en-US" altLang="zh-CN" dirty="0" err="1">
                <a:cs typeface="Times New Roman"/>
              </a:rPr>
              <a:t>add和commit</a:t>
            </a:r>
            <a:r>
              <a:rPr lang="en-US" altLang="zh-CN" dirty="0">
                <a:cs typeface="Times New Roman"/>
              </a:rPr>
              <a:t>；</a:t>
            </a:r>
            <a:endParaRPr lang="zh-CN" altLang="zh-CN" dirty="0">
              <a:cs typeface="Times New Roman"/>
            </a:endParaRPr>
          </a:p>
          <a:p>
            <a:pPr lvl="0">
              <a:spcAft>
                <a:spcPts val="675"/>
              </a:spcAft>
              <a:buClr>
                <a:srgbClr val="5B9BD5"/>
              </a:buClr>
              <a:buSzPts val="1000"/>
              <a:tabLst>
                <a:tab pos="457200" algn="l"/>
              </a:tabLst>
            </a:pPr>
            <a:r>
              <a:rPr lang="en-US" altLang="zh-CN" b="1" dirty="0">
                <a:cs typeface="Times New Roman"/>
              </a:rPr>
              <a:t>注</a:t>
            </a:r>
            <a:r>
              <a:rPr lang="en-US" altLang="zh-CN" dirty="0">
                <a:cs typeface="Times New Roman"/>
              </a:rPr>
              <a:t>：txt文件名</a:t>
            </a:r>
            <a:r>
              <a:rPr lang="en-US" altLang="zh-CN" dirty="0">
                <a:cs typeface="FZGuLi-S12T"/>
              </a:rPr>
              <a:t>简</a:t>
            </a:r>
            <a:r>
              <a:rPr lang="en-US" altLang="zh-CN" dirty="0">
                <a:cs typeface="Times New Roman"/>
              </a:rPr>
              <a:t>述商品，txt内容做</a:t>
            </a:r>
            <a:r>
              <a:rPr lang="en-US" altLang="zh-CN" dirty="0">
                <a:cs typeface="FZGuLi-S12T"/>
              </a:rPr>
              <a:t>详细</a:t>
            </a:r>
            <a:r>
              <a:rPr lang="en-US" altLang="zh-CN" dirty="0">
                <a:cs typeface="Times New Roman"/>
              </a:rPr>
              <a:t>描述（txt内容至少包括自己的issue用</a:t>
            </a:r>
            <a:r>
              <a:rPr lang="en-US" altLang="zh-CN" dirty="0">
                <a:cs typeface="FZGuLi-S12T"/>
              </a:rPr>
              <a:t>户</a:t>
            </a:r>
            <a:r>
              <a:rPr lang="en-US" altLang="zh-CN" dirty="0">
                <a:cs typeface="Times New Roman"/>
              </a:rPr>
              <a:t>名，即注册GitLab网站</a:t>
            </a:r>
            <a:r>
              <a:rPr lang="en-US" altLang="zh-CN" dirty="0">
                <a:cs typeface="FZGuLi-S12T"/>
              </a:rPr>
              <a:t>时</a:t>
            </a:r>
            <a:r>
              <a:rPr lang="en-US" altLang="zh-CN" dirty="0">
                <a:cs typeface="Times New Roman"/>
              </a:rPr>
              <a:t>第一</a:t>
            </a:r>
            <a:r>
              <a:rPr lang="en-US" altLang="zh-CN" dirty="0">
                <a:cs typeface="FZGuLi-S12T"/>
              </a:rPr>
              <a:t>项</a:t>
            </a:r>
            <a:r>
              <a:rPr lang="en-US" altLang="zh-CN" dirty="0">
                <a:cs typeface="Times New Roman"/>
              </a:rPr>
              <a:t>填的名字），</a:t>
            </a:r>
            <a:r>
              <a:rPr lang="en-US" altLang="zh-CN" dirty="0" err="1">
                <a:cs typeface="Times New Roman"/>
              </a:rPr>
              <a:t>文件名格式</a:t>
            </a:r>
            <a:r>
              <a:rPr lang="en-US" altLang="zh-CN" dirty="0" err="1">
                <a:cs typeface="FZGuLi-S12T"/>
              </a:rPr>
              <a:t>为</a:t>
            </a:r>
            <a:r>
              <a:rPr lang="en-US" altLang="zh-CN" dirty="0">
                <a:cs typeface="Times New Roman"/>
              </a:rPr>
              <a:t> </a:t>
            </a:r>
            <a:r>
              <a:rPr lang="en-US" altLang="zh-CN" b="1" dirty="0">
                <a:cs typeface="Times New Roman"/>
              </a:rPr>
              <a:t>[sale]</a:t>
            </a:r>
            <a:r>
              <a:rPr lang="en-US" altLang="zh-CN" b="1" dirty="0" err="1">
                <a:cs typeface="Times New Roman"/>
              </a:rPr>
              <a:t>XXXXX</a:t>
            </a:r>
            <a:r>
              <a:rPr lang="en-US" altLang="zh-CN" dirty="0" err="1">
                <a:cs typeface="Times New Roman"/>
              </a:rPr>
              <a:t>文件名</a:t>
            </a:r>
            <a:r>
              <a:rPr lang="en-US" altLang="zh-CN" dirty="0" err="1">
                <a:cs typeface="FZGuLi-S12T"/>
              </a:rPr>
              <a:t>为</a:t>
            </a:r>
            <a:r>
              <a:rPr lang="en-US" altLang="zh-CN" dirty="0" err="1">
                <a:cs typeface="Times New Roman"/>
              </a:rPr>
              <a:t>英文</a:t>
            </a:r>
            <a:r>
              <a:rPr lang="en-US" altLang="zh-CN" dirty="0">
                <a:cs typeface="Times New Roman"/>
              </a:rPr>
              <a:t>。</a:t>
            </a:r>
            <a:endParaRPr lang="zh-CN" altLang="zh-CN" dirty="0">
              <a:cs typeface="Times New Roman"/>
            </a:endParaRPr>
          </a:p>
          <a:p>
            <a:pPr lvl="0">
              <a:lnSpc>
                <a:spcPts val="160"/>
              </a:lnSpc>
              <a:spcBef>
                <a:spcPts val="2625"/>
              </a:spcBef>
              <a:spcAft>
                <a:spcPts val="675"/>
              </a:spcAft>
              <a:buClr>
                <a:srgbClr val="5B9BD5"/>
              </a:buClr>
            </a:pPr>
            <a:r>
              <a:rPr lang="en-US" altLang="zh-CN" dirty="0">
                <a:cs typeface="FZGuLi-S12T"/>
              </a:rPr>
              <a:t>4.</a:t>
            </a:r>
            <a:endParaRPr lang="zh-CN" altLang="zh-CN" dirty="0">
              <a:cs typeface="FZGuLi-S12T"/>
            </a:endParaRPr>
          </a:p>
          <a:p>
            <a:pPr lvl="0">
              <a:buClr>
                <a:srgbClr val="5B9BD5"/>
              </a:buClr>
              <a:buSzPts val="1000"/>
              <a:tabLst>
                <a:tab pos="457200" algn="l"/>
              </a:tabLst>
            </a:pPr>
            <a:r>
              <a:rPr lang="en-US" altLang="zh-CN" b="1" dirty="0" err="1">
                <a:cs typeface="FZGuLi-S12T"/>
              </a:rPr>
              <a:t>市场总监</a:t>
            </a:r>
            <a:r>
              <a:rPr lang="en-US" altLang="zh-CN" dirty="0" err="1">
                <a:cs typeface="FZGuLi-S12T"/>
              </a:rPr>
              <a:t>在</a:t>
            </a:r>
            <a:r>
              <a:rPr lang="en-US" altLang="zh-CN" dirty="0" err="1">
                <a:cs typeface="Times New Roman"/>
              </a:rPr>
              <a:t>Noticeboard</a:t>
            </a:r>
            <a:r>
              <a:rPr lang="en-US" altLang="zh-CN" dirty="0">
                <a:cs typeface="Times New Roman"/>
              </a:rPr>
              <a:t>-Files-</a:t>
            </a:r>
            <a:r>
              <a:rPr lang="en-US" altLang="zh-CN" dirty="0" err="1">
                <a:cs typeface="Times New Roman"/>
              </a:rPr>
              <a:t>BuyOrSale</a:t>
            </a:r>
            <a:r>
              <a:rPr lang="en-US" altLang="zh-CN" dirty="0" err="1">
                <a:cs typeface="FZGuLi-S12T"/>
              </a:rPr>
              <a:t>查看求购</a:t>
            </a:r>
            <a:r>
              <a:rPr lang="en-US" altLang="zh-CN" dirty="0">
                <a:cs typeface="Times New Roman"/>
              </a:rPr>
              <a:t>/</a:t>
            </a:r>
            <a:r>
              <a:rPr lang="en-US" altLang="zh-CN" dirty="0" err="1">
                <a:cs typeface="FZGuLi-S12T"/>
              </a:rPr>
              <a:t>出售消息，符合交易需求用发</a:t>
            </a:r>
            <a:r>
              <a:rPr lang="en-US" altLang="zh-CN" dirty="0" err="1">
                <a:cs typeface="Times New Roman"/>
              </a:rPr>
              <a:t>issue</a:t>
            </a:r>
            <a:r>
              <a:rPr lang="en-US" altLang="zh-CN" dirty="0" err="1">
                <a:cs typeface="FZGuLi-S12T"/>
              </a:rPr>
              <a:t>给卖家</a:t>
            </a:r>
            <a:r>
              <a:rPr lang="en-US" altLang="zh-CN" dirty="0">
                <a:cs typeface="Times New Roman"/>
              </a:rPr>
              <a:t>/</a:t>
            </a:r>
            <a:r>
              <a:rPr lang="en-US" altLang="zh-CN" dirty="0" err="1">
                <a:cs typeface="FZGuLi-S12T"/>
              </a:rPr>
              <a:t>买家交流具体买卖事宜。</a:t>
            </a:r>
            <a:r>
              <a:rPr lang="en-US" altLang="zh-CN" dirty="0" err="1">
                <a:cs typeface="Times New Roman"/>
              </a:rPr>
              <a:t>issue</a:t>
            </a:r>
            <a:r>
              <a:rPr lang="en-US" altLang="zh-CN" dirty="0" err="1">
                <a:cs typeface="FZGuLi-S12T"/>
              </a:rPr>
              <a:t>的标签（</a:t>
            </a:r>
            <a:r>
              <a:rPr lang="en-US" altLang="zh-CN" dirty="0" err="1">
                <a:cs typeface="Times New Roman"/>
              </a:rPr>
              <a:t>labels</a:t>
            </a:r>
            <a:r>
              <a:rPr lang="en-US" altLang="zh-CN" dirty="0" err="1">
                <a:cs typeface="FZGuLi-S12T"/>
              </a:rPr>
              <a:t>）为</a:t>
            </a:r>
            <a:r>
              <a:rPr lang="en-US" altLang="zh-CN" dirty="0">
                <a:cs typeface="Times New Roman"/>
              </a:rPr>
              <a:t> </a:t>
            </a:r>
            <a:r>
              <a:rPr lang="en-US" altLang="zh-CN" b="1" dirty="0" err="1">
                <a:cs typeface="Times New Roman"/>
              </a:rPr>
              <a:t>business</a:t>
            </a:r>
            <a:r>
              <a:rPr lang="en-US" altLang="zh-CN" dirty="0" err="1">
                <a:cs typeface="FZGuLi-S12T"/>
              </a:rPr>
              <a:t>。交流事宜包括：商品价格、交货方式及时间、付款时间等</a:t>
            </a:r>
            <a:r>
              <a:rPr lang="en-US" altLang="zh-CN" dirty="0" smtClean="0">
                <a:cs typeface="Mongolian Baiti"/>
              </a:rPr>
              <a:t>。</a:t>
            </a:r>
            <a:endParaRPr lang="zh-CN" altLang="zh-CN" dirty="0">
              <a:cs typeface="Times New Roman"/>
            </a:endParaRPr>
          </a:p>
        </p:txBody>
      </p:sp>
    </p:spTree>
    <p:extLst>
      <p:ext uri="{BB962C8B-B14F-4D97-AF65-F5344CB8AC3E}">
        <p14:creationId xmlns:p14="http://schemas.microsoft.com/office/powerpoint/2010/main" val="80409434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市场交易规则</a:t>
            </a:r>
          </a:p>
        </p:txBody>
      </p:sp>
      <p:sp>
        <p:nvSpPr>
          <p:cNvPr id="3" name="内容占位符 2"/>
          <p:cNvSpPr>
            <a:spLocks noGrp="1"/>
          </p:cNvSpPr>
          <p:nvPr>
            <p:ph sz="quarter" idx="13"/>
          </p:nvPr>
        </p:nvSpPr>
        <p:spPr/>
        <p:txBody>
          <a:bodyPr>
            <a:noAutofit/>
          </a:bodyPr>
          <a:lstStyle/>
          <a:p>
            <a:pPr lvl="0">
              <a:lnSpc>
                <a:spcPts val="160"/>
              </a:lnSpc>
              <a:spcBef>
                <a:spcPts val="2625"/>
              </a:spcBef>
              <a:spcAft>
                <a:spcPts val="675"/>
              </a:spcAft>
              <a:buClr>
                <a:srgbClr val="5B9BD5"/>
              </a:buClr>
            </a:pPr>
            <a:r>
              <a:rPr lang="en-US" altLang="zh-CN" dirty="0">
                <a:cs typeface="FZGuLi-S12T"/>
              </a:rPr>
              <a:t>5.</a:t>
            </a:r>
            <a:endParaRPr lang="zh-CN" altLang="zh-CN" dirty="0">
              <a:cs typeface="FZGuLi-S12T"/>
            </a:endParaRPr>
          </a:p>
          <a:p>
            <a:pPr marL="342900" lvl="0" indent="-342900">
              <a:spcAft>
                <a:spcPts val="675"/>
              </a:spcAft>
              <a:buClr>
                <a:srgbClr val="5B9BD5"/>
              </a:buClr>
              <a:buFont typeface="Arial"/>
              <a:buChar char="•"/>
              <a:tabLst>
                <a:tab pos="457200" algn="l"/>
              </a:tabLst>
            </a:pPr>
            <a:r>
              <a:rPr lang="en-US" altLang="zh-CN" dirty="0" err="1">
                <a:cs typeface="FZGuLi-S12T"/>
              </a:rPr>
              <a:t>买卖</a:t>
            </a:r>
            <a:r>
              <a:rPr lang="en-US" altLang="zh-CN" dirty="0" err="1">
                <a:cs typeface="Times New Roman"/>
              </a:rPr>
              <a:t>双方达成交易共</a:t>
            </a:r>
            <a:r>
              <a:rPr lang="en-US" altLang="zh-CN" dirty="0" err="1">
                <a:cs typeface="FZGuLi-S12T"/>
              </a:rPr>
              <a:t>识</a:t>
            </a:r>
            <a:r>
              <a:rPr lang="en-US" altLang="zh-CN" dirty="0" err="1">
                <a:cs typeface="Times New Roman"/>
              </a:rPr>
              <a:t>后</a:t>
            </a:r>
            <a:r>
              <a:rPr lang="en-US" altLang="zh-CN" dirty="0">
                <a:cs typeface="Times New Roman"/>
              </a:rPr>
              <a:t>， </a:t>
            </a:r>
            <a:r>
              <a:rPr lang="en-US" altLang="zh-CN" b="1" dirty="0" err="1">
                <a:cs typeface="FZGuLi-S12T"/>
              </a:rPr>
              <a:t>买</a:t>
            </a:r>
            <a:r>
              <a:rPr lang="en-US" altLang="zh-CN" b="1" dirty="0" err="1">
                <a:cs typeface="Times New Roman"/>
              </a:rPr>
              <a:t>方</a:t>
            </a:r>
            <a:r>
              <a:rPr lang="en-US" altLang="zh-CN" dirty="0" err="1">
                <a:cs typeface="Times New Roman"/>
              </a:rPr>
              <a:t>在本地THUXLP_Market文件</a:t>
            </a:r>
            <a:r>
              <a:rPr lang="en-US" altLang="zh-CN" dirty="0" err="1">
                <a:cs typeface="FZGuLi-S12T"/>
              </a:rPr>
              <a:t>夹</a:t>
            </a:r>
            <a:r>
              <a:rPr lang="en-US" altLang="zh-CN" dirty="0" err="1">
                <a:cs typeface="Times New Roman"/>
              </a:rPr>
              <a:t>内右</a:t>
            </a:r>
            <a:r>
              <a:rPr lang="en-US" altLang="zh-CN" dirty="0" err="1">
                <a:cs typeface="FZGuLi-S12T"/>
              </a:rPr>
              <a:t>键</a:t>
            </a:r>
            <a:r>
              <a:rPr lang="en-US" altLang="zh-CN" dirty="0">
                <a:cs typeface="Times New Roman"/>
              </a:rPr>
              <a:t> </a:t>
            </a:r>
            <a:r>
              <a:rPr lang="en-US" altLang="zh-CN" b="1" dirty="0" err="1">
                <a:cs typeface="Times New Roman"/>
              </a:rPr>
              <a:t>Git</a:t>
            </a:r>
            <a:r>
              <a:rPr lang="en-US" altLang="zh-CN" b="1" dirty="0">
                <a:cs typeface="Times New Roman"/>
              </a:rPr>
              <a:t> Bash Here</a:t>
            </a:r>
            <a:r>
              <a:rPr lang="en-US" altLang="zh-CN" dirty="0">
                <a:cs typeface="Times New Roman"/>
              </a:rPr>
              <a:t>；</a:t>
            </a:r>
            <a:endParaRPr lang="zh-CN" altLang="zh-CN" dirty="0">
              <a:cs typeface="Times New Roman"/>
            </a:endParaRPr>
          </a:p>
          <a:p>
            <a:pPr marL="342900" lvl="0" indent="-342900">
              <a:spcAft>
                <a:spcPts val="675"/>
              </a:spcAft>
              <a:buClr>
                <a:srgbClr val="5B9BD5"/>
              </a:buClr>
              <a:buFont typeface="Arial"/>
              <a:buChar char="•"/>
              <a:tabLst>
                <a:tab pos="457200" algn="l"/>
              </a:tabLst>
            </a:pPr>
            <a:r>
              <a:rPr lang="en-US" altLang="zh-CN" dirty="0" err="1">
                <a:cs typeface="Times New Roman"/>
              </a:rPr>
              <a:t>用</a:t>
            </a:r>
            <a:r>
              <a:rPr lang="en-US" altLang="zh-CN" dirty="0" err="1">
                <a:cs typeface="Courier"/>
              </a:rPr>
              <a:t>git</a:t>
            </a:r>
            <a:r>
              <a:rPr lang="en-US" altLang="zh-CN" dirty="0">
                <a:cs typeface="Courier"/>
              </a:rPr>
              <a:t> checkout </a:t>
            </a:r>
            <a:r>
              <a:rPr lang="en-US" altLang="zh-CN" dirty="0" err="1">
                <a:cs typeface="Courier"/>
              </a:rPr>
              <a:t>contract</a:t>
            </a:r>
            <a:r>
              <a:rPr lang="en-US" altLang="zh-CN" dirty="0" err="1">
                <a:cs typeface="Times New Roman"/>
              </a:rPr>
              <a:t>切</a:t>
            </a:r>
            <a:r>
              <a:rPr lang="en-US" altLang="zh-CN" dirty="0" err="1">
                <a:cs typeface="FZGuLi-S12T"/>
              </a:rPr>
              <a:t>换</a:t>
            </a:r>
            <a:r>
              <a:rPr lang="en-US" altLang="zh-CN" dirty="0" err="1">
                <a:cs typeface="Times New Roman"/>
              </a:rPr>
              <a:t>到交易合同模板分支</a:t>
            </a:r>
            <a:r>
              <a:rPr lang="en-US" altLang="zh-CN" dirty="0">
                <a:cs typeface="Times New Roman"/>
              </a:rPr>
              <a:t>；</a:t>
            </a:r>
            <a:endParaRPr lang="zh-CN" altLang="zh-CN" dirty="0">
              <a:cs typeface="Times New Roman"/>
            </a:endParaRPr>
          </a:p>
          <a:p>
            <a:pPr marL="342900" lvl="0" indent="-342900">
              <a:spcAft>
                <a:spcPts val="675"/>
              </a:spcAft>
              <a:buClr>
                <a:srgbClr val="5B9BD5"/>
              </a:buClr>
              <a:buFont typeface="Arial"/>
              <a:buChar char="•"/>
              <a:tabLst>
                <a:tab pos="457200" algn="l"/>
              </a:tabLst>
            </a:pPr>
            <a:r>
              <a:rPr lang="en-US" altLang="zh-CN" dirty="0" err="1">
                <a:cs typeface="FZGuLi-S12T"/>
              </a:rPr>
              <a:t>执</a:t>
            </a:r>
            <a:r>
              <a:rPr lang="en-US" altLang="zh-CN" dirty="0" err="1">
                <a:cs typeface="Times New Roman"/>
              </a:rPr>
              <a:t>行</a:t>
            </a:r>
            <a:r>
              <a:rPr lang="en-US" altLang="zh-CN" dirty="0" err="1">
                <a:cs typeface="Courier"/>
              </a:rPr>
              <a:t>git</a:t>
            </a:r>
            <a:r>
              <a:rPr lang="en-US" altLang="zh-CN" dirty="0">
                <a:cs typeface="Courier"/>
              </a:rPr>
              <a:t> checkout -b </a:t>
            </a:r>
            <a:r>
              <a:rPr lang="en-US" altLang="zh-CN" dirty="0" err="1">
                <a:cs typeface="Courier"/>
              </a:rPr>
              <a:t>bsn_X</a:t>
            </a:r>
            <a:r>
              <a:rPr lang="en-US" altLang="zh-CN" dirty="0" err="1">
                <a:cs typeface="Times New Roman"/>
              </a:rPr>
              <a:t>新建一个用于本次交易的branch（X格式</a:t>
            </a:r>
            <a:r>
              <a:rPr lang="en-US" altLang="zh-CN" dirty="0" err="1">
                <a:cs typeface="FZGuLi-S12T"/>
              </a:rPr>
              <a:t>为</a:t>
            </a:r>
            <a:r>
              <a:rPr lang="en-US" altLang="zh-CN" dirty="0">
                <a:cs typeface="Times New Roman"/>
              </a:rPr>
              <a:t> </a:t>
            </a:r>
            <a:r>
              <a:rPr lang="en-US" altLang="zh-CN" b="1" dirty="0">
                <a:cs typeface="FZGuLi-S12T"/>
              </a:rPr>
              <a:t>卖</a:t>
            </a:r>
            <a:r>
              <a:rPr lang="en-US" altLang="zh-CN" b="1" dirty="0">
                <a:cs typeface="Times New Roman"/>
              </a:rPr>
              <a:t>方代号_</a:t>
            </a:r>
            <a:r>
              <a:rPr lang="en-US" altLang="zh-CN" b="1" dirty="0">
                <a:cs typeface="FZGuLi-S12T"/>
              </a:rPr>
              <a:t>买</a:t>
            </a:r>
            <a:r>
              <a:rPr lang="en-US" altLang="zh-CN" b="1" dirty="0">
                <a:cs typeface="Times New Roman"/>
              </a:rPr>
              <a:t>方代号</a:t>
            </a:r>
            <a:r>
              <a:rPr lang="en-US" altLang="zh-CN" dirty="0">
                <a:cs typeface="Times New Roman"/>
              </a:rPr>
              <a:t>eg：Group1</a:t>
            </a:r>
            <a:r>
              <a:rPr lang="en-US" altLang="zh-CN" dirty="0">
                <a:cs typeface="FZGuLi-S12T"/>
              </a:rPr>
              <a:t>卖给</a:t>
            </a:r>
            <a:r>
              <a:rPr lang="en-US" altLang="zh-CN" dirty="0">
                <a:cs typeface="Times New Roman"/>
              </a:rPr>
              <a:t>Group2，X</a:t>
            </a:r>
            <a:r>
              <a:rPr lang="en-US" altLang="zh-CN" dirty="0">
                <a:cs typeface="FZGuLi-S12T"/>
              </a:rPr>
              <a:t>为</a:t>
            </a:r>
            <a:r>
              <a:rPr lang="en-US" altLang="zh-CN" dirty="0">
                <a:cs typeface="Times New Roman"/>
              </a:rPr>
              <a:t>1_2）；</a:t>
            </a:r>
            <a:endParaRPr lang="zh-CN" altLang="zh-CN" dirty="0">
              <a:cs typeface="Times New Roman"/>
            </a:endParaRPr>
          </a:p>
          <a:p>
            <a:pPr marL="342900" lvl="0" indent="-342900">
              <a:spcAft>
                <a:spcPts val="675"/>
              </a:spcAft>
              <a:buClr>
                <a:srgbClr val="5B9BD5"/>
              </a:buClr>
              <a:buFont typeface="Arial"/>
              <a:buChar char="•"/>
              <a:tabLst>
                <a:tab pos="457200" algn="l"/>
              </a:tabLst>
            </a:pPr>
            <a:r>
              <a:rPr lang="en-US" altLang="zh-CN" dirty="0" err="1">
                <a:cs typeface="Times New Roman"/>
              </a:rPr>
              <a:t>将新建的branch</a:t>
            </a:r>
            <a:r>
              <a:rPr lang="en-US" altLang="zh-CN" dirty="0">
                <a:cs typeface="Times New Roman"/>
              </a:rPr>
              <a:t> </a:t>
            </a:r>
            <a:r>
              <a:rPr lang="en-US" altLang="zh-CN" dirty="0" err="1">
                <a:cs typeface="Times New Roman"/>
              </a:rPr>
              <a:t>push到服</a:t>
            </a:r>
            <a:r>
              <a:rPr lang="en-US" altLang="zh-CN" dirty="0" err="1">
                <a:cs typeface="FZGuLi-S12T"/>
              </a:rPr>
              <a:t>务</a:t>
            </a:r>
            <a:r>
              <a:rPr lang="en-US" altLang="zh-CN" dirty="0" err="1">
                <a:cs typeface="Times New Roman"/>
              </a:rPr>
              <a:t>器，命令</a:t>
            </a:r>
            <a:r>
              <a:rPr lang="en-US" altLang="zh-CN" dirty="0" err="1">
                <a:cs typeface="FZGuLi-S12T"/>
              </a:rPr>
              <a:t>为</a:t>
            </a:r>
            <a:r>
              <a:rPr lang="en-US" altLang="zh-CN" dirty="0" err="1">
                <a:cs typeface="Courier"/>
              </a:rPr>
              <a:t>git</a:t>
            </a:r>
            <a:r>
              <a:rPr lang="en-US" altLang="zh-CN" dirty="0">
                <a:cs typeface="Courier"/>
              </a:rPr>
              <a:t> push origin </a:t>
            </a:r>
            <a:r>
              <a:rPr lang="en-US" altLang="zh-CN" dirty="0" err="1">
                <a:cs typeface="Courier"/>
              </a:rPr>
              <a:t>bsn_X:bsn_X</a:t>
            </a:r>
            <a:r>
              <a:rPr lang="en-US" altLang="zh-CN" dirty="0" err="1">
                <a:cs typeface="Times New Roman"/>
              </a:rPr>
              <a:t>，并用issue通知</a:t>
            </a:r>
            <a:r>
              <a:rPr lang="en-US" altLang="zh-CN" dirty="0">
                <a:cs typeface="Times New Roman"/>
              </a:rPr>
              <a:t> </a:t>
            </a:r>
            <a:r>
              <a:rPr lang="en-US" altLang="zh-CN" b="1" dirty="0" err="1">
                <a:cs typeface="FZGuLi-S12T"/>
              </a:rPr>
              <a:t>卖</a:t>
            </a:r>
            <a:r>
              <a:rPr lang="en-US" altLang="zh-CN" b="1" dirty="0" err="1">
                <a:cs typeface="Times New Roman"/>
              </a:rPr>
              <a:t>方</a:t>
            </a:r>
            <a:r>
              <a:rPr lang="en-US" altLang="zh-CN" dirty="0" err="1">
                <a:cs typeface="Times New Roman"/>
              </a:rPr>
              <a:t>下</a:t>
            </a:r>
            <a:r>
              <a:rPr lang="en-US" altLang="zh-CN" dirty="0" err="1">
                <a:cs typeface="FZGuLi-S12T"/>
              </a:rPr>
              <a:t>载</a:t>
            </a:r>
            <a:r>
              <a:rPr lang="en-US" altLang="zh-CN" dirty="0" err="1">
                <a:cs typeface="Times New Roman"/>
              </a:rPr>
              <a:t>此交易分支</a:t>
            </a:r>
            <a:r>
              <a:rPr lang="en-US" altLang="zh-CN" dirty="0">
                <a:cs typeface="Times New Roman"/>
              </a:rPr>
              <a:t>,</a:t>
            </a:r>
            <a:br>
              <a:rPr lang="en-US" altLang="zh-CN" dirty="0">
                <a:cs typeface="Times New Roman"/>
              </a:rPr>
            </a:br>
            <a:r>
              <a:rPr lang="en-US" altLang="zh-CN" dirty="0">
                <a:cs typeface="Times New Roman"/>
              </a:rPr>
              <a:t>【</a:t>
            </a:r>
            <a:r>
              <a:rPr lang="en-US" altLang="zh-CN" dirty="0" err="1">
                <a:cs typeface="FZGuLi-S12T"/>
              </a:rPr>
              <a:t>买卖</a:t>
            </a:r>
            <a:r>
              <a:rPr lang="en-US" altLang="zh-CN" dirty="0" err="1">
                <a:cs typeface="Times New Roman"/>
              </a:rPr>
              <a:t>双方交易中</a:t>
            </a:r>
            <a:r>
              <a:rPr lang="en-US" altLang="zh-CN" dirty="0" err="1">
                <a:cs typeface="FZGuLi-S12T"/>
              </a:rPr>
              <a:t>产</a:t>
            </a:r>
            <a:r>
              <a:rPr lang="en-US" altLang="zh-CN" dirty="0" err="1">
                <a:cs typeface="Times New Roman"/>
              </a:rPr>
              <a:t>生的文件皆上</a:t>
            </a:r>
            <a:r>
              <a:rPr lang="en-US" altLang="zh-CN" dirty="0" err="1">
                <a:cs typeface="FZGuLi-S12T"/>
              </a:rPr>
              <a:t>传</a:t>
            </a:r>
            <a:r>
              <a:rPr lang="en-US" altLang="zh-CN" dirty="0" err="1">
                <a:cs typeface="Times New Roman"/>
              </a:rPr>
              <a:t>至此bsn_X分支下</a:t>
            </a:r>
            <a:r>
              <a:rPr lang="en-US" altLang="zh-CN" dirty="0">
                <a:cs typeface="Times New Roman"/>
              </a:rPr>
              <a:t> </a:t>
            </a:r>
            <a:r>
              <a:rPr lang="en-US" altLang="zh-CN" b="1" dirty="0" err="1">
                <a:cs typeface="Times New Roman"/>
              </a:rPr>
              <a:t>data</a:t>
            </a:r>
            <a:r>
              <a:rPr lang="en-US" altLang="zh-CN" dirty="0" err="1">
                <a:cs typeface="Times New Roman"/>
              </a:rPr>
              <a:t>文件</a:t>
            </a:r>
            <a:r>
              <a:rPr lang="en-US" altLang="zh-CN" dirty="0" err="1">
                <a:cs typeface="FZGuLi-S12T"/>
              </a:rPr>
              <a:t>夹</a:t>
            </a:r>
            <a:r>
              <a:rPr lang="en-US" altLang="zh-CN" dirty="0" err="1">
                <a:cs typeface="Times New Roman"/>
              </a:rPr>
              <a:t>内</a:t>
            </a:r>
            <a:r>
              <a:rPr lang="en-US" altLang="zh-CN" dirty="0">
                <a:cs typeface="Times New Roman"/>
              </a:rPr>
              <a:t>】；</a:t>
            </a:r>
            <a:endParaRPr lang="zh-CN" altLang="zh-CN" dirty="0">
              <a:cs typeface="Times New Roman"/>
            </a:endParaRPr>
          </a:p>
          <a:p>
            <a:pPr marL="342900" lvl="0" indent="-342900">
              <a:spcAft>
                <a:spcPts val="675"/>
              </a:spcAft>
              <a:buClr>
                <a:srgbClr val="5B9BD5"/>
              </a:buClr>
              <a:buFont typeface="Arial"/>
              <a:buChar char="•"/>
              <a:tabLst>
                <a:tab pos="457200" algn="l"/>
              </a:tabLst>
            </a:pPr>
            <a:r>
              <a:rPr lang="en-US" altLang="zh-CN" b="1" dirty="0" err="1">
                <a:cs typeface="FZGuLi-S12T"/>
              </a:rPr>
              <a:t>卖</a:t>
            </a:r>
            <a:r>
              <a:rPr lang="en-US" altLang="zh-CN" b="1" dirty="0" err="1">
                <a:cs typeface="Times New Roman"/>
              </a:rPr>
              <a:t>方</a:t>
            </a:r>
            <a:r>
              <a:rPr lang="en-US" altLang="zh-CN" dirty="0" err="1">
                <a:cs typeface="Times New Roman"/>
              </a:rPr>
              <a:t>收到</a:t>
            </a:r>
            <a:r>
              <a:rPr lang="en-US" altLang="zh-CN" dirty="0" err="1">
                <a:cs typeface="FZGuLi-S12T"/>
              </a:rPr>
              <a:t>买</a:t>
            </a:r>
            <a:r>
              <a:rPr lang="en-US" altLang="zh-CN" dirty="0" err="1">
                <a:cs typeface="Times New Roman"/>
              </a:rPr>
              <a:t>方issue后，在本地空</a:t>
            </a:r>
            <a:r>
              <a:rPr lang="en-US" altLang="zh-CN" dirty="0" err="1">
                <a:cs typeface="FZGuLi-S12T"/>
              </a:rPr>
              <a:t>间</a:t>
            </a:r>
            <a:r>
              <a:rPr lang="en-US" altLang="zh-CN" dirty="0" err="1">
                <a:cs typeface="Times New Roman"/>
              </a:rPr>
              <a:t>THUXLP_Market文件</a:t>
            </a:r>
            <a:r>
              <a:rPr lang="en-US" altLang="zh-CN" dirty="0" err="1">
                <a:cs typeface="FZGuLi-S12T"/>
              </a:rPr>
              <a:t>夹</a:t>
            </a:r>
            <a:r>
              <a:rPr lang="en-US" altLang="zh-CN" dirty="0" err="1">
                <a:cs typeface="Times New Roman"/>
              </a:rPr>
              <a:t>下打开bash</a:t>
            </a:r>
            <a:r>
              <a:rPr lang="en-US" altLang="zh-CN" dirty="0">
                <a:cs typeface="Times New Roman"/>
              </a:rPr>
              <a:t> ，</a:t>
            </a:r>
            <a:r>
              <a:rPr lang="en-US" altLang="zh-CN" dirty="0" err="1">
                <a:cs typeface="FZGuLi-S12T"/>
              </a:rPr>
              <a:t>执</a:t>
            </a:r>
            <a:r>
              <a:rPr lang="en-US" altLang="zh-CN" dirty="0" err="1">
                <a:cs typeface="Times New Roman"/>
              </a:rPr>
              <a:t>行</a:t>
            </a:r>
            <a:r>
              <a:rPr lang="en-US" altLang="zh-CN" dirty="0" err="1">
                <a:cs typeface="Courier"/>
              </a:rPr>
              <a:t>git</a:t>
            </a:r>
            <a:r>
              <a:rPr lang="en-US" altLang="zh-CN" dirty="0">
                <a:cs typeface="Courier"/>
              </a:rPr>
              <a:t> fetch origin </a:t>
            </a:r>
            <a:r>
              <a:rPr lang="en-US" altLang="zh-CN" dirty="0" err="1">
                <a:cs typeface="Courier"/>
              </a:rPr>
              <a:t>bsn_X:bsn_X</a:t>
            </a:r>
            <a:r>
              <a:rPr lang="en-US" altLang="zh-CN" dirty="0" err="1">
                <a:cs typeface="Times New Roman"/>
              </a:rPr>
              <a:t>下</a:t>
            </a:r>
            <a:r>
              <a:rPr lang="en-US" altLang="zh-CN" dirty="0" err="1">
                <a:cs typeface="FZGuLi-S12T"/>
              </a:rPr>
              <a:t>载</a:t>
            </a:r>
            <a:r>
              <a:rPr lang="en-US" altLang="zh-CN" dirty="0" err="1">
                <a:cs typeface="Times New Roman"/>
              </a:rPr>
              <a:t>交易branch，并</a:t>
            </a:r>
            <a:r>
              <a:rPr lang="en-US" altLang="zh-CN" dirty="0" err="1">
                <a:cs typeface="FZGuLi-S12T"/>
              </a:rPr>
              <a:t>执</a:t>
            </a:r>
            <a:r>
              <a:rPr lang="en-US" altLang="zh-CN" dirty="0" err="1">
                <a:cs typeface="Times New Roman"/>
              </a:rPr>
              <a:t>行</a:t>
            </a:r>
            <a:r>
              <a:rPr lang="en-US" altLang="zh-CN" dirty="0" err="1">
                <a:cs typeface="Courier"/>
              </a:rPr>
              <a:t>git</a:t>
            </a:r>
            <a:r>
              <a:rPr lang="en-US" altLang="zh-CN" dirty="0">
                <a:cs typeface="Courier"/>
              </a:rPr>
              <a:t> checkout </a:t>
            </a:r>
            <a:r>
              <a:rPr lang="en-US" altLang="zh-CN" dirty="0" err="1">
                <a:cs typeface="Courier"/>
              </a:rPr>
              <a:t>bsn_X</a:t>
            </a:r>
            <a:r>
              <a:rPr lang="en-US" altLang="zh-CN" dirty="0" err="1">
                <a:cs typeface="Times New Roman"/>
              </a:rPr>
              <a:t>切</a:t>
            </a:r>
            <a:r>
              <a:rPr lang="en-US" altLang="zh-CN" dirty="0" err="1">
                <a:cs typeface="FZGuLi-S12T"/>
              </a:rPr>
              <a:t>换</a:t>
            </a:r>
            <a:r>
              <a:rPr lang="en-US" altLang="zh-CN" dirty="0" err="1">
                <a:cs typeface="Times New Roman"/>
              </a:rPr>
              <a:t>至</a:t>
            </a:r>
            <a:r>
              <a:rPr lang="en-US" altLang="zh-CN" dirty="0" err="1">
                <a:cs typeface="FZGuLi-S12T"/>
              </a:rPr>
              <a:t>该</a:t>
            </a:r>
            <a:r>
              <a:rPr lang="en-US" altLang="zh-CN" dirty="0" err="1">
                <a:cs typeface="Times New Roman"/>
              </a:rPr>
              <a:t>branch</a:t>
            </a:r>
            <a:r>
              <a:rPr lang="en-US" altLang="zh-CN" dirty="0">
                <a:cs typeface="Times New Roman"/>
              </a:rPr>
              <a:t>；</a:t>
            </a:r>
            <a:endParaRPr lang="zh-CN" altLang="zh-CN" dirty="0">
              <a:cs typeface="Times New Roman"/>
            </a:endParaRPr>
          </a:p>
          <a:p>
            <a:pPr marL="342900" lvl="0" indent="-342900">
              <a:spcAft>
                <a:spcPts val="675"/>
              </a:spcAft>
              <a:buClr>
                <a:srgbClr val="5B9BD5"/>
              </a:buClr>
              <a:buFont typeface="Arial"/>
              <a:buChar char="•"/>
              <a:tabLst>
                <a:tab pos="457200" algn="l"/>
              </a:tabLst>
            </a:pPr>
            <a:r>
              <a:rPr lang="en-US" altLang="zh-CN" b="1" dirty="0" err="1">
                <a:cs typeface="Times New Roman"/>
              </a:rPr>
              <a:t>交易合同</a:t>
            </a:r>
            <a:r>
              <a:rPr lang="en-US" altLang="zh-CN" dirty="0" err="1">
                <a:cs typeface="Times New Roman"/>
              </a:rPr>
              <a:t>提交</a:t>
            </a:r>
            <a:r>
              <a:rPr lang="en-US" altLang="zh-CN" dirty="0">
                <a:cs typeface="Times New Roman"/>
              </a:rPr>
              <a:t>：</a:t>
            </a:r>
            <a:br>
              <a:rPr lang="en-US" altLang="zh-CN" dirty="0">
                <a:cs typeface="Times New Roman"/>
              </a:rPr>
            </a:br>
            <a:r>
              <a:rPr lang="en-US" altLang="zh-CN" dirty="0">
                <a:cs typeface="Times New Roman"/>
              </a:rPr>
              <a:t>步</a:t>
            </a:r>
            <a:r>
              <a:rPr lang="en-US" altLang="zh-CN" dirty="0">
                <a:cs typeface="FZGuLi-S12T"/>
              </a:rPr>
              <a:t>骤</a:t>
            </a:r>
            <a:r>
              <a:rPr lang="en-US" altLang="zh-CN" dirty="0">
                <a:cs typeface="Times New Roman"/>
              </a:rPr>
              <a:t>1， </a:t>
            </a:r>
            <a:r>
              <a:rPr lang="en-US" altLang="zh-CN" b="1" dirty="0">
                <a:cs typeface="FZGuLi-S12T"/>
              </a:rPr>
              <a:t>卖</a:t>
            </a:r>
            <a:r>
              <a:rPr lang="en-US" altLang="zh-CN" b="1" dirty="0">
                <a:cs typeface="Times New Roman"/>
              </a:rPr>
              <a:t>方</a:t>
            </a:r>
            <a:r>
              <a:rPr lang="en-US" altLang="zh-CN" dirty="0">
                <a:cs typeface="Times New Roman"/>
              </a:rPr>
              <a:t>将THUXLP_Market（bsn_X）中的“交易合同</a:t>
            </a:r>
            <a:r>
              <a:rPr lang="en-US" altLang="zh-CN" dirty="0">
                <a:cs typeface="FZGuLi-S12T"/>
              </a:rPr>
              <a:t>书</a:t>
            </a:r>
            <a:r>
              <a:rPr lang="en-US" altLang="zh-CN" dirty="0">
                <a:cs typeface="Times New Roman"/>
              </a:rPr>
              <a:t>”business_contract.md（md文件用</a:t>
            </a:r>
            <a:r>
              <a:rPr lang="en-US" altLang="zh-CN" dirty="0">
                <a:cs typeface="FZGuLi-S12T"/>
              </a:rPr>
              <a:t>记</a:t>
            </a:r>
            <a:r>
              <a:rPr lang="en-US" altLang="zh-CN" dirty="0">
                <a:cs typeface="Times New Roman"/>
              </a:rPr>
              <a:t>事本打开）填写【</a:t>
            </a:r>
            <a:r>
              <a:rPr lang="en-US" altLang="zh-CN" dirty="0">
                <a:cs typeface="FZGuLi-S12T"/>
              </a:rPr>
              <a:t>卖</a:t>
            </a:r>
            <a:r>
              <a:rPr lang="en-US" altLang="zh-CN" dirty="0">
                <a:cs typeface="Times New Roman"/>
              </a:rPr>
              <a:t>方不填写“</a:t>
            </a:r>
            <a:r>
              <a:rPr lang="en-US" altLang="zh-CN" dirty="0">
                <a:cs typeface="FZGuLi-S12T"/>
              </a:rPr>
              <a:t>买</a:t>
            </a:r>
            <a:r>
              <a:rPr lang="en-US" altLang="zh-CN" dirty="0">
                <a:cs typeface="Times New Roman"/>
              </a:rPr>
              <a:t>方:”</a:t>
            </a:r>
            <a:r>
              <a:rPr lang="en-US" altLang="zh-CN" dirty="0">
                <a:cs typeface="FZGuLi-S12T"/>
              </a:rPr>
              <a:t>项</a:t>
            </a:r>
            <a:r>
              <a:rPr lang="en-US" altLang="zh-CN" dirty="0">
                <a:cs typeface="Times New Roman"/>
              </a:rPr>
              <a:t>内容】，</a:t>
            </a:r>
            <a:r>
              <a:rPr lang="en-US" altLang="zh-CN" dirty="0" err="1">
                <a:cs typeface="Times New Roman"/>
              </a:rPr>
              <a:t>commit后push到THUXLP_Market</a:t>
            </a:r>
            <a:r>
              <a:rPr lang="en-US" altLang="zh-CN" dirty="0">
                <a:cs typeface="Times New Roman"/>
              </a:rPr>
              <a:t>(</a:t>
            </a:r>
            <a:r>
              <a:rPr lang="en-US" altLang="zh-CN" dirty="0" err="1">
                <a:cs typeface="Times New Roman"/>
              </a:rPr>
              <a:t>bsn_X</a:t>
            </a:r>
            <a:r>
              <a:rPr lang="en-US" altLang="zh-CN" dirty="0">
                <a:cs typeface="Times New Roman"/>
              </a:rPr>
              <a:t>)，（</a:t>
            </a:r>
            <a:r>
              <a:rPr lang="en-US" altLang="zh-CN" dirty="0" err="1">
                <a:cs typeface="Times New Roman"/>
              </a:rPr>
              <a:t>使用命令</a:t>
            </a:r>
            <a:r>
              <a:rPr lang="en-US" altLang="zh-CN" dirty="0" err="1">
                <a:cs typeface="Courier"/>
              </a:rPr>
              <a:t>git</a:t>
            </a:r>
            <a:r>
              <a:rPr lang="en-US" altLang="zh-CN" dirty="0">
                <a:cs typeface="Courier"/>
              </a:rPr>
              <a:t> push origin </a:t>
            </a:r>
            <a:r>
              <a:rPr lang="en-US" altLang="zh-CN" dirty="0" err="1">
                <a:cs typeface="Courier"/>
              </a:rPr>
              <a:t>bsn_X:bsn_X</a:t>
            </a:r>
            <a:r>
              <a:rPr lang="en-US" altLang="zh-CN" dirty="0">
                <a:cs typeface="Times New Roman"/>
              </a:rPr>
              <a:t>），</a:t>
            </a:r>
            <a:r>
              <a:rPr lang="en-US" altLang="zh-CN" dirty="0" err="1">
                <a:cs typeface="Times New Roman"/>
              </a:rPr>
              <a:t>用issue通知</a:t>
            </a:r>
            <a:r>
              <a:rPr lang="en-US" altLang="zh-CN" dirty="0" err="1">
                <a:cs typeface="FZGuLi-S12T"/>
              </a:rPr>
              <a:t>买</a:t>
            </a:r>
            <a:r>
              <a:rPr lang="en-US" altLang="zh-CN" dirty="0" err="1">
                <a:cs typeface="Times New Roman"/>
              </a:rPr>
              <a:t>方</a:t>
            </a:r>
            <a:r>
              <a:rPr lang="en-US" altLang="zh-CN" dirty="0">
                <a:cs typeface="Times New Roman"/>
              </a:rPr>
              <a:t>；</a:t>
            </a:r>
            <a:br>
              <a:rPr lang="en-US" altLang="zh-CN" dirty="0">
                <a:cs typeface="Times New Roman"/>
              </a:rPr>
            </a:br>
            <a:r>
              <a:rPr lang="en-US" altLang="zh-CN" dirty="0">
                <a:cs typeface="Times New Roman"/>
              </a:rPr>
              <a:t>步</a:t>
            </a:r>
            <a:r>
              <a:rPr lang="en-US" altLang="zh-CN" dirty="0">
                <a:cs typeface="FZGuLi-S12T"/>
              </a:rPr>
              <a:t>骤</a:t>
            </a:r>
            <a:r>
              <a:rPr lang="en-US" altLang="zh-CN" dirty="0">
                <a:cs typeface="Times New Roman"/>
              </a:rPr>
              <a:t>2， </a:t>
            </a:r>
            <a:r>
              <a:rPr lang="en-US" altLang="zh-CN" b="1" dirty="0" err="1">
                <a:cs typeface="FZGuLi-S12T"/>
              </a:rPr>
              <a:t>买</a:t>
            </a:r>
            <a:r>
              <a:rPr lang="en-US" altLang="zh-CN" b="1" dirty="0" err="1">
                <a:cs typeface="Times New Roman"/>
              </a:rPr>
              <a:t>方</a:t>
            </a:r>
            <a:r>
              <a:rPr lang="en-US" altLang="zh-CN" dirty="0" err="1">
                <a:cs typeface="Times New Roman"/>
              </a:rPr>
              <a:t>再次pull</a:t>
            </a:r>
            <a:r>
              <a:rPr lang="en-US" altLang="zh-CN" dirty="0">
                <a:cs typeface="Times New Roman"/>
              </a:rPr>
              <a:t> </a:t>
            </a:r>
            <a:r>
              <a:rPr lang="en-US" altLang="zh-CN" b="1" dirty="0" err="1">
                <a:cs typeface="Times New Roman"/>
              </a:rPr>
              <a:t>bsn_X</a:t>
            </a:r>
            <a:r>
              <a:rPr lang="en-US" altLang="zh-CN" dirty="0" err="1">
                <a:cs typeface="Times New Roman"/>
              </a:rPr>
              <a:t>分支（命令：</a:t>
            </a:r>
            <a:r>
              <a:rPr lang="en-US" altLang="zh-CN" dirty="0" err="1">
                <a:cs typeface="Courier"/>
              </a:rPr>
              <a:t>git</a:t>
            </a:r>
            <a:r>
              <a:rPr lang="en-US" altLang="zh-CN" dirty="0">
                <a:cs typeface="Courier"/>
              </a:rPr>
              <a:t> pull origin </a:t>
            </a:r>
            <a:r>
              <a:rPr lang="en-US" altLang="zh-CN" dirty="0" err="1">
                <a:cs typeface="Courier"/>
              </a:rPr>
              <a:t>bsn_X:bsn_X</a:t>
            </a:r>
            <a:r>
              <a:rPr lang="en-US" altLang="zh-CN" dirty="0">
                <a:cs typeface="Times New Roman"/>
              </a:rPr>
              <a:t>），</a:t>
            </a:r>
            <a:r>
              <a:rPr lang="en-US" altLang="zh-CN" dirty="0" err="1">
                <a:cs typeface="Times New Roman"/>
              </a:rPr>
              <a:t>确</a:t>
            </a:r>
            <a:r>
              <a:rPr lang="en-US" altLang="zh-CN" dirty="0" err="1">
                <a:cs typeface="FZGuLi-S12T"/>
              </a:rPr>
              <a:t>认</a:t>
            </a:r>
            <a:r>
              <a:rPr lang="en-US" altLang="zh-CN" dirty="0" err="1">
                <a:cs typeface="Times New Roman"/>
              </a:rPr>
              <a:t>内容无</a:t>
            </a:r>
            <a:r>
              <a:rPr lang="en-US" altLang="zh-CN" dirty="0" err="1">
                <a:cs typeface="FZGuLi-S12T"/>
              </a:rPr>
              <a:t>误</a:t>
            </a:r>
            <a:r>
              <a:rPr lang="en-US" altLang="zh-CN" dirty="0" err="1">
                <a:cs typeface="Times New Roman"/>
              </a:rPr>
              <a:t>后，在【</a:t>
            </a:r>
            <a:r>
              <a:rPr lang="en-US" altLang="zh-CN" dirty="0" err="1">
                <a:cs typeface="FZGuLi-S12T"/>
              </a:rPr>
              <a:t>买</a:t>
            </a:r>
            <a:r>
              <a:rPr lang="en-US" altLang="zh-CN" dirty="0" err="1">
                <a:cs typeface="Times New Roman"/>
              </a:rPr>
              <a:t>方】</a:t>
            </a:r>
            <a:r>
              <a:rPr lang="en-US" altLang="zh-CN" dirty="0" err="1">
                <a:cs typeface="FZGuLi-S12T"/>
              </a:rPr>
              <a:t>处签</a:t>
            </a:r>
            <a:r>
              <a:rPr lang="en-US" altLang="zh-CN" dirty="0" err="1">
                <a:cs typeface="Times New Roman"/>
              </a:rPr>
              <a:t>署自己的</a:t>
            </a:r>
            <a:r>
              <a:rPr lang="en-US" altLang="zh-CN" dirty="0" err="1">
                <a:cs typeface="FZGuLi-S12T"/>
              </a:rPr>
              <a:t>组</a:t>
            </a:r>
            <a:r>
              <a:rPr lang="en-US" altLang="zh-CN" dirty="0" err="1">
                <a:cs typeface="Times New Roman"/>
              </a:rPr>
              <a:t>名,commit后再次push到THUXLP_Market</a:t>
            </a:r>
            <a:r>
              <a:rPr lang="en-US" altLang="zh-CN" dirty="0">
                <a:cs typeface="Times New Roman"/>
              </a:rPr>
              <a:t>(</a:t>
            </a:r>
            <a:r>
              <a:rPr lang="en-US" altLang="zh-CN" dirty="0" err="1">
                <a:cs typeface="Times New Roman"/>
              </a:rPr>
              <a:t>bsn_X</a:t>
            </a:r>
            <a:r>
              <a:rPr lang="en-US" altLang="zh-CN" dirty="0">
                <a:cs typeface="Times New Roman"/>
              </a:rPr>
              <a:t>)（</a:t>
            </a:r>
            <a:r>
              <a:rPr lang="en-US" altLang="zh-CN" dirty="0" err="1">
                <a:cs typeface="Times New Roman"/>
              </a:rPr>
              <a:t>命令：</a:t>
            </a:r>
            <a:r>
              <a:rPr lang="en-US" altLang="zh-CN" dirty="0" err="1">
                <a:cs typeface="Courier"/>
              </a:rPr>
              <a:t>git</a:t>
            </a:r>
            <a:r>
              <a:rPr lang="en-US" altLang="zh-CN" dirty="0">
                <a:cs typeface="Courier"/>
              </a:rPr>
              <a:t> push origin </a:t>
            </a:r>
            <a:r>
              <a:rPr lang="en-US" altLang="zh-CN" dirty="0" err="1">
                <a:cs typeface="Courier"/>
              </a:rPr>
              <a:t>bsn_X:bsn_X</a:t>
            </a:r>
            <a:r>
              <a:rPr lang="en-US" altLang="zh-CN" dirty="0">
                <a:cs typeface="Times New Roman"/>
              </a:rPr>
              <a:t>）；</a:t>
            </a:r>
            <a:endParaRPr lang="zh-CN" altLang="zh-CN" dirty="0">
              <a:cs typeface="Times New Roman"/>
            </a:endParaRPr>
          </a:p>
          <a:p>
            <a:pPr marL="342900" lvl="0" indent="-342900">
              <a:spcAft>
                <a:spcPts val="675"/>
              </a:spcAft>
              <a:buClr>
                <a:srgbClr val="5B9BD5"/>
              </a:buClr>
              <a:buFont typeface="Arial"/>
              <a:buChar char="•"/>
              <a:tabLst>
                <a:tab pos="457200" algn="l"/>
              </a:tabLst>
            </a:pPr>
            <a:r>
              <a:rPr lang="en-US" altLang="zh-CN" dirty="0" err="1">
                <a:cs typeface="Times New Roman"/>
              </a:rPr>
              <a:t>操作</a:t>
            </a:r>
            <a:r>
              <a:rPr lang="en-US" altLang="zh-CN" dirty="0" err="1">
                <a:cs typeface="FZGuLi-S12T"/>
              </a:rPr>
              <a:t>结</a:t>
            </a:r>
            <a:r>
              <a:rPr lang="en-US" altLang="zh-CN" dirty="0" err="1">
                <a:cs typeface="Times New Roman"/>
              </a:rPr>
              <a:t>束后双方使用</a:t>
            </a:r>
            <a:r>
              <a:rPr lang="en-US" altLang="zh-CN" dirty="0" err="1">
                <a:cs typeface="Courier"/>
              </a:rPr>
              <a:t>git</a:t>
            </a:r>
            <a:r>
              <a:rPr lang="en-US" altLang="zh-CN" dirty="0">
                <a:cs typeface="Courier"/>
              </a:rPr>
              <a:t> checkout </a:t>
            </a:r>
            <a:r>
              <a:rPr lang="en-US" altLang="zh-CN" dirty="0" err="1">
                <a:cs typeface="Courier"/>
              </a:rPr>
              <a:t>noticeboard</a:t>
            </a:r>
            <a:r>
              <a:rPr lang="en-US" altLang="zh-CN" dirty="0" err="1">
                <a:cs typeface="Times New Roman"/>
              </a:rPr>
              <a:t>切</a:t>
            </a:r>
            <a:r>
              <a:rPr lang="en-US" altLang="zh-CN" dirty="0" err="1">
                <a:cs typeface="FZGuLi-S12T"/>
              </a:rPr>
              <a:t>换</a:t>
            </a:r>
            <a:r>
              <a:rPr lang="en-US" altLang="zh-CN" dirty="0" err="1">
                <a:cs typeface="Times New Roman"/>
              </a:rPr>
              <a:t>回</a:t>
            </a:r>
            <a:r>
              <a:rPr lang="en-US" altLang="zh-CN" dirty="0">
                <a:cs typeface="Times New Roman"/>
              </a:rPr>
              <a:t> </a:t>
            </a:r>
            <a:r>
              <a:rPr lang="en-US" altLang="zh-CN" b="1" dirty="0" err="1">
                <a:cs typeface="Times New Roman"/>
              </a:rPr>
              <a:t>noticeboard</a:t>
            </a:r>
            <a:r>
              <a:rPr lang="en-US" altLang="zh-CN" dirty="0" err="1">
                <a:cs typeface="Times New Roman"/>
              </a:rPr>
              <a:t>分支</a:t>
            </a:r>
            <a:r>
              <a:rPr lang="en-US" altLang="zh-CN" dirty="0">
                <a:cs typeface="Times New Roman"/>
              </a:rPr>
              <a:t>。</a:t>
            </a:r>
            <a:endParaRPr lang="zh-CN" altLang="zh-CN" dirty="0">
              <a:cs typeface="Times New Roman"/>
            </a:endParaRPr>
          </a:p>
          <a:p>
            <a:pPr lvl="0">
              <a:buClr>
                <a:srgbClr val="5B9BD5"/>
              </a:buClr>
            </a:pPr>
            <a:endParaRPr lang="zh-CN" altLang="en-US" dirty="0"/>
          </a:p>
          <a:p>
            <a:pPr lvl="0">
              <a:buClr>
                <a:srgbClr val="5B9BD5"/>
              </a:buClr>
            </a:pPr>
            <a:endParaRPr lang="zh-CN" altLang="en-US" dirty="0"/>
          </a:p>
        </p:txBody>
      </p:sp>
    </p:spTree>
    <p:extLst>
      <p:ext uri="{BB962C8B-B14F-4D97-AF65-F5344CB8AC3E}">
        <p14:creationId xmlns:p14="http://schemas.microsoft.com/office/powerpoint/2010/main" val="26097600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sz="quarter" idx="14"/>
          </p:nvPr>
        </p:nvSpPr>
        <p:spPr/>
        <p:txBody>
          <a:bodyPr>
            <a:noAutofit/>
          </a:bodyPr>
          <a:lstStyle/>
          <a:p>
            <a:pPr lvl="0">
              <a:lnSpc>
                <a:spcPts val="160"/>
              </a:lnSpc>
              <a:spcBef>
                <a:spcPts val="2625"/>
              </a:spcBef>
              <a:spcAft>
                <a:spcPts val="675"/>
              </a:spcAft>
              <a:buClr>
                <a:srgbClr val="5B9BD5"/>
              </a:buClr>
            </a:pPr>
            <a:r>
              <a:rPr lang="en-US" altLang="zh-CN" dirty="0">
                <a:cs typeface="FZGuLi-S12T"/>
              </a:rPr>
              <a:t>6.</a:t>
            </a:r>
            <a:endParaRPr lang="zh-CN" altLang="zh-CN" dirty="0">
              <a:cs typeface="FZGuLi-S12T"/>
            </a:endParaRPr>
          </a:p>
          <a:p>
            <a:pPr marL="342900" lvl="0" indent="-342900">
              <a:spcAft>
                <a:spcPts val="675"/>
              </a:spcAft>
              <a:buClr>
                <a:srgbClr val="5B9BD5"/>
              </a:buClr>
              <a:buSzPts val="1000"/>
              <a:buFont typeface="Symbol"/>
              <a:buChar char=""/>
              <a:tabLst>
                <a:tab pos="457200" algn="l"/>
              </a:tabLst>
            </a:pPr>
            <a:r>
              <a:rPr lang="en-US" altLang="zh-CN" dirty="0" err="1">
                <a:cs typeface="FZGuLi-S12T"/>
              </a:rPr>
              <a:t>卖</a:t>
            </a:r>
            <a:r>
              <a:rPr lang="en-US" altLang="zh-CN" dirty="0" err="1">
                <a:cs typeface="Times New Roman"/>
              </a:rPr>
              <a:t>方</a:t>
            </a:r>
            <a:r>
              <a:rPr lang="en-US" altLang="zh-CN" dirty="0" err="1">
                <a:cs typeface="FZGuLi-S12T"/>
              </a:rPr>
              <a:t>监</a:t>
            </a:r>
            <a:r>
              <a:rPr lang="en-US" altLang="zh-CN" dirty="0" err="1">
                <a:cs typeface="Times New Roman"/>
              </a:rPr>
              <a:t>督</a:t>
            </a:r>
            <a:r>
              <a:rPr lang="en-US" altLang="zh-CN" dirty="0" err="1">
                <a:cs typeface="FZGuLi-S12T"/>
              </a:rPr>
              <a:t>买</a:t>
            </a:r>
            <a:r>
              <a:rPr lang="en-US" altLang="zh-CN" dirty="0" err="1">
                <a:cs typeface="Times New Roman"/>
              </a:rPr>
              <a:t>方提交merge</a:t>
            </a:r>
            <a:r>
              <a:rPr lang="en-US" altLang="zh-CN" dirty="0">
                <a:cs typeface="Times New Roman"/>
              </a:rPr>
              <a:t> </a:t>
            </a:r>
            <a:r>
              <a:rPr lang="en-US" altLang="zh-CN" dirty="0" err="1">
                <a:cs typeface="Times New Roman"/>
              </a:rPr>
              <a:t>request,并交</a:t>
            </a:r>
            <a:r>
              <a:rPr lang="en-US" altLang="zh-CN" dirty="0" err="1">
                <a:cs typeface="FZGuLi-S12T"/>
              </a:rPr>
              <a:t>货给买</a:t>
            </a:r>
            <a:r>
              <a:rPr lang="en-US" altLang="zh-CN" dirty="0" err="1">
                <a:cs typeface="Times New Roman"/>
              </a:rPr>
              <a:t>方，若</a:t>
            </a:r>
            <a:r>
              <a:rPr lang="en-US" altLang="zh-CN" dirty="0">
                <a:cs typeface="Times New Roman"/>
              </a:rPr>
              <a:t> </a:t>
            </a:r>
            <a:r>
              <a:rPr lang="en-US" altLang="zh-CN" b="1" dirty="0" err="1">
                <a:cs typeface="FZGuLi-S12T"/>
              </a:rPr>
              <a:t>买</a:t>
            </a:r>
            <a:r>
              <a:rPr lang="en-US" altLang="zh-CN" b="1" dirty="0" err="1">
                <a:cs typeface="Times New Roman"/>
              </a:rPr>
              <a:t>方</a:t>
            </a:r>
            <a:r>
              <a:rPr lang="en-US" altLang="zh-CN" dirty="0" err="1">
                <a:cs typeface="Times New Roman"/>
              </a:rPr>
              <a:t>不提交merge</a:t>
            </a:r>
            <a:r>
              <a:rPr lang="en-US" altLang="zh-CN" dirty="0">
                <a:cs typeface="Times New Roman"/>
              </a:rPr>
              <a:t> </a:t>
            </a:r>
            <a:r>
              <a:rPr lang="en-US" altLang="zh-CN" dirty="0" err="1">
                <a:cs typeface="Times New Roman"/>
              </a:rPr>
              <a:t>request，</a:t>
            </a:r>
            <a:r>
              <a:rPr lang="en-US" altLang="zh-CN" dirty="0" err="1">
                <a:cs typeface="FZGuLi-S12T"/>
              </a:rPr>
              <a:t>卖</a:t>
            </a:r>
            <a:r>
              <a:rPr lang="en-US" altLang="zh-CN" dirty="0" err="1">
                <a:cs typeface="Times New Roman"/>
              </a:rPr>
              <a:t>方将无法得到</a:t>
            </a:r>
            <a:r>
              <a:rPr lang="en-US" altLang="zh-CN" dirty="0" err="1">
                <a:cs typeface="FZGuLi-S12T"/>
              </a:rPr>
              <a:t>货</a:t>
            </a:r>
            <a:r>
              <a:rPr lang="en-US" altLang="zh-CN" dirty="0" err="1">
                <a:cs typeface="Times New Roman"/>
              </a:rPr>
              <a:t>款</a:t>
            </a:r>
            <a:r>
              <a:rPr lang="en-US" altLang="zh-CN" dirty="0">
                <a:cs typeface="Times New Roman"/>
              </a:rPr>
              <a:t>，【</a:t>
            </a:r>
            <a:r>
              <a:rPr lang="en-US" altLang="zh-CN" dirty="0" err="1">
                <a:cs typeface="Times New Roman"/>
              </a:rPr>
              <a:t>后果自</a:t>
            </a:r>
            <a:r>
              <a:rPr lang="en-US" altLang="zh-CN" dirty="0" err="1">
                <a:cs typeface="FZGuLi-S12T"/>
              </a:rPr>
              <a:t>负</a:t>
            </a:r>
            <a:r>
              <a:rPr lang="en-US" altLang="zh-CN" dirty="0">
                <a:cs typeface="Times New Roman"/>
              </a:rPr>
              <a:t>】；</a:t>
            </a:r>
            <a:endParaRPr lang="zh-CN" altLang="zh-CN" dirty="0">
              <a:cs typeface="Times New Roman"/>
            </a:endParaRPr>
          </a:p>
          <a:p>
            <a:pPr marL="342900" lvl="0" indent="-342900">
              <a:spcAft>
                <a:spcPts val="675"/>
              </a:spcAft>
              <a:buClr>
                <a:srgbClr val="5B9BD5"/>
              </a:buClr>
              <a:buSzPts val="1000"/>
              <a:buFont typeface="Symbol"/>
              <a:buChar char=""/>
              <a:tabLst>
                <a:tab pos="457200" algn="l"/>
              </a:tabLst>
            </a:pPr>
            <a:r>
              <a:rPr lang="en-US" altLang="zh-CN" dirty="0" err="1">
                <a:cs typeface="Times New Roman"/>
              </a:rPr>
              <a:t>挑</a:t>
            </a:r>
            <a:r>
              <a:rPr lang="en-US" altLang="zh-CN" dirty="0" err="1">
                <a:cs typeface="FZGuLi-S12T"/>
              </a:rPr>
              <a:t>战</a:t>
            </a:r>
            <a:r>
              <a:rPr lang="en-US" altLang="zh-CN" dirty="0" err="1">
                <a:cs typeface="Times New Roman"/>
              </a:rPr>
              <a:t>方管理</a:t>
            </a:r>
            <a:r>
              <a:rPr lang="en-US" altLang="zh-CN" dirty="0" err="1">
                <a:cs typeface="FZGuLi-S12T"/>
              </a:rPr>
              <a:t>团队</a:t>
            </a:r>
            <a:r>
              <a:rPr lang="en-US" altLang="zh-CN" dirty="0" err="1">
                <a:cs typeface="Times New Roman"/>
              </a:rPr>
              <a:t>在收到双方交易合同（business_contract.md）并收到</a:t>
            </a:r>
            <a:r>
              <a:rPr lang="en-US" altLang="zh-CN" dirty="0">
                <a:cs typeface="Times New Roman"/>
              </a:rPr>
              <a:t> merge </a:t>
            </a:r>
            <a:r>
              <a:rPr lang="en-US" altLang="zh-CN" dirty="0" err="1">
                <a:cs typeface="Times New Roman"/>
              </a:rPr>
              <a:t>request后，</a:t>
            </a:r>
            <a:r>
              <a:rPr lang="en-US" altLang="zh-CN" dirty="0" err="1">
                <a:cs typeface="FZGuLi-S12T"/>
              </a:rPr>
              <a:t>拨</a:t>
            </a:r>
            <a:r>
              <a:rPr lang="en-US" altLang="zh-CN" dirty="0" err="1">
                <a:cs typeface="Times New Roman"/>
              </a:rPr>
              <a:t>款</a:t>
            </a:r>
            <a:r>
              <a:rPr lang="en-US" altLang="zh-CN" dirty="0" err="1">
                <a:cs typeface="FZGuLi-S12T"/>
              </a:rPr>
              <a:t>给卖</a:t>
            </a:r>
            <a:r>
              <a:rPr lang="en-US" altLang="zh-CN" dirty="0" err="1">
                <a:cs typeface="Times New Roman"/>
              </a:rPr>
              <a:t>方，交易完成</a:t>
            </a:r>
            <a:r>
              <a:rPr lang="en-US" altLang="zh-CN" dirty="0">
                <a:cs typeface="Times New Roman"/>
              </a:rPr>
              <a:t>。</a:t>
            </a:r>
            <a:endParaRPr lang="zh-CN" altLang="zh-CN" dirty="0">
              <a:cs typeface="Times New Roman"/>
            </a:endParaRPr>
          </a:p>
          <a:p>
            <a:pPr marL="342900" lvl="0" indent="-342900">
              <a:spcAft>
                <a:spcPts val="675"/>
              </a:spcAft>
              <a:buClr>
                <a:srgbClr val="5B9BD5"/>
              </a:buClr>
              <a:buSzPts val="1000"/>
              <a:buFont typeface="Symbol"/>
              <a:buChar char=""/>
              <a:tabLst>
                <a:tab pos="457200" algn="l"/>
              </a:tabLst>
            </a:pPr>
            <a:r>
              <a:rPr lang="en-US" altLang="zh-CN" b="1" dirty="0" err="1">
                <a:cs typeface="Times New Roman"/>
              </a:rPr>
              <a:t>注</a:t>
            </a:r>
            <a:r>
              <a:rPr lang="en-US" altLang="zh-CN" dirty="0" err="1">
                <a:cs typeface="Times New Roman"/>
              </a:rPr>
              <a:t>：Merge</a:t>
            </a:r>
            <a:r>
              <a:rPr lang="en-US" altLang="zh-CN" dirty="0">
                <a:cs typeface="Times New Roman"/>
              </a:rPr>
              <a:t> </a:t>
            </a:r>
            <a:r>
              <a:rPr lang="en-US" altLang="zh-CN" dirty="0" err="1">
                <a:cs typeface="Times New Roman"/>
              </a:rPr>
              <a:t>Request路径:GitLab主</a:t>
            </a:r>
            <a:r>
              <a:rPr lang="en-US" altLang="zh-CN" dirty="0" err="1">
                <a:cs typeface="FZGuLi-S12T"/>
              </a:rPr>
              <a:t>页</a:t>
            </a:r>
            <a:r>
              <a:rPr lang="en-US" altLang="zh-CN" dirty="0">
                <a:cs typeface="Times New Roman"/>
              </a:rPr>
              <a:t> -&gt; </a:t>
            </a:r>
            <a:r>
              <a:rPr lang="en-US" altLang="zh-CN" dirty="0" err="1">
                <a:cs typeface="Times New Roman"/>
              </a:rPr>
              <a:t>THUXLP_Market</a:t>
            </a:r>
            <a:r>
              <a:rPr lang="en-US" altLang="zh-CN" dirty="0">
                <a:cs typeface="Times New Roman"/>
              </a:rPr>
              <a:t> -&gt; Merge Requests -&gt; +New Merge Request；</a:t>
            </a:r>
            <a:br>
              <a:rPr lang="en-US" altLang="zh-CN" dirty="0">
                <a:cs typeface="Times New Roman"/>
              </a:rPr>
            </a:br>
            <a:r>
              <a:rPr lang="en-US" altLang="zh-CN" dirty="0">
                <a:cs typeface="Times New Roman"/>
              </a:rPr>
              <a:t>Merge </a:t>
            </a:r>
            <a:r>
              <a:rPr lang="en-US" altLang="zh-CN" dirty="0" err="1">
                <a:cs typeface="Times New Roman"/>
              </a:rPr>
              <a:t>Request填写</a:t>
            </a:r>
            <a:r>
              <a:rPr lang="en-US" altLang="zh-CN" dirty="0" err="1">
                <a:cs typeface="FZGuLi-S12T"/>
              </a:rPr>
              <a:t>时选择</a:t>
            </a:r>
            <a:r>
              <a:rPr lang="en-US" altLang="zh-CN" dirty="0" err="1">
                <a:cs typeface="Times New Roman"/>
              </a:rPr>
              <a:t>bsn_X→marser，title自</a:t>
            </a:r>
            <a:r>
              <a:rPr lang="en-US" altLang="zh-CN" dirty="0" err="1">
                <a:cs typeface="FZGuLi-S12T"/>
              </a:rPr>
              <a:t>拟</a:t>
            </a:r>
            <a:r>
              <a:rPr lang="en-US" altLang="zh-CN" dirty="0" err="1">
                <a:cs typeface="Times New Roman"/>
              </a:rPr>
              <a:t>，Assign</a:t>
            </a:r>
            <a:r>
              <a:rPr lang="en-US" altLang="zh-CN" dirty="0">
                <a:cs typeface="Times New Roman"/>
              </a:rPr>
              <a:t> to </a:t>
            </a:r>
            <a:r>
              <a:rPr lang="en-US" altLang="zh-CN" dirty="0" err="1">
                <a:cs typeface="FZGuLi-S12T"/>
              </a:rPr>
              <a:t>兰岚</a:t>
            </a:r>
            <a:r>
              <a:rPr lang="en-US" altLang="zh-CN" dirty="0" err="1">
                <a:cs typeface="Times New Roman"/>
              </a:rPr>
              <a:t>，内容</a:t>
            </a:r>
            <a:r>
              <a:rPr lang="en-US" altLang="zh-CN" dirty="0" err="1">
                <a:cs typeface="FZGuLi-S12T"/>
              </a:rPr>
              <a:t>为</a:t>
            </a:r>
            <a:r>
              <a:rPr lang="en-US" altLang="zh-CN" dirty="0" err="1">
                <a:cs typeface="Times New Roman"/>
              </a:rPr>
              <a:t>“确</a:t>
            </a:r>
            <a:r>
              <a:rPr lang="en-US" altLang="zh-CN" dirty="0" err="1">
                <a:cs typeface="FZGuLi-S12T"/>
              </a:rPr>
              <a:t>认</a:t>
            </a:r>
            <a:r>
              <a:rPr lang="en-US" altLang="zh-CN" dirty="0" err="1">
                <a:cs typeface="Times New Roman"/>
              </a:rPr>
              <a:t>收</a:t>
            </a:r>
            <a:r>
              <a:rPr lang="en-US" altLang="zh-CN" dirty="0" err="1">
                <a:cs typeface="FZGuLi-S12T"/>
              </a:rPr>
              <a:t>货</a:t>
            </a:r>
            <a:r>
              <a:rPr lang="en-US" altLang="zh-CN" dirty="0">
                <a:cs typeface="Times New Roman"/>
              </a:rPr>
              <a:t>”。</a:t>
            </a:r>
            <a:endParaRPr lang="zh-CN" altLang="zh-CN" dirty="0">
              <a:cs typeface="Times New Roman"/>
            </a:endParaRPr>
          </a:p>
          <a:p>
            <a:pPr lvl="0">
              <a:lnSpc>
                <a:spcPts val="160"/>
              </a:lnSpc>
              <a:spcBef>
                <a:spcPts val="2625"/>
              </a:spcBef>
              <a:spcAft>
                <a:spcPts val="675"/>
              </a:spcAft>
              <a:buClr>
                <a:srgbClr val="5B9BD5"/>
              </a:buClr>
            </a:pPr>
            <a:r>
              <a:rPr lang="en-US" altLang="zh-CN" dirty="0">
                <a:cs typeface="FZGuLi-S12T"/>
              </a:rPr>
              <a:t> </a:t>
            </a:r>
            <a:endParaRPr lang="zh-CN" altLang="zh-CN" dirty="0">
              <a:cs typeface="Times New Roman"/>
            </a:endParaRPr>
          </a:p>
        </p:txBody>
      </p:sp>
    </p:spTree>
    <p:extLst>
      <p:ext uri="{BB962C8B-B14F-4D97-AF65-F5344CB8AC3E}">
        <p14:creationId xmlns:p14="http://schemas.microsoft.com/office/powerpoint/2010/main" val="80927855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经济情况记录模板</a:t>
            </a:r>
            <a:endParaRPr lang="zh-CN" altLang="en-US" dirty="0"/>
          </a:p>
        </p:txBody>
      </p:sp>
      <p:sp>
        <p:nvSpPr>
          <p:cNvPr id="3" name="内容占位符 2"/>
          <p:cNvSpPr>
            <a:spLocks noGrp="1"/>
          </p:cNvSpPr>
          <p:nvPr>
            <p:ph sz="quarter" idx="14"/>
          </p:nvPr>
        </p:nvSpPr>
        <p:spPr>
          <a:xfrm>
            <a:off x="801688" y="1415826"/>
            <a:ext cx="7908925" cy="4389438"/>
          </a:xfrm>
        </p:spPr>
        <p:txBody>
          <a:bodyPr>
            <a:noAutofit/>
          </a:bodyPr>
          <a:lstStyle/>
          <a:p>
            <a:pPr>
              <a:lnSpc>
                <a:spcPct val="100000"/>
              </a:lnSpc>
            </a:pPr>
            <a:r>
              <a:rPr lang="zh-CN" altLang="zh-CN" kern="100" dirty="0">
                <a:cs typeface="Times New Roman"/>
              </a:rPr>
              <a:t>每次</a:t>
            </a:r>
            <a:r>
              <a:rPr lang="en-US" altLang="zh-CN" kern="100" dirty="0">
                <a:cs typeface="Times New Roman"/>
              </a:rPr>
              <a:t>XLP</a:t>
            </a:r>
            <a:r>
              <a:rPr lang="zh-CN" altLang="zh-CN" kern="100" dirty="0">
                <a:cs typeface="Times New Roman"/>
              </a:rPr>
              <a:t>活动的挑战方和任务方须根据每次任务要求，按照如下流程来记录各个经济事项的会计分录，并且制作出完整的利润表和资产负债表。该流程和制作方法如下：</a:t>
            </a:r>
          </a:p>
          <a:p>
            <a:pPr>
              <a:lnSpc>
                <a:spcPct val="100000"/>
              </a:lnSpc>
            </a:pPr>
            <a:r>
              <a:rPr lang="en-US" altLang="zh-CN" kern="100" dirty="0">
                <a:cs typeface="Times New Roman"/>
              </a:rPr>
              <a:t> </a:t>
            </a:r>
            <a:endParaRPr lang="zh-CN" altLang="zh-CN" kern="100" dirty="0">
              <a:cs typeface="Times New Roman"/>
            </a:endParaRPr>
          </a:p>
          <a:p>
            <a:pPr>
              <a:lnSpc>
                <a:spcPct val="100000"/>
              </a:lnSpc>
            </a:pPr>
            <a:r>
              <a:rPr lang="zh-CN" altLang="zh-CN" b="1" kern="100" dirty="0">
                <a:cs typeface="Times New Roman"/>
              </a:rPr>
              <a:t>流程：</a:t>
            </a:r>
            <a:endParaRPr lang="zh-CN" altLang="zh-CN" kern="100" dirty="0">
              <a:cs typeface="Times New Roman"/>
            </a:endParaRPr>
          </a:p>
          <a:p>
            <a:pPr marL="342900" lvl="0" indent="-342900">
              <a:lnSpc>
                <a:spcPct val="100000"/>
              </a:lnSpc>
              <a:buFont typeface="+mj-ea"/>
              <a:buAutoNum type="ea1JpnKorPlain"/>
            </a:pPr>
            <a:r>
              <a:rPr lang="zh-CN" altLang="zh-CN" kern="100" dirty="0">
                <a:cs typeface="Times New Roman"/>
              </a:rPr>
              <a:t>制作会计分录</a:t>
            </a:r>
          </a:p>
          <a:p>
            <a:pPr marL="342900" lvl="0" indent="-342900">
              <a:lnSpc>
                <a:spcPct val="100000"/>
              </a:lnSpc>
              <a:buFont typeface="+mj-ea"/>
              <a:buAutoNum type="ea1JpnKorPlain"/>
            </a:pPr>
            <a:r>
              <a:rPr lang="zh-CN" altLang="zh-CN" kern="100" dirty="0">
                <a:cs typeface="Times New Roman"/>
              </a:rPr>
              <a:t>制作会计报表</a:t>
            </a:r>
          </a:p>
          <a:p>
            <a:pPr>
              <a:lnSpc>
                <a:spcPct val="100000"/>
              </a:lnSpc>
            </a:pPr>
            <a:r>
              <a:rPr lang="en-US" altLang="zh-CN" kern="100" dirty="0">
                <a:cs typeface="Times New Roman"/>
              </a:rPr>
              <a:t> </a:t>
            </a:r>
            <a:endParaRPr lang="zh-CN" altLang="zh-CN" kern="100" dirty="0">
              <a:cs typeface="Times New Roman"/>
            </a:endParaRPr>
          </a:p>
          <a:p>
            <a:pPr>
              <a:lnSpc>
                <a:spcPct val="100000"/>
              </a:lnSpc>
            </a:pPr>
            <a:r>
              <a:rPr lang="en-US" altLang="zh-CN" kern="100" dirty="0">
                <a:cs typeface="Times New Roman"/>
              </a:rPr>
              <a:t> </a:t>
            </a:r>
            <a:endParaRPr lang="zh-CN" altLang="zh-CN" kern="100" dirty="0">
              <a:cs typeface="Times New Roman"/>
            </a:endParaRPr>
          </a:p>
          <a:p>
            <a:pPr>
              <a:lnSpc>
                <a:spcPct val="100000"/>
              </a:lnSpc>
            </a:pPr>
            <a:r>
              <a:rPr lang="zh-CN" altLang="zh-CN" b="1" kern="100" dirty="0">
                <a:cs typeface="Times New Roman"/>
              </a:rPr>
              <a:t>制作会计分录</a:t>
            </a:r>
            <a:endParaRPr lang="zh-CN" altLang="zh-CN" kern="100" dirty="0">
              <a:cs typeface="Times New Roman"/>
            </a:endParaRPr>
          </a:p>
          <a:p>
            <a:pPr>
              <a:lnSpc>
                <a:spcPct val="100000"/>
              </a:lnSpc>
            </a:pPr>
            <a:r>
              <a:rPr lang="en-US" altLang="zh-CN" kern="100" dirty="0">
                <a:cs typeface="Times New Roman"/>
              </a:rPr>
              <a:t> </a:t>
            </a:r>
            <a:endParaRPr lang="zh-CN" altLang="zh-CN" kern="100" dirty="0">
              <a:cs typeface="Times New Roman"/>
            </a:endParaRPr>
          </a:p>
          <a:p>
            <a:pPr marL="266700">
              <a:lnSpc>
                <a:spcPct val="100000"/>
              </a:lnSpc>
            </a:pPr>
            <a:r>
              <a:rPr lang="zh-CN" altLang="zh-CN" kern="100" dirty="0">
                <a:cs typeface="Times New Roman"/>
              </a:rPr>
              <a:t>会计分录需要按照如下案例所描述的情景来记录，或者可以参考相关书目。案例按照企业的业务相关流程来设计，如有不足请补充：</a:t>
            </a:r>
          </a:p>
          <a:p>
            <a:pPr marL="266700">
              <a:lnSpc>
                <a:spcPct val="100000"/>
              </a:lnSpc>
            </a:pPr>
            <a:r>
              <a:rPr lang="en-US" altLang="zh-CN" kern="100" dirty="0">
                <a:cs typeface="Times New Roman"/>
              </a:rPr>
              <a:t> </a:t>
            </a:r>
            <a:endParaRPr lang="zh-CN" altLang="zh-CN" kern="100" dirty="0">
              <a:cs typeface="Times New Roman"/>
            </a:endParaRPr>
          </a:p>
          <a:p>
            <a:pPr marL="342900" lvl="0" indent="-342900">
              <a:lnSpc>
                <a:spcPct val="100000"/>
              </a:lnSpc>
              <a:buFont typeface="+mj-ea"/>
              <a:buAutoNum type="ea1JpnKorPlain"/>
            </a:pPr>
            <a:r>
              <a:rPr lang="zh-CN" altLang="zh-CN" kern="100" dirty="0">
                <a:cs typeface="Times New Roman"/>
              </a:rPr>
              <a:t>产品流程：</a:t>
            </a:r>
          </a:p>
          <a:p>
            <a:pPr marL="228600" indent="-228600">
              <a:lnSpc>
                <a:spcPct val="100000"/>
              </a:lnSpc>
            </a:pPr>
            <a:r>
              <a:rPr lang="en-US" altLang="zh-CN" kern="100" dirty="0" smtClean="0">
                <a:cs typeface="Times New Roman"/>
              </a:rPr>
              <a:t>1</a:t>
            </a:r>
            <a:r>
              <a:rPr lang="zh-CN" altLang="en-US" kern="100" dirty="0" smtClean="0">
                <a:cs typeface="Times New Roman"/>
              </a:rPr>
              <a:t>、</a:t>
            </a:r>
            <a:r>
              <a:rPr lang="zh-CN" altLang="zh-CN" kern="100" dirty="0" smtClean="0">
                <a:cs typeface="Times New Roman"/>
              </a:rPr>
              <a:t>现金</a:t>
            </a:r>
            <a:r>
              <a:rPr lang="zh-CN" altLang="zh-CN" kern="100" dirty="0">
                <a:cs typeface="Times New Roman"/>
              </a:rPr>
              <a:t>采购原材料：</a:t>
            </a:r>
          </a:p>
          <a:p>
            <a:pPr marL="228600" indent="266700">
              <a:lnSpc>
                <a:spcPct val="100000"/>
              </a:lnSpc>
            </a:pPr>
            <a:r>
              <a:rPr lang="zh-CN" altLang="zh-CN" kern="100" dirty="0">
                <a:cs typeface="Times New Roman"/>
              </a:rPr>
              <a:t>借：原材料</a:t>
            </a:r>
          </a:p>
          <a:p>
            <a:pPr marL="228600" indent="266700">
              <a:lnSpc>
                <a:spcPct val="100000"/>
              </a:lnSpc>
            </a:pPr>
            <a:r>
              <a:rPr lang="en-US" altLang="zh-CN" kern="100" dirty="0">
                <a:cs typeface="Times New Roman"/>
              </a:rPr>
              <a:t>    </a:t>
            </a:r>
            <a:r>
              <a:rPr lang="zh-CN" altLang="zh-CN" kern="100" dirty="0">
                <a:cs typeface="Times New Roman"/>
              </a:rPr>
              <a:t>应交税费——应交增值税（进项税额）</a:t>
            </a:r>
            <a:r>
              <a:rPr lang="zh-CN" altLang="zh-CN" kern="100" dirty="0">
                <a:solidFill>
                  <a:srgbClr val="FF0000"/>
                </a:solidFill>
                <a:cs typeface="Times New Roman"/>
              </a:rPr>
              <a:t> （按照原材料的</a:t>
            </a:r>
            <a:r>
              <a:rPr lang="en-US" altLang="zh-CN" kern="100" dirty="0">
                <a:solidFill>
                  <a:srgbClr val="FF0000"/>
                </a:solidFill>
                <a:cs typeface="Times New Roman"/>
              </a:rPr>
              <a:t>17%</a:t>
            </a:r>
            <a:r>
              <a:rPr lang="zh-CN" altLang="zh-CN" kern="100" dirty="0">
                <a:solidFill>
                  <a:srgbClr val="FF0000"/>
                </a:solidFill>
                <a:cs typeface="Times New Roman"/>
              </a:rPr>
              <a:t>计提）</a:t>
            </a:r>
            <a:endParaRPr lang="zh-CN" altLang="zh-CN" kern="100" dirty="0">
              <a:cs typeface="Times New Roman"/>
            </a:endParaRPr>
          </a:p>
          <a:p>
            <a:pPr marL="228600" indent="266700">
              <a:lnSpc>
                <a:spcPct val="100000"/>
              </a:lnSpc>
            </a:pPr>
            <a:r>
              <a:rPr lang="en-US" altLang="zh-CN" kern="100" dirty="0">
                <a:cs typeface="Times New Roman"/>
              </a:rPr>
              <a:t>   </a:t>
            </a:r>
            <a:r>
              <a:rPr lang="zh-CN" altLang="zh-CN" kern="100" dirty="0">
                <a:cs typeface="Times New Roman"/>
              </a:rPr>
              <a:t>贷：银行</a:t>
            </a:r>
            <a:r>
              <a:rPr lang="zh-CN" altLang="zh-CN" kern="100" dirty="0" smtClean="0">
                <a:cs typeface="Times New Roman"/>
              </a:rPr>
              <a:t>存款</a:t>
            </a:r>
            <a:endParaRPr lang="zh-CN" altLang="zh-CN" kern="100" dirty="0">
              <a:cs typeface="Times New Roman"/>
            </a:endParaRPr>
          </a:p>
        </p:txBody>
      </p:sp>
    </p:spTree>
    <p:extLst>
      <p:ext uri="{BB962C8B-B14F-4D97-AF65-F5344CB8AC3E}">
        <p14:creationId xmlns:p14="http://schemas.microsoft.com/office/powerpoint/2010/main" val="2010284154"/>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normAutofit/>
          </a:bodyPr>
          <a:lstStyle/>
          <a:p>
            <a:pPr marL="228600" indent="-228600"/>
            <a:r>
              <a:rPr lang="en-US" altLang="zh-CN" kern="100" dirty="0" smtClean="0">
                <a:cs typeface="Times New Roman"/>
              </a:rPr>
              <a:t>2</a:t>
            </a:r>
            <a:r>
              <a:rPr lang="zh-CN" altLang="en-US" kern="100" dirty="0" smtClean="0">
                <a:cs typeface="Times New Roman"/>
              </a:rPr>
              <a:t>、</a:t>
            </a:r>
            <a:r>
              <a:rPr lang="zh-CN" altLang="zh-CN" kern="100" dirty="0" smtClean="0">
                <a:cs typeface="Times New Roman"/>
              </a:rPr>
              <a:t>赊账</a:t>
            </a:r>
            <a:r>
              <a:rPr lang="zh-CN" altLang="zh-CN" kern="100" dirty="0">
                <a:cs typeface="Times New Roman"/>
              </a:rPr>
              <a:t>采购原材料</a:t>
            </a:r>
          </a:p>
          <a:p>
            <a:pPr marL="228600" indent="266700"/>
            <a:r>
              <a:rPr lang="zh-CN" altLang="zh-CN" kern="100" dirty="0">
                <a:cs typeface="Times New Roman"/>
              </a:rPr>
              <a:t>借：原材料</a:t>
            </a:r>
          </a:p>
          <a:p>
            <a:pPr marL="228600" indent="266700"/>
            <a:r>
              <a:rPr lang="en-US" altLang="zh-CN" kern="100" dirty="0">
                <a:cs typeface="Times New Roman"/>
              </a:rPr>
              <a:t>    </a:t>
            </a:r>
            <a:r>
              <a:rPr lang="zh-CN" altLang="zh-CN" kern="100" dirty="0">
                <a:cs typeface="Times New Roman"/>
              </a:rPr>
              <a:t>应交税费——应交增值税（进项税额）</a:t>
            </a:r>
            <a:r>
              <a:rPr lang="zh-CN" altLang="zh-CN" kern="100" dirty="0">
                <a:solidFill>
                  <a:srgbClr val="FF0000"/>
                </a:solidFill>
                <a:cs typeface="Times New Roman"/>
              </a:rPr>
              <a:t> （按照原材料的</a:t>
            </a:r>
            <a:r>
              <a:rPr lang="en-US" altLang="zh-CN" kern="100" dirty="0">
                <a:solidFill>
                  <a:srgbClr val="FF0000"/>
                </a:solidFill>
                <a:cs typeface="Times New Roman"/>
              </a:rPr>
              <a:t>17%</a:t>
            </a:r>
            <a:r>
              <a:rPr lang="zh-CN" altLang="zh-CN" kern="100" dirty="0">
                <a:solidFill>
                  <a:srgbClr val="FF0000"/>
                </a:solidFill>
                <a:cs typeface="Times New Roman"/>
              </a:rPr>
              <a:t>计提）</a:t>
            </a:r>
            <a:endParaRPr lang="zh-CN" altLang="zh-CN" kern="100" dirty="0">
              <a:cs typeface="Times New Roman"/>
            </a:endParaRPr>
          </a:p>
          <a:p>
            <a:pPr marL="228600" indent="266700"/>
            <a:r>
              <a:rPr lang="en-US" altLang="zh-CN" kern="100" dirty="0">
                <a:cs typeface="Times New Roman"/>
              </a:rPr>
              <a:t>   </a:t>
            </a:r>
            <a:r>
              <a:rPr lang="zh-CN" altLang="zh-CN" kern="100" dirty="0">
                <a:cs typeface="Times New Roman"/>
              </a:rPr>
              <a:t>贷：应付账款或应付票据</a:t>
            </a:r>
            <a:r>
              <a:rPr lang="en-US" altLang="zh-CN" kern="100" dirty="0">
                <a:cs typeface="Times New Roman"/>
              </a:rPr>
              <a:t>  </a:t>
            </a:r>
            <a:r>
              <a:rPr lang="zh-CN" altLang="zh-CN" kern="100" dirty="0">
                <a:solidFill>
                  <a:srgbClr val="FF0000"/>
                </a:solidFill>
                <a:cs typeface="Times New Roman"/>
              </a:rPr>
              <a:t>（关键看借款的方式）</a:t>
            </a:r>
            <a:endParaRPr lang="zh-CN" altLang="zh-CN" kern="100" dirty="0">
              <a:cs typeface="Times New Roman"/>
            </a:endParaRPr>
          </a:p>
          <a:p>
            <a:pPr marL="228600" indent="266700"/>
            <a:r>
              <a:rPr lang="zh-CN" altLang="zh-CN" kern="100" dirty="0">
                <a:cs typeface="Times New Roman"/>
              </a:rPr>
              <a:t>补交原材料欠款：</a:t>
            </a:r>
          </a:p>
          <a:p>
            <a:pPr marL="228600" indent="266700"/>
            <a:r>
              <a:rPr lang="zh-CN" altLang="zh-CN" kern="100" dirty="0">
                <a:cs typeface="Times New Roman"/>
              </a:rPr>
              <a:t>借：应付账款或应付票据</a:t>
            </a:r>
          </a:p>
          <a:p>
            <a:pPr marL="228600" indent="266700"/>
            <a:r>
              <a:rPr lang="en-US" altLang="zh-CN" kern="100" dirty="0">
                <a:cs typeface="Times New Roman"/>
              </a:rPr>
              <a:t>   </a:t>
            </a:r>
            <a:r>
              <a:rPr lang="zh-CN" altLang="zh-CN" kern="100" dirty="0">
                <a:cs typeface="Times New Roman"/>
              </a:rPr>
              <a:t>贷：银行存款</a:t>
            </a:r>
          </a:p>
          <a:p>
            <a:pPr marL="228600" indent="-228600"/>
            <a:r>
              <a:rPr lang="en-US" altLang="zh-CN" kern="100" dirty="0" smtClean="0">
                <a:cs typeface="Times New Roman"/>
              </a:rPr>
              <a:t>3</a:t>
            </a:r>
            <a:r>
              <a:rPr lang="zh-CN" altLang="en-US" kern="100" dirty="0" smtClean="0">
                <a:cs typeface="Times New Roman"/>
              </a:rPr>
              <a:t>、</a:t>
            </a:r>
            <a:r>
              <a:rPr lang="zh-CN" altLang="zh-CN" kern="100" dirty="0" smtClean="0">
                <a:cs typeface="Times New Roman"/>
              </a:rPr>
              <a:t>生产</a:t>
            </a:r>
            <a:r>
              <a:rPr lang="zh-CN" altLang="zh-CN" kern="100" dirty="0">
                <a:cs typeface="Times New Roman"/>
              </a:rPr>
              <a:t>过程中发生的所有费用：</a:t>
            </a:r>
          </a:p>
          <a:p>
            <a:pPr marL="228600" indent="266700"/>
            <a:r>
              <a:rPr lang="zh-CN" altLang="zh-CN" kern="100" dirty="0">
                <a:cs typeface="Times New Roman"/>
              </a:rPr>
              <a:t>借：生产成本</a:t>
            </a:r>
          </a:p>
          <a:p>
            <a:pPr marL="228600" indent="266700"/>
            <a:r>
              <a:rPr lang="en-US" altLang="zh-CN" kern="100" dirty="0">
                <a:cs typeface="Times New Roman"/>
              </a:rPr>
              <a:t>   </a:t>
            </a:r>
            <a:r>
              <a:rPr lang="zh-CN" altLang="zh-CN" kern="100" dirty="0">
                <a:cs typeface="Times New Roman"/>
              </a:rPr>
              <a:t>贷：银行存款或应付账款或应付票据</a:t>
            </a:r>
            <a:r>
              <a:rPr lang="en-US" altLang="zh-CN" kern="100" dirty="0">
                <a:cs typeface="Times New Roman"/>
              </a:rPr>
              <a:t>  </a:t>
            </a:r>
            <a:r>
              <a:rPr lang="zh-CN" altLang="zh-CN" kern="100" dirty="0">
                <a:solidFill>
                  <a:srgbClr val="FF0000"/>
                </a:solidFill>
                <a:cs typeface="Times New Roman"/>
              </a:rPr>
              <a:t>（关键看支付的方式）</a:t>
            </a:r>
            <a:endParaRPr lang="zh-CN" altLang="zh-CN" kern="100" dirty="0">
              <a:cs typeface="Times New Roman"/>
            </a:endParaRPr>
          </a:p>
          <a:p>
            <a:pPr marL="228600" indent="-228600"/>
            <a:r>
              <a:rPr lang="en-US" altLang="zh-CN" kern="100" dirty="0" smtClean="0">
                <a:cs typeface="Times New Roman"/>
              </a:rPr>
              <a:t>4</a:t>
            </a:r>
            <a:r>
              <a:rPr lang="zh-CN" altLang="en-US" kern="100" dirty="0" smtClean="0">
                <a:cs typeface="Times New Roman"/>
              </a:rPr>
              <a:t>、</a:t>
            </a:r>
            <a:r>
              <a:rPr lang="zh-CN" altLang="zh-CN" kern="100" dirty="0" smtClean="0">
                <a:cs typeface="Times New Roman"/>
              </a:rPr>
              <a:t>生产</a:t>
            </a:r>
            <a:r>
              <a:rPr lang="zh-CN" altLang="zh-CN" kern="100" dirty="0">
                <a:cs typeface="Times New Roman"/>
              </a:rPr>
              <a:t>过程中发生除了增值税以外的所有税的费用：</a:t>
            </a:r>
          </a:p>
          <a:p>
            <a:r>
              <a:rPr lang="zh-CN" altLang="zh-CN" kern="100" dirty="0">
                <a:cs typeface="Times New Roman"/>
              </a:rPr>
              <a:t>（</a:t>
            </a:r>
            <a:r>
              <a:rPr lang="en-US" altLang="zh-CN" kern="100" dirty="0">
                <a:cs typeface="Times New Roman"/>
              </a:rPr>
              <a:t>1</a:t>
            </a:r>
            <a:r>
              <a:rPr lang="zh-CN" altLang="zh-CN" kern="100" dirty="0">
                <a:cs typeface="Times New Roman"/>
              </a:rPr>
              <a:t>）以银行存款的形式交税：</a:t>
            </a:r>
          </a:p>
          <a:p>
            <a:pPr marL="228600" indent="266700"/>
            <a:r>
              <a:rPr lang="zh-CN" altLang="zh-CN" kern="100" dirty="0">
                <a:cs typeface="Times New Roman"/>
              </a:rPr>
              <a:t>借：营业税金及附加（除了增值税外的所有税）</a:t>
            </a:r>
          </a:p>
          <a:p>
            <a:pPr marL="228600" indent="266700"/>
            <a:r>
              <a:rPr lang="en-US" altLang="zh-CN" kern="100" dirty="0">
                <a:cs typeface="Times New Roman"/>
              </a:rPr>
              <a:t>   </a:t>
            </a:r>
            <a:r>
              <a:rPr lang="zh-CN" altLang="zh-CN" kern="100" dirty="0">
                <a:cs typeface="Times New Roman"/>
              </a:rPr>
              <a:t>贷：应交税费——应交</a:t>
            </a:r>
            <a:r>
              <a:rPr lang="en-US" altLang="zh-CN" kern="100" dirty="0">
                <a:cs typeface="Times New Roman"/>
              </a:rPr>
              <a:t>XX</a:t>
            </a:r>
            <a:r>
              <a:rPr lang="zh-CN" altLang="zh-CN" kern="100" dirty="0">
                <a:cs typeface="Times New Roman"/>
              </a:rPr>
              <a:t>税</a:t>
            </a:r>
          </a:p>
          <a:p>
            <a:pPr marL="228600" indent="266700"/>
            <a:r>
              <a:rPr lang="zh-CN" altLang="zh-CN" kern="100" dirty="0">
                <a:cs typeface="Times New Roman"/>
              </a:rPr>
              <a:t>借：应交税费——应交</a:t>
            </a:r>
            <a:r>
              <a:rPr lang="en-US" altLang="zh-CN" kern="100" dirty="0">
                <a:cs typeface="Times New Roman"/>
              </a:rPr>
              <a:t>XX</a:t>
            </a:r>
            <a:r>
              <a:rPr lang="zh-CN" altLang="zh-CN" kern="100" dirty="0">
                <a:cs typeface="Times New Roman"/>
              </a:rPr>
              <a:t>税</a:t>
            </a:r>
          </a:p>
          <a:p>
            <a:pPr marL="228600" indent="266700"/>
            <a:r>
              <a:rPr lang="en-US" altLang="zh-CN" kern="100" dirty="0">
                <a:cs typeface="Times New Roman"/>
              </a:rPr>
              <a:t>   </a:t>
            </a:r>
            <a:r>
              <a:rPr lang="zh-CN" altLang="zh-CN" kern="100" dirty="0">
                <a:cs typeface="Times New Roman"/>
              </a:rPr>
              <a:t>贷：银行存款或应付账款</a:t>
            </a:r>
            <a:r>
              <a:rPr lang="zh-CN" altLang="zh-CN" kern="100" dirty="0">
                <a:solidFill>
                  <a:srgbClr val="FF0000"/>
                </a:solidFill>
                <a:cs typeface="Times New Roman"/>
              </a:rPr>
              <a:t> （如果写应付账款表示欠交税费）</a:t>
            </a:r>
            <a:endParaRPr lang="zh-CN" altLang="zh-CN" kern="100" dirty="0">
              <a:cs typeface="Times New Roman"/>
            </a:endParaRPr>
          </a:p>
          <a:p>
            <a:r>
              <a:rPr lang="zh-CN" altLang="zh-CN" kern="100" dirty="0">
                <a:cs typeface="Times New Roman"/>
              </a:rPr>
              <a:t>（</a:t>
            </a:r>
            <a:r>
              <a:rPr lang="en-US" altLang="zh-CN" kern="100" dirty="0">
                <a:cs typeface="Times New Roman"/>
              </a:rPr>
              <a:t>2</a:t>
            </a:r>
            <a:r>
              <a:rPr lang="zh-CN" altLang="zh-CN" kern="100" dirty="0">
                <a:cs typeface="Times New Roman"/>
              </a:rPr>
              <a:t>）欠税费后补交欠款税费：</a:t>
            </a:r>
          </a:p>
          <a:p>
            <a:pPr marL="228600" indent="266700"/>
            <a:r>
              <a:rPr lang="zh-CN" altLang="zh-CN" kern="100" dirty="0">
                <a:cs typeface="Times New Roman"/>
              </a:rPr>
              <a:t>借：应付账款</a:t>
            </a:r>
          </a:p>
          <a:p>
            <a:pPr marL="228600" indent="266700"/>
            <a:r>
              <a:rPr lang="en-US" altLang="zh-CN" kern="100" dirty="0">
                <a:cs typeface="Times New Roman"/>
              </a:rPr>
              <a:t>   </a:t>
            </a:r>
            <a:r>
              <a:rPr lang="zh-CN" altLang="zh-CN" kern="100" dirty="0">
                <a:cs typeface="Times New Roman"/>
              </a:rPr>
              <a:t>贷：银行存款</a:t>
            </a:r>
            <a:r>
              <a:rPr lang="en-US" altLang="zh-CN" kern="100" dirty="0">
                <a:cs typeface="Times New Roman"/>
              </a:rPr>
              <a:t>  </a:t>
            </a:r>
            <a:endParaRPr lang="zh-CN" altLang="zh-CN" kern="100" dirty="0">
              <a:cs typeface="Times New Roman"/>
            </a:endParaRPr>
          </a:p>
          <a:p>
            <a:pPr marL="228600" indent="-228600"/>
            <a:r>
              <a:rPr lang="en-US" altLang="zh-CN" kern="100" dirty="0" smtClean="0">
                <a:cs typeface="Times New Roman"/>
              </a:rPr>
              <a:t>5</a:t>
            </a:r>
            <a:r>
              <a:rPr lang="zh-CN" altLang="en-US" kern="100" dirty="0" smtClean="0">
                <a:cs typeface="Times New Roman"/>
              </a:rPr>
              <a:t>、</a:t>
            </a:r>
            <a:r>
              <a:rPr lang="zh-CN" altLang="zh-CN" kern="100" dirty="0" smtClean="0">
                <a:cs typeface="Times New Roman"/>
              </a:rPr>
              <a:t>原材料</a:t>
            </a:r>
            <a:r>
              <a:rPr lang="zh-CN" altLang="zh-CN" kern="100" dirty="0">
                <a:cs typeface="Times New Roman"/>
              </a:rPr>
              <a:t>加工成产品：</a:t>
            </a:r>
          </a:p>
          <a:p>
            <a:pPr marL="228600" indent="266700"/>
            <a:r>
              <a:rPr lang="zh-CN" altLang="zh-CN" kern="100" dirty="0">
                <a:cs typeface="Times New Roman"/>
              </a:rPr>
              <a:t>借：库存商品</a:t>
            </a:r>
          </a:p>
          <a:p>
            <a:endParaRPr lang="zh-CN" altLang="en-US" dirty="0"/>
          </a:p>
        </p:txBody>
      </p:sp>
    </p:spTree>
    <p:extLst>
      <p:ext uri="{BB962C8B-B14F-4D97-AF65-F5344CB8AC3E}">
        <p14:creationId xmlns:p14="http://schemas.microsoft.com/office/powerpoint/2010/main" val="3749252139"/>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经济情况记录模板</a:t>
            </a:r>
            <a:endParaRPr lang="zh-CN" altLang="en-US" dirty="0"/>
          </a:p>
        </p:txBody>
      </p:sp>
      <p:sp>
        <p:nvSpPr>
          <p:cNvPr id="3" name="内容占位符 2"/>
          <p:cNvSpPr>
            <a:spLocks noGrp="1"/>
          </p:cNvSpPr>
          <p:nvPr>
            <p:ph sz="quarter" idx="13"/>
          </p:nvPr>
        </p:nvSpPr>
        <p:spPr/>
        <p:txBody>
          <a:bodyPr>
            <a:noAutofit/>
          </a:bodyPr>
          <a:lstStyle/>
          <a:p>
            <a:pPr marL="228600" indent="266700"/>
            <a:r>
              <a:rPr lang="en-US" altLang="zh-CN" kern="100" dirty="0">
                <a:cs typeface="Times New Roman"/>
              </a:rPr>
              <a:t> </a:t>
            </a:r>
            <a:r>
              <a:rPr lang="zh-CN" altLang="zh-CN" kern="100" dirty="0">
                <a:cs typeface="Times New Roman"/>
              </a:rPr>
              <a:t>贷：原材料</a:t>
            </a:r>
          </a:p>
          <a:p>
            <a:pPr marL="228600" indent="-228600"/>
            <a:r>
              <a:rPr lang="en-US" altLang="zh-CN" kern="100" dirty="0" smtClean="0">
                <a:cs typeface="Times New Roman"/>
              </a:rPr>
              <a:t>6</a:t>
            </a:r>
            <a:r>
              <a:rPr lang="zh-CN" altLang="en-US" kern="100" dirty="0" smtClean="0">
                <a:cs typeface="Times New Roman"/>
              </a:rPr>
              <a:t>、</a:t>
            </a:r>
            <a:r>
              <a:rPr lang="zh-CN" altLang="zh-CN" kern="100" dirty="0" smtClean="0">
                <a:cs typeface="Times New Roman"/>
              </a:rPr>
              <a:t>将</a:t>
            </a:r>
            <a:r>
              <a:rPr lang="zh-CN" altLang="zh-CN" kern="100" dirty="0">
                <a:cs typeface="Times New Roman"/>
              </a:rPr>
              <a:t>生产成本转化为库存商品：</a:t>
            </a:r>
          </a:p>
          <a:p>
            <a:pPr marL="228600" indent="266700"/>
            <a:r>
              <a:rPr lang="zh-CN" altLang="zh-CN" kern="100" dirty="0">
                <a:cs typeface="Times New Roman"/>
              </a:rPr>
              <a:t>借：库存商品</a:t>
            </a:r>
          </a:p>
          <a:p>
            <a:pPr marL="228600" indent="266700"/>
            <a:r>
              <a:rPr lang="en-US" altLang="zh-CN" kern="100" dirty="0">
                <a:cs typeface="Times New Roman"/>
              </a:rPr>
              <a:t>   </a:t>
            </a:r>
            <a:r>
              <a:rPr lang="zh-CN" altLang="zh-CN" kern="100" dirty="0">
                <a:cs typeface="Times New Roman"/>
              </a:rPr>
              <a:t>贷：生产成本</a:t>
            </a:r>
          </a:p>
          <a:p>
            <a:pPr lvl="0"/>
            <a:r>
              <a:rPr lang="zh-CN" altLang="en-US" kern="100" dirty="0" smtClean="0">
                <a:cs typeface="Times New Roman"/>
              </a:rPr>
              <a:t>二</a:t>
            </a:r>
            <a:r>
              <a:rPr lang="en-US" altLang="zh-CN" kern="100" dirty="0">
                <a:cs typeface="Times New Roman"/>
              </a:rPr>
              <a:t> </a:t>
            </a:r>
            <a:r>
              <a:rPr lang="en-US" altLang="zh-CN" kern="100" dirty="0" smtClean="0">
                <a:cs typeface="Times New Roman"/>
              </a:rPr>
              <a:t>      </a:t>
            </a:r>
            <a:r>
              <a:rPr lang="zh-CN" altLang="zh-CN" kern="100" dirty="0" smtClean="0">
                <a:cs typeface="Times New Roman"/>
              </a:rPr>
              <a:t>产品</a:t>
            </a:r>
            <a:r>
              <a:rPr lang="zh-CN" altLang="zh-CN" kern="100" dirty="0">
                <a:cs typeface="Times New Roman"/>
              </a:rPr>
              <a:t>购销业务：</a:t>
            </a:r>
          </a:p>
          <a:p>
            <a:pPr lvl="0"/>
            <a:r>
              <a:rPr lang="en-US" altLang="zh-CN" kern="100" dirty="0" smtClean="0">
                <a:cs typeface="Times New Roman"/>
              </a:rPr>
              <a:t>1</a:t>
            </a:r>
            <a:r>
              <a:rPr lang="zh-CN" altLang="en-US" kern="100" dirty="0" smtClean="0">
                <a:cs typeface="Times New Roman"/>
              </a:rPr>
              <a:t>、</a:t>
            </a:r>
            <a:r>
              <a:rPr lang="zh-CN" altLang="zh-CN" kern="100" dirty="0" smtClean="0">
                <a:cs typeface="Times New Roman"/>
              </a:rPr>
              <a:t>以</a:t>
            </a:r>
            <a:r>
              <a:rPr lang="zh-CN" altLang="zh-CN" kern="100" dirty="0">
                <a:cs typeface="Times New Roman"/>
              </a:rPr>
              <a:t>现金收到的方式卖出产品：</a:t>
            </a:r>
          </a:p>
          <a:p>
            <a:pPr marL="228600" indent="266700"/>
            <a:r>
              <a:rPr lang="zh-CN" altLang="zh-CN" kern="100" dirty="0">
                <a:cs typeface="Times New Roman"/>
              </a:rPr>
              <a:t>借：银行存款</a:t>
            </a:r>
          </a:p>
          <a:p>
            <a:pPr marL="228600" indent="266700"/>
            <a:r>
              <a:rPr lang="en-US" altLang="zh-CN" kern="100" dirty="0">
                <a:cs typeface="Times New Roman"/>
              </a:rPr>
              <a:t>   </a:t>
            </a:r>
            <a:r>
              <a:rPr lang="zh-CN" altLang="zh-CN" kern="100" dirty="0">
                <a:cs typeface="Times New Roman"/>
              </a:rPr>
              <a:t>贷：主营业务收入</a:t>
            </a:r>
          </a:p>
          <a:p>
            <a:pPr marL="228600" indent="266700"/>
            <a:r>
              <a:rPr lang="en-US" altLang="zh-CN" kern="100" dirty="0">
                <a:cs typeface="Times New Roman"/>
              </a:rPr>
              <a:t>       </a:t>
            </a:r>
            <a:r>
              <a:rPr lang="zh-CN" altLang="zh-CN" kern="100" dirty="0">
                <a:cs typeface="Times New Roman"/>
              </a:rPr>
              <a:t>应交税费——应交增值税（销项税额）</a:t>
            </a:r>
            <a:r>
              <a:rPr lang="en-US" altLang="zh-CN" kern="100" dirty="0">
                <a:cs typeface="Times New Roman"/>
              </a:rPr>
              <a:t>   </a:t>
            </a:r>
            <a:r>
              <a:rPr lang="zh-CN" altLang="zh-CN" kern="100" dirty="0">
                <a:cs typeface="Times New Roman"/>
              </a:rPr>
              <a:t>（按照主营业务收入的</a:t>
            </a:r>
            <a:r>
              <a:rPr lang="en-US" altLang="zh-CN" kern="100" dirty="0">
                <a:cs typeface="Times New Roman"/>
              </a:rPr>
              <a:t>17%</a:t>
            </a:r>
            <a:r>
              <a:rPr lang="zh-CN" altLang="zh-CN" kern="100" dirty="0">
                <a:cs typeface="Times New Roman"/>
              </a:rPr>
              <a:t>计提）</a:t>
            </a:r>
          </a:p>
          <a:p>
            <a:pPr indent="200025"/>
            <a:r>
              <a:rPr lang="zh-CN" altLang="zh-CN" kern="100" dirty="0">
                <a:cs typeface="Times New Roman"/>
              </a:rPr>
              <a:t>借：主营业务成本</a:t>
            </a:r>
          </a:p>
          <a:p>
            <a:pPr marL="228600" indent="266700"/>
            <a:r>
              <a:rPr lang="en-US" altLang="zh-CN" kern="100" dirty="0">
                <a:cs typeface="Times New Roman"/>
              </a:rPr>
              <a:t>   </a:t>
            </a:r>
            <a:r>
              <a:rPr lang="zh-CN" altLang="zh-CN" kern="100" dirty="0">
                <a:cs typeface="Times New Roman"/>
              </a:rPr>
              <a:t>贷：库存商品</a:t>
            </a:r>
          </a:p>
          <a:p>
            <a:pPr lvl="0"/>
            <a:r>
              <a:rPr lang="en-US" altLang="zh-CN" kern="100" dirty="0" smtClean="0">
                <a:cs typeface="Times New Roman"/>
              </a:rPr>
              <a:t>2</a:t>
            </a:r>
            <a:r>
              <a:rPr lang="zh-CN" altLang="en-US" kern="100" dirty="0" smtClean="0">
                <a:cs typeface="Times New Roman"/>
              </a:rPr>
              <a:t>、</a:t>
            </a:r>
            <a:r>
              <a:rPr lang="zh-CN" altLang="zh-CN" kern="100" dirty="0" smtClean="0">
                <a:cs typeface="Times New Roman"/>
              </a:rPr>
              <a:t>以</a:t>
            </a:r>
            <a:r>
              <a:rPr lang="zh-CN" altLang="zh-CN" kern="100" dirty="0">
                <a:cs typeface="Times New Roman"/>
              </a:rPr>
              <a:t>对方赊账的方式卖出产品：</a:t>
            </a:r>
          </a:p>
          <a:p>
            <a:pPr marL="228600" indent="266700"/>
            <a:r>
              <a:rPr lang="zh-CN" altLang="zh-CN" kern="100" dirty="0">
                <a:cs typeface="Times New Roman"/>
              </a:rPr>
              <a:t>借：应收账款</a:t>
            </a:r>
          </a:p>
          <a:p>
            <a:pPr marL="228600" indent="266700"/>
            <a:r>
              <a:rPr lang="en-US" altLang="zh-CN" kern="100" dirty="0">
                <a:cs typeface="Times New Roman"/>
              </a:rPr>
              <a:t>   </a:t>
            </a:r>
            <a:r>
              <a:rPr lang="zh-CN" altLang="zh-CN" kern="100" dirty="0">
                <a:cs typeface="Times New Roman"/>
              </a:rPr>
              <a:t>贷：主营业务收入</a:t>
            </a:r>
          </a:p>
          <a:p>
            <a:pPr marL="228600" indent="266700"/>
            <a:r>
              <a:rPr lang="en-US" altLang="zh-CN" kern="100" dirty="0">
                <a:cs typeface="Times New Roman"/>
              </a:rPr>
              <a:t>       </a:t>
            </a:r>
            <a:r>
              <a:rPr lang="zh-CN" altLang="zh-CN" kern="100" dirty="0">
                <a:cs typeface="Times New Roman"/>
              </a:rPr>
              <a:t>应交税费——应交增值税（销项税额）</a:t>
            </a:r>
            <a:r>
              <a:rPr lang="en-US" altLang="zh-CN" kern="100" dirty="0">
                <a:cs typeface="Times New Roman"/>
              </a:rPr>
              <a:t>   </a:t>
            </a:r>
            <a:r>
              <a:rPr lang="zh-CN" altLang="zh-CN" kern="100" dirty="0">
                <a:cs typeface="Times New Roman"/>
              </a:rPr>
              <a:t>（按照主营业务收入的</a:t>
            </a:r>
            <a:r>
              <a:rPr lang="en-US" altLang="zh-CN" kern="100" dirty="0">
                <a:cs typeface="Times New Roman"/>
              </a:rPr>
              <a:t>17%</a:t>
            </a:r>
            <a:r>
              <a:rPr lang="zh-CN" altLang="zh-CN" kern="100" dirty="0">
                <a:cs typeface="Times New Roman"/>
              </a:rPr>
              <a:t>计提） </a:t>
            </a:r>
          </a:p>
          <a:p>
            <a:pPr indent="200025"/>
            <a:r>
              <a:rPr lang="zh-CN" altLang="zh-CN" kern="100" dirty="0">
                <a:cs typeface="Times New Roman"/>
              </a:rPr>
              <a:t>借：主营业务成本</a:t>
            </a:r>
          </a:p>
          <a:p>
            <a:pPr marL="228600" indent="266700"/>
            <a:r>
              <a:rPr lang="en-US" altLang="zh-CN" kern="100" dirty="0">
                <a:cs typeface="Times New Roman"/>
              </a:rPr>
              <a:t>   </a:t>
            </a:r>
            <a:r>
              <a:rPr lang="zh-CN" altLang="zh-CN" kern="100" dirty="0">
                <a:cs typeface="Times New Roman"/>
              </a:rPr>
              <a:t>贷：库存商品</a:t>
            </a:r>
          </a:p>
          <a:p>
            <a:pPr marL="228600" indent="266700"/>
            <a:r>
              <a:rPr lang="zh-CN" altLang="zh-CN" kern="100" dirty="0">
                <a:cs typeface="Times New Roman"/>
              </a:rPr>
              <a:t>收到赊销方的账款：</a:t>
            </a:r>
          </a:p>
          <a:p>
            <a:pPr marL="228600" indent="266700"/>
            <a:r>
              <a:rPr lang="zh-CN" altLang="zh-CN" kern="100" dirty="0">
                <a:cs typeface="Times New Roman"/>
              </a:rPr>
              <a:t>借：银行存款</a:t>
            </a:r>
          </a:p>
          <a:p>
            <a:pPr marL="228600" indent="266700"/>
            <a:r>
              <a:rPr lang="en-US" altLang="zh-CN" kern="100" dirty="0">
                <a:cs typeface="Times New Roman"/>
              </a:rPr>
              <a:t>   </a:t>
            </a:r>
            <a:r>
              <a:rPr lang="zh-CN" altLang="zh-CN" kern="100" dirty="0">
                <a:cs typeface="Times New Roman"/>
              </a:rPr>
              <a:t>贷：应收账款</a:t>
            </a:r>
          </a:p>
          <a:p>
            <a:pPr lvl="0"/>
            <a:r>
              <a:rPr lang="en-US" altLang="zh-CN" kern="100" dirty="0" smtClean="0">
                <a:cs typeface="Times New Roman"/>
              </a:rPr>
              <a:t>3</a:t>
            </a:r>
            <a:r>
              <a:rPr lang="zh-CN" altLang="en-US" kern="100" dirty="0" smtClean="0">
                <a:cs typeface="Times New Roman"/>
              </a:rPr>
              <a:t>、</a:t>
            </a:r>
            <a:r>
              <a:rPr lang="zh-CN" altLang="zh-CN" kern="100" dirty="0" smtClean="0">
                <a:cs typeface="Times New Roman"/>
              </a:rPr>
              <a:t>产品</a:t>
            </a:r>
            <a:r>
              <a:rPr lang="zh-CN" altLang="zh-CN" kern="100" dirty="0">
                <a:cs typeface="Times New Roman"/>
              </a:rPr>
              <a:t>在销售时发生的所有费用：</a:t>
            </a:r>
          </a:p>
          <a:p>
            <a:pPr marL="228600" indent="266700"/>
            <a:r>
              <a:rPr lang="zh-CN" altLang="zh-CN" kern="100" dirty="0">
                <a:cs typeface="Times New Roman"/>
              </a:rPr>
              <a:t>借：销售费用</a:t>
            </a:r>
          </a:p>
          <a:p>
            <a:pPr marL="228600" indent="266700"/>
            <a:r>
              <a:rPr lang="en-US" altLang="zh-CN" kern="100" dirty="0">
                <a:cs typeface="Times New Roman"/>
              </a:rPr>
              <a:t>   </a:t>
            </a:r>
            <a:r>
              <a:rPr lang="zh-CN" altLang="zh-CN" kern="100" dirty="0">
                <a:cs typeface="Times New Roman"/>
              </a:rPr>
              <a:t>贷：银行</a:t>
            </a:r>
            <a:r>
              <a:rPr lang="zh-CN" altLang="zh-CN" kern="100" dirty="0" smtClean="0">
                <a:cs typeface="Times New Roman"/>
              </a:rPr>
              <a:t>存款</a:t>
            </a:r>
            <a:endParaRPr lang="zh-CN" altLang="zh-CN" kern="100" dirty="0">
              <a:cs typeface="Times New Roman"/>
            </a:endParaRPr>
          </a:p>
        </p:txBody>
      </p:sp>
    </p:spTree>
    <p:extLst>
      <p:ext uri="{BB962C8B-B14F-4D97-AF65-F5344CB8AC3E}">
        <p14:creationId xmlns:p14="http://schemas.microsoft.com/office/powerpoint/2010/main" val="268462035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noAutofit/>
          </a:bodyPr>
          <a:lstStyle/>
          <a:p>
            <a:pPr lvl="0">
              <a:buClr>
                <a:srgbClr val="5B9BD5"/>
              </a:buClr>
            </a:pPr>
            <a:r>
              <a:rPr lang="en-US" altLang="zh-CN" kern="100" dirty="0">
                <a:solidFill>
                  <a:prstClr val="black">
                    <a:lumMod val="50000"/>
                    <a:lumOff val="50000"/>
                  </a:prstClr>
                </a:solidFill>
                <a:cs typeface="Times New Roman"/>
              </a:rPr>
              <a:t>4</a:t>
            </a:r>
            <a:r>
              <a:rPr lang="zh-CN" altLang="en-US"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产品在销售过程中发生除了增值税以外的所有税的费用：</a:t>
            </a:r>
          </a:p>
          <a:p>
            <a:pPr lvl="0">
              <a:buClr>
                <a:srgbClr val="5B9BD5"/>
              </a:buClr>
            </a:pPr>
            <a:r>
              <a:rPr lang="zh-CN" altLang="zh-CN" kern="100" dirty="0">
                <a:solidFill>
                  <a:prstClr val="black">
                    <a:lumMod val="50000"/>
                    <a:lumOff val="50000"/>
                  </a:prstClr>
                </a:solidFill>
                <a:cs typeface="Times New Roman"/>
              </a:rPr>
              <a:t>（</a:t>
            </a:r>
            <a:r>
              <a:rPr lang="en-US" altLang="zh-CN" kern="100" dirty="0">
                <a:solidFill>
                  <a:prstClr val="black">
                    <a:lumMod val="50000"/>
                    <a:lumOff val="50000"/>
                  </a:prstClr>
                </a:solidFill>
                <a:cs typeface="Times New Roman"/>
              </a:rPr>
              <a:t>1</a:t>
            </a:r>
            <a:r>
              <a:rPr lang="zh-CN" altLang="zh-CN" kern="100" dirty="0">
                <a:solidFill>
                  <a:prstClr val="black">
                    <a:lumMod val="50000"/>
                    <a:lumOff val="50000"/>
                  </a:prstClr>
                </a:solidFill>
                <a:cs typeface="Times New Roman"/>
              </a:rPr>
              <a:t>）以银行存款的形式交税：</a:t>
            </a:r>
          </a:p>
          <a:p>
            <a:pPr lvl="0" indent="333375">
              <a:buClr>
                <a:srgbClr val="5B9BD5"/>
              </a:buClr>
            </a:pPr>
            <a:r>
              <a:rPr lang="zh-CN" altLang="zh-CN" kern="100" dirty="0">
                <a:solidFill>
                  <a:prstClr val="black">
                    <a:lumMod val="50000"/>
                    <a:lumOff val="50000"/>
                  </a:prstClr>
                </a:solidFill>
                <a:cs typeface="Times New Roman"/>
              </a:rPr>
              <a:t>借：营业税金及附加（除了增值税外的所有税）</a:t>
            </a:r>
          </a:p>
          <a:p>
            <a:pPr marL="228600" lvl="0" indent="266700">
              <a:buClr>
                <a:srgbClr val="5B9BD5"/>
              </a:buClr>
            </a:pP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贷：应交税费——应交</a:t>
            </a:r>
            <a:r>
              <a:rPr lang="en-US" altLang="zh-CN" kern="100" dirty="0">
                <a:solidFill>
                  <a:prstClr val="black">
                    <a:lumMod val="50000"/>
                    <a:lumOff val="50000"/>
                  </a:prstClr>
                </a:solidFill>
                <a:cs typeface="Times New Roman"/>
              </a:rPr>
              <a:t>XX</a:t>
            </a:r>
            <a:r>
              <a:rPr lang="zh-CN" altLang="zh-CN" kern="100" dirty="0">
                <a:solidFill>
                  <a:prstClr val="black">
                    <a:lumMod val="50000"/>
                    <a:lumOff val="50000"/>
                  </a:prstClr>
                </a:solidFill>
                <a:cs typeface="Times New Roman"/>
              </a:rPr>
              <a:t>税</a:t>
            </a:r>
          </a:p>
          <a:p>
            <a:pPr lvl="0" indent="333375">
              <a:buClr>
                <a:srgbClr val="5B9BD5"/>
              </a:buClr>
            </a:pPr>
            <a:r>
              <a:rPr lang="zh-CN" altLang="zh-CN" kern="100" dirty="0">
                <a:solidFill>
                  <a:prstClr val="black">
                    <a:lumMod val="50000"/>
                    <a:lumOff val="50000"/>
                  </a:prstClr>
                </a:solidFill>
                <a:cs typeface="Times New Roman"/>
              </a:rPr>
              <a:t>借：应交税费——应交</a:t>
            </a:r>
            <a:r>
              <a:rPr lang="en-US" altLang="zh-CN" kern="100" dirty="0">
                <a:solidFill>
                  <a:prstClr val="black">
                    <a:lumMod val="50000"/>
                    <a:lumOff val="50000"/>
                  </a:prstClr>
                </a:solidFill>
                <a:cs typeface="Times New Roman"/>
              </a:rPr>
              <a:t>XX</a:t>
            </a:r>
            <a:r>
              <a:rPr lang="zh-CN" altLang="zh-CN" kern="100" dirty="0">
                <a:solidFill>
                  <a:prstClr val="black">
                    <a:lumMod val="50000"/>
                    <a:lumOff val="50000"/>
                  </a:prstClr>
                </a:solidFill>
                <a:cs typeface="Times New Roman"/>
              </a:rPr>
              <a:t>税</a:t>
            </a:r>
          </a:p>
          <a:p>
            <a:pPr marL="228600" lvl="0" indent="266700">
              <a:buClr>
                <a:srgbClr val="5B9BD5"/>
              </a:buClr>
            </a:pP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贷：银行存款或应付账款 （如果写应付账款表示欠交税费）</a:t>
            </a:r>
          </a:p>
          <a:p>
            <a:pPr lvl="0">
              <a:buClr>
                <a:srgbClr val="5B9BD5"/>
              </a:buClr>
            </a:pPr>
            <a:r>
              <a:rPr lang="zh-CN" altLang="zh-CN" kern="100" dirty="0">
                <a:solidFill>
                  <a:prstClr val="black">
                    <a:lumMod val="50000"/>
                    <a:lumOff val="50000"/>
                  </a:prstClr>
                </a:solidFill>
                <a:cs typeface="Times New Roman"/>
              </a:rPr>
              <a:t>（</a:t>
            </a:r>
            <a:r>
              <a:rPr lang="en-US" altLang="zh-CN" kern="100" dirty="0">
                <a:solidFill>
                  <a:prstClr val="black">
                    <a:lumMod val="50000"/>
                    <a:lumOff val="50000"/>
                  </a:prstClr>
                </a:solidFill>
                <a:cs typeface="Times New Roman"/>
              </a:rPr>
              <a:t>2</a:t>
            </a:r>
            <a:r>
              <a:rPr lang="zh-CN" altLang="zh-CN" kern="100" dirty="0">
                <a:solidFill>
                  <a:prstClr val="black">
                    <a:lumMod val="50000"/>
                    <a:lumOff val="50000"/>
                  </a:prstClr>
                </a:solidFill>
                <a:cs typeface="Times New Roman"/>
              </a:rPr>
              <a:t>）欠税费后补交欠款税费：</a:t>
            </a:r>
          </a:p>
          <a:p>
            <a:pPr lvl="0" indent="333375">
              <a:buClr>
                <a:srgbClr val="5B9BD5"/>
              </a:buClr>
            </a:pPr>
            <a:r>
              <a:rPr lang="zh-CN" altLang="zh-CN" kern="100" dirty="0">
                <a:solidFill>
                  <a:prstClr val="black">
                    <a:lumMod val="50000"/>
                    <a:lumOff val="50000"/>
                  </a:prstClr>
                </a:solidFill>
                <a:cs typeface="Times New Roman"/>
              </a:rPr>
              <a:t>借：应付账款</a:t>
            </a:r>
          </a:p>
          <a:p>
            <a:pPr marL="228600" lvl="0" indent="266700">
              <a:buClr>
                <a:srgbClr val="5B9BD5"/>
              </a:buClr>
            </a:pP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贷：银行存款 </a:t>
            </a:r>
          </a:p>
          <a:p>
            <a:pPr lvl="0">
              <a:buClr>
                <a:srgbClr val="5B9BD5"/>
              </a:buClr>
            </a:pPr>
            <a:r>
              <a:rPr lang="zh-CN" altLang="en-US" kern="100" dirty="0" smtClean="0">
                <a:solidFill>
                  <a:prstClr val="black">
                    <a:lumMod val="50000"/>
                    <a:lumOff val="50000"/>
                  </a:prstClr>
                </a:solidFill>
                <a:cs typeface="Times New Roman"/>
              </a:rPr>
              <a:t>三     </a:t>
            </a:r>
            <a:r>
              <a:rPr lang="zh-CN" altLang="zh-CN" kern="100" dirty="0" smtClean="0">
                <a:solidFill>
                  <a:prstClr val="black">
                    <a:lumMod val="50000"/>
                    <a:lumOff val="50000"/>
                  </a:prstClr>
                </a:solidFill>
                <a:cs typeface="Times New Roman"/>
              </a:rPr>
              <a:t>营业</a:t>
            </a:r>
            <a:r>
              <a:rPr lang="zh-CN" altLang="zh-CN" kern="100" dirty="0">
                <a:solidFill>
                  <a:prstClr val="black">
                    <a:lumMod val="50000"/>
                    <a:lumOff val="50000"/>
                  </a:prstClr>
                </a:solidFill>
                <a:cs typeface="Times New Roman"/>
              </a:rPr>
              <a:t>外收支</a:t>
            </a:r>
          </a:p>
          <a:p>
            <a:pPr marL="228600" lvl="0" indent="-228600">
              <a:buClr>
                <a:srgbClr val="5B9BD5"/>
              </a:buClr>
            </a:pPr>
            <a:r>
              <a:rPr lang="zh-CN" altLang="zh-CN" kern="100" dirty="0">
                <a:solidFill>
                  <a:prstClr val="black">
                    <a:lumMod val="50000"/>
                    <a:lumOff val="50000"/>
                  </a:prstClr>
                </a:solidFill>
                <a:cs typeface="Times New Roman"/>
              </a:rPr>
              <a:t>如果获得的收入不是来源于主要经营方式所产生的，则需要记入营业外收入：</a:t>
            </a:r>
          </a:p>
          <a:p>
            <a:pPr marL="228600" lvl="0" indent="266700">
              <a:buClr>
                <a:srgbClr val="5B9BD5"/>
              </a:buClr>
            </a:pPr>
            <a:r>
              <a:rPr lang="zh-CN" altLang="zh-CN" kern="100" dirty="0">
                <a:solidFill>
                  <a:prstClr val="black">
                    <a:lumMod val="50000"/>
                    <a:lumOff val="50000"/>
                  </a:prstClr>
                </a:solidFill>
                <a:cs typeface="Times New Roman"/>
              </a:rPr>
              <a:t>借：银行存款或应收账款</a:t>
            </a:r>
          </a:p>
          <a:p>
            <a:pPr marL="228600" lvl="0" indent="266700">
              <a:buClr>
                <a:srgbClr val="5B9BD5"/>
              </a:buClr>
            </a:pP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贷：营业外收入</a:t>
            </a:r>
          </a:p>
          <a:p>
            <a:pPr marL="228600" lvl="0" indent="-228600">
              <a:buClr>
                <a:srgbClr val="5B9BD5"/>
              </a:buClr>
            </a:pPr>
            <a:r>
              <a:rPr lang="zh-CN" altLang="zh-CN" kern="100" dirty="0">
                <a:solidFill>
                  <a:prstClr val="black">
                    <a:lumMod val="50000"/>
                    <a:lumOff val="50000"/>
                  </a:prstClr>
                </a:solidFill>
                <a:cs typeface="Times New Roman"/>
              </a:rPr>
              <a:t>如果发生了意外的开支（不在计划或者是意料范围之内），则需要记入营业外支出：</a:t>
            </a:r>
          </a:p>
          <a:p>
            <a:pPr marL="228600" lvl="0" indent="266700">
              <a:buClr>
                <a:srgbClr val="5B9BD5"/>
              </a:buClr>
            </a:pPr>
            <a:r>
              <a:rPr lang="zh-CN" altLang="zh-CN" kern="100" dirty="0">
                <a:solidFill>
                  <a:prstClr val="black">
                    <a:lumMod val="50000"/>
                    <a:lumOff val="50000"/>
                  </a:prstClr>
                </a:solidFill>
                <a:cs typeface="Times New Roman"/>
              </a:rPr>
              <a:t>借：营业外支出</a:t>
            </a:r>
          </a:p>
          <a:p>
            <a:pPr marL="228600" lvl="0" indent="266700">
              <a:buClr>
                <a:srgbClr val="5B9BD5"/>
              </a:buClr>
            </a:pP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贷：银行存款或应付账款 </a:t>
            </a:r>
          </a:p>
          <a:p>
            <a:pPr lvl="0">
              <a:buClr>
                <a:srgbClr val="5B9BD5"/>
              </a:buClr>
            </a:pPr>
            <a:r>
              <a:rPr lang="zh-CN" altLang="en-US" kern="100" dirty="0" smtClean="0">
                <a:solidFill>
                  <a:prstClr val="black">
                    <a:lumMod val="50000"/>
                    <a:lumOff val="50000"/>
                  </a:prstClr>
                </a:solidFill>
                <a:cs typeface="Times New Roman"/>
              </a:rPr>
              <a:t>四      </a:t>
            </a:r>
            <a:r>
              <a:rPr lang="zh-CN" altLang="zh-CN" kern="100" dirty="0" smtClean="0">
                <a:solidFill>
                  <a:prstClr val="black">
                    <a:lumMod val="50000"/>
                    <a:lumOff val="50000"/>
                  </a:prstClr>
                </a:solidFill>
                <a:cs typeface="Times New Roman"/>
              </a:rPr>
              <a:t>利息</a:t>
            </a:r>
            <a:r>
              <a:rPr lang="zh-CN" altLang="zh-CN" kern="100" dirty="0">
                <a:solidFill>
                  <a:prstClr val="black">
                    <a:lumMod val="50000"/>
                    <a:lumOff val="50000"/>
                  </a:prstClr>
                </a:solidFill>
                <a:cs typeface="Times New Roman"/>
              </a:rPr>
              <a:t>相关：</a:t>
            </a:r>
          </a:p>
          <a:p>
            <a:pPr marL="342900" lvl="0" indent="-342900">
              <a:buClr>
                <a:srgbClr val="5B9BD5"/>
              </a:buClr>
              <a:buFont typeface="+mj-lt"/>
              <a:buAutoNum type="arabicPeriod"/>
            </a:pPr>
            <a:r>
              <a:rPr lang="zh-CN" altLang="zh-CN" kern="100" dirty="0">
                <a:solidFill>
                  <a:prstClr val="black">
                    <a:lumMod val="50000"/>
                    <a:lumOff val="50000"/>
                  </a:prstClr>
                </a:solidFill>
                <a:cs typeface="Times New Roman"/>
              </a:rPr>
              <a:t>任务方</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挑战方 为债务人：</a:t>
            </a:r>
          </a:p>
          <a:p>
            <a:pPr marL="685800" lvl="0" indent="-457200">
              <a:buClr>
                <a:srgbClr val="5B9BD5"/>
              </a:buClr>
            </a:pPr>
            <a:r>
              <a:rPr lang="zh-CN" altLang="en-US" kern="100" dirty="0" smtClean="0">
                <a:solidFill>
                  <a:prstClr val="black">
                    <a:lumMod val="50000"/>
                    <a:lumOff val="50000"/>
                  </a:prstClr>
                </a:solidFill>
                <a:cs typeface="Times New Roman"/>
              </a:rPr>
              <a:t>（</a:t>
            </a:r>
            <a:r>
              <a:rPr lang="en-US" altLang="zh-CN" kern="100" dirty="0" smtClean="0">
                <a:solidFill>
                  <a:prstClr val="black">
                    <a:lumMod val="50000"/>
                    <a:lumOff val="50000"/>
                  </a:prstClr>
                </a:solidFill>
                <a:cs typeface="Times New Roman"/>
              </a:rPr>
              <a:t>1</a:t>
            </a:r>
            <a:r>
              <a:rPr lang="zh-CN" altLang="en-US" kern="100" dirty="0" smtClean="0">
                <a:solidFill>
                  <a:prstClr val="black">
                    <a:lumMod val="50000"/>
                    <a:lumOff val="50000"/>
                  </a:prstClr>
                </a:solidFill>
                <a:cs typeface="Times New Roman"/>
              </a:rPr>
              <a:t>）     </a:t>
            </a:r>
            <a:r>
              <a:rPr lang="zh-CN" altLang="zh-CN" kern="100" dirty="0" smtClean="0">
                <a:solidFill>
                  <a:prstClr val="black">
                    <a:lumMod val="50000"/>
                    <a:lumOff val="50000"/>
                  </a:prstClr>
                </a:solidFill>
                <a:cs typeface="Times New Roman"/>
              </a:rPr>
              <a:t>向</a:t>
            </a:r>
            <a:r>
              <a:rPr lang="zh-CN" altLang="zh-CN" kern="100" dirty="0">
                <a:solidFill>
                  <a:prstClr val="black">
                    <a:lumMod val="50000"/>
                    <a:lumOff val="50000"/>
                  </a:prstClr>
                </a:solidFill>
                <a:cs typeface="Times New Roman"/>
              </a:rPr>
              <a:t>债权人借款（到期一次还本付息的形式）：</a:t>
            </a:r>
          </a:p>
          <a:p>
            <a:pPr marL="685800" lvl="0" indent="266700">
              <a:buClr>
                <a:srgbClr val="5B9BD5"/>
              </a:buClr>
            </a:pPr>
            <a:r>
              <a:rPr lang="zh-CN" altLang="zh-CN" kern="100" dirty="0">
                <a:solidFill>
                  <a:prstClr val="black">
                    <a:lumMod val="50000"/>
                    <a:lumOff val="50000"/>
                  </a:prstClr>
                </a:solidFill>
                <a:cs typeface="Times New Roman"/>
              </a:rPr>
              <a:t>借：银行存款</a:t>
            </a:r>
          </a:p>
          <a:p>
            <a:pPr marL="685800" lvl="0" indent="266700">
              <a:buClr>
                <a:srgbClr val="5B9BD5"/>
              </a:buClr>
            </a:pPr>
            <a:r>
              <a:rPr lang="zh-CN" altLang="zh-CN" kern="100" dirty="0">
                <a:solidFill>
                  <a:prstClr val="black">
                    <a:lumMod val="50000"/>
                    <a:lumOff val="50000"/>
                  </a:prstClr>
                </a:solidFill>
                <a:cs typeface="Times New Roman"/>
              </a:rPr>
              <a:t>贷：应付债券</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短期借款</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长期借款</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应付票据</a:t>
            </a:r>
            <a:r>
              <a:rPr lang="zh-CN" altLang="zh-CN" kern="100" dirty="0">
                <a:solidFill>
                  <a:srgbClr val="FF0000"/>
                </a:solidFill>
                <a:cs typeface="Times New Roman"/>
              </a:rPr>
              <a:t>（关键看借款方式</a:t>
            </a:r>
            <a:r>
              <a:rPr lang="zh-CN" altLang="zh-CN" kern="100" dirty="0" smtClean="0">
                <a:solidFill>
                  <a:srgbClr val="FF0000"/>
                </a:solidFill>
                <a:cs typeface="Times New Roman"/>
              </a:rPr>
              <a:t>）</a:t>
            </a:r>
            <a:endParaRPr lang="zh-CN" altLang="zh-CN" kern="100" dirty="0">
              <a:solidFill>
                <a:prstClr val="black">
                  <a:lumMod val="50000"/>
                  <a:lumOff val="50000"/>
                </a:prstClr>
              </a:solidFill>
              <a:cs typeface="Times New Roman"/>
            </a:endParaRPr>
          </a:p>
        </p:txBody>
      </p:sp>
    </p:spTree>
    <p:extLst>
      <p:ext uri="{BB962C8B-B14F-4D97-AF65-F5344CB8AC3E}">
        <p14:creationId xmlns:p14="http://schemas.microsoft.com/office/powerpoint/2010/main" val="387101776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 y="142826"/>
            <a:ext cx="8711143" cy="542476"/>
          </a:xfrm>
        </p:spPr>
        <p:txBody>
          <a:bodyPr/>
          <a:lstStyle/>
          <a:p>
            <a:r>
              <a:rPr lang="zh-CN" altLang="en-US" dirty="0" smtClean="0"/>
              <a:t>经济情况记录模板</a:t>
            </a:r>
            <a:endParaRPr lang="zh-CN" altLang="en-US" dirty="0"/>
          </a:p>
        </p:txBody>
      </p:sp>
      <p:sp>
        <p:nvSpPr>
          <p:cNvPr id="3" name="内容占位符 2"/>
          <p:cNvSpPr>
            <a:spLocks noGrp="1"/>
          </p:cNvSpPr>
          <p:nvPr>
            <p:ph sz="quarter" idx="13"/>
          </p:nvPr>
        </p:nvSpPr>
        <p:spPr/>
        <p:txBody>
          <a:bodyPr>
            <a:noAutofit/>
          </a:bodyPr>
          <a:lstStyle/>
          <a:p>
            <a:pPr marL="685800" lvl="0" indent="-457200">
              <a:buClr>
                <a:srgbClr val="5B9BD5"/>
              </a:buClr>
            </a:pPr>
            <a:r>
              <a:rPr lang="zh-CN" altLang="en-US" kern="100" dirty="0">
                <a:solidFill>
                  <a:prstClr val="black">
                    <a:lumMod val="50000"/>
                    <a:lumOff val="50000"/>
                  </a:prstClr>
                </a:solidFill>
                <a:cs typeface="Times New Roman"/>
              </a:rPr>
              <a:t>（</a:t>
            </a:r>
            <a:r>
              <a:rPr lang="en-US" altLang="zh-CN" kern="100" dirty="0">
                <a:solidFill>
                  <a:prstClr val="black">
                    <a:lumMod val="50000"/>
                    <a:lumOff val="50000"/>
                  </a:prstClr>
                </a:solidFill>
                <a:cs typeface="Times New Roman"/>
              </a:rPr>
              <a:t>2</a:t>
            </a:r>
            <a:r>
              <a:rPr lang="zh-CN" altLang="en-US" kern="100" dirty="0">
                <a:solidFill>
                  <a:prstClr val="black">
                    <a:lumMod val="50000"/>
                    <a:lumOff val="50000"/>
                  </a:prstClr>
                </a:solidFill>
                <a:cs typeface="Times New Roman"/>
              </a:rPr>
              <a:t>）</a:t>
            </a: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期间需要还付的利息：</a:t>
            </a:r>
          </a:p>
          <a:p>
            <a:pPr marL="685800" lvl="0" indent="266700">
              <a:buClr>
                <a:srgbClr val="5B9BD5"/>
              </a:buClr>
            </a:pPr>
            <a:r>
              <a:rPr lang="zh-CN" altLang="zh-CN" kern="100" dirty="0">
                <a:solidFill>
                  <a:prstClr val="black">
                    <a:lumMod val="50000"/>
                    <a:lumOff val="50000"/>
                  </a:prstClr>
                </a:solidFill>
                <a:cs typeface="Times New Roman"/>
              </a:rPr>
              <a:t>借：财务费用</a:t>
            </a:r>
          </a:p>
          <a:p>
            <a:pPr marL="685800" lvl="0" indent="266700">
              <a:buClr>
                <a:srgbClr val="5B9BD5"/>
              </a:buClr>
            </a:pPr>
            <a:r>
              <a:rPr lang="zh-CN" altLang="zh-CN" kern="100" dirty="0">
                <a:solidFill>
                  <a:prstClr val="black">
                    <a:lumMod val="50000"/>
                    <a:lumOff val="50000"/>
                  </a:prstClr>
                </a:solidFill>
                <a:cs typeface="Times New Roman"/>
              </a:rPr>
              <a:t>贷：应付利息</a:t>
            </a:r>
          </a:p>
          <a:p>
            <a:pPr marL="685800" lvl="0" indent="-457200">
              <a:buClr>
                <a:srgbClr val="5B9BD5"/>
              </a:buClr>
            </a:pPr>
            <a:r>
              <a:rPr lang="zh-CN" altLang="en-US" kern="100" dirty="0">
                <a:solidFill>
                  <a:prstClr val="black">
                    <a:lumMod val="50000"/>
                    <a:lumOff val="50000"/>
                  </a:prstClr>
                </a:solidFill>
                <a:cs typeface="Times New Roman"/>
              </a:rPr>
              <a:t>（</a:t>
            </a:r>
            <a:r>
              <a:rPr lang="en-US" altLang="zh-CN" kern="100" dirty="0">
                <a:solidFill>
                  <a:prstClr val="black">
                    <a:lumMod val="50000"/>
                    <a:lumOff val="50000"/>
                  </a:prstClr>
                </a:solidFill>
                <a:cs typeface="Times New Roman"/>
              </a:rPr>
              <a:t>3</a:t>
            </a:r>
            <a:r>
              <a:rPr lang="zh-CN" altLang="en-US"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到期一次还本付息时：</a:t>
            </a:r>
          </a:p>
          <a:p>
            <a:pPr marL="685800" lvl="0" indent="266700">
              <a:buClr>
                <a:srgbClr val="5B9BD5"/>
              </a:buClr>
            </a:pPr>
            <a:r>
              <a:rPr lang="zh-CN" altLang="zh-CN" kern="100" dirty="0">
                <a:solidFill>
                  <a:prstClr val="black">
                    <a:lumMod val="50000"/>
                    <a:lumOff val="50000"/>
                  </a:prstClr>
                </a:solidFill>
                <a:cs typeface="Times New Roman"/>
              </a:rPr>
              <a:t>借：应付债券</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短期借款</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长期借款</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应付票据</a:t>
            </a:r>
            <a:r>
              <a:rPr lang="zh-CN" altLang="zh-CN" kern="100" dirty="0">
                <a:solidFill>
                  <a:srgbClr val="FF0000"/>
                </a:solidFill>
                <a:cs typeface="Times New Roman"/>
              </a:rPr>
              <a:t>（在（</a:t>
            </a:r>
            <a:r>
              <a:rPr lang="en-US" altLang="zh-CN" kern="100" dirty="0">
                <a:solidFill>
                  <a:srgbClr val="FF0000"/>
                </a:solidFill>
                <a:cs typeface="Times New Roman"/>
              </a:rPr>
              <a:t>1</a:t>
            </a:r>
            <a:r>
              <a:rPr lang="zh-CN" altLang="zh-CN" kern="100" dirty="0">
                <a:solidFill>
                  <a:srgbClr val="FF0000"/>
                </a:solidFill>
                <a:cs typeface="Times New Roman"/>
              </a:rPr>
              <a:t>）中写哪个借款的方式，此处就写那个借款的科目名称</a:t>
            </a:r>
            <a:r>
              <a:rPr lang="zh-CN" altLang="zh-CN" kern="100" dirty="0" smtClean="0">
                <a:solidFill>
                  <a:srgbClr val="FF0000"/>
                </a:solidFill>
                <a:cs typeface="Times New Roman"/>
              </a:rPr>
              <a:t>）</a:t>
            </a:r>
            <a:endParaRPr lang="zh-CN" altLang="zh-CN" kern="100" dirty="0" smtClean="0">
              <a:solidFill>
                <a:prstClr val="black">
                  <a:lumMod val="50000"/>
                  <a:lumOff val="50000"/>
                </a:prstClr>
              </a:solidFill>
              <a:cs typeface="Times New Roman"/>
            </a:endParaRPr>
          </a:p>
          <a:p>
            <a:pPr lvl="0">
              <a:buClr>
                <a:srgbClr val="5B9BD5"/>
              </a:buClr>
            </a:pPr>
            <a:r>
              <a:rPr lang="en-US" altLang="zh-CN" kern="100" dirty="0">
                <a:solidFill>
                  <a:prstClr val="black">
                    <a:lumMod val="50000"/>
                    <a:lumOff val="50000"/>
                  </a:prstClr>
                </a:solidFill>
                <a:cs typeface="Times New Roman"/>
              </a:rPr>
              <a:t>2</a:t>
            </a:r>
            <a:r>
              <a:rPr lang="en-US" altLang="zh-CN" kern="100" dirty="0" smtClean="0">
                <a:solidFill>
                  <a:prstClr val="black">
                    <a:lumMod val="50000"/>
                    <a:lumOff val="50000"/>
                  </a:prstClr>
                </a:solidFill>
                <a:cs typeface="Times New Roman"/>
              </a:rPr>
              <a:t>.     </a:t>
            </a:r>
            <a:r>
              <a:rPr lang="zh-CN" altLang="zh-CN" kern="100" dirty="0" smtClean="0">
                <a:solidFill>
                  <a:prstClr val="black">
                    <a:lumMod val="50000"/>
                    <a:lumOff val="50000"/>
                  </a:prstClr>
                </a:solidFill>
                <a:cs typeface="Times New Roman"/>
              </a:rPr>
              <a:t>应付利息（之前所有的利息加总）</a:t>
            </a:r>
          </a:p>
          <a:p>
            <a:pPr lvl="0">
              <a:buClr>
                <a:srgbClr val="5B9BD5"/>
              </a:buClr>
            </a:pPr>
            <a:r>
              <a:rPr lang="en-US" altLang="zh-CN" kern="100" dirty="0" smtClean="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贷：银行存款</a:t>
            </a:r>
          </a:p>
          <a:p>
            <a:pPr lvl="0">
              <a:buClr>
                <a:srgbClr val="5B9BD5"/>
              </a:buClr>
            </a:pPr>
            <a:r>
              <a:rPr lang="en-US" altLang="zh-CN" kern="100" dirty="0">
                <a:solidFill>
                  <a:prstClr val="black">
                    <a:lumMod val="50000"/>
                    <a:lumOff val="50000"/>
                  </a:prstClr>
                </a:solidFill>
                <a:cs typeface="Times New Roman"/>
              </a:rPr>
              <a:t> </a:t>
            </a:r>
            <a:r>
              <a:rPr lang="en-US" altLang="zh-CN" kern="100" dirty="0" smtClean="0">
                <a:solidFill>
                  <a:prstClr val="black">
                    <a:lumMod val="50000"/>
                    <a:lumOff val="50000"/>
                  </a:prstClr>
                </a:solidFill>
                <a:cs typeface="Times New Roman"/>
              </a:rPr>
              <a:t>     </a:t>
            </a:r>
            <a:r>
              <a:rPr lang="zh-CN" altLang="en-US" kern="100" dirty="0" smtClean="0">
                <a:solidFill>
                  <a:prstClr val="black">
                    <a:lumMod val="50000"/>
                    <a:lumOff val="50000"/>
                  </a:prstClr>
                </a:solidFill>
                <a:cs typeface="Times New Roman"/>
              </a:rPr>
              <a:t>（</a:t>
            </a:r>
            <a:r>
              <a:rPr lang="en-US" altLang="zh-CN" kern="100" dirty="0" smtClean="0">
                <a:solidFill>
                  <a:prstClr val="black">
                    <a:lumMod val="50000"/>
                    <a:lumOff val="50000"/>
                  </a:prstClr>
                </a:solidFill>
                <a:cs typeface="Times New Roman"/>
              </a:rPr>
              <a:t>1</a:t>
            </a:r>
            <a:r>
              <a:rPr lang="zh-CN" altLang="en-US" kern="100" dirty="0" smtClean="0">
                <a:solidFill>
                  <a:prstClr val="black">
                    <a:lumMod val="50000"/>
                    <a:lumOff val="50000"/>
                  </a:prstClr>
                </a:solidFill>
                <a:cs typeface="Times New Roman"/>
              </a:rPr>
              <a:t>）    </a:t>
            </a:r>
            <a:r>
              <a:rPr lang="zh-CN" altLang="zh-CN" kern="100" dirty="0" smtClean="0">
                <a:solidFill>
                  <a:prstClr val="black">
                    <a:lumMod val="50000"/>
                    <a:lumOff val="50000"/>
                  </a:prstClr>
                </a:solidFill>
                <a:cs typeface="Times New Roman"/>
              </a:rPr>
              <a:t>向</a:t>
            </a:r>
            <a:r>
              <a:rPr lang="zh-CN" altLang="zh-CN" kern="100" dirty="0">
                <a:solidFill>
                  <a:prstClr val="black">
                    <a:lumMod val="50000"/>
                    <a:lumOff val="50000"/>
                  </a:prstClr>
                </a:solidFill>
                <a:cs typeface="Times New Roman"/>
              </a:rPr>
              <a:t>债权人借款（分期还利息，到期还本金）</a:t>
            </a:r>
          </a:p>
          <a:p>
            <a:pPr marL="790575" lvl="0" indent="266700">
              <a:buClr>
                <a:srgbClr val="5B9BD5"/>
              </a:buClr>
            </a:pPr>
            <a:r>
              <a:rPr lang="zh-CN" altLang="zh-CN" kern="100" dirty="0">
                <a:solidFill>
                  <a:prstClr val="black">
                    <a:lumMod val="50000"/>
                    <a:lumOff val="50000"/>
                  </a:prstClr>
                </a:solidFill>
                <a:cs typeface="Times New Roman"/>
              </a:rPr>
              <a:t>借：银行存款</a:t>
            </a:r>
          </a:p>
          <a:p>
            <a:pPr marL="790575" lvl="0" indent="133350">
              <a:buClr>
                <a:srgbClr val="5B9BD5"/>
              </a:buClr>
            </a:pPr>
            <a:r>
              <a:rPr lang="zh-CN" altLang="zh-CN" kern="100" dirty="0">
                <a:solidFill>
                  <a:prstClr val="black">
                    <a:lumMod val="50000"/>
                    <a:lumOff val="50000"/>
                  </a:prstClr>
                </a:solidFill>
                <a:cs typeface="Times New Roman"/>
              </a:rPr>
              <a:t>贷：应付债券</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短期借款</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长期借款</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应付票据</a:t>
            </a:r>
            <a:r>
              <a:rPr lang="zh-CN" altLang="zh-CN" kern="100" dirty="0">
                <a:solidFill>
                  <a:srgbClr val="FF0000"/>
                </a:solidFill>
                <a:cs typeface="Times New Roman"/>
              </a:rPr>
              <a:t>（关键看借款方式）</a:t>
            </a:r>
            <a:endParaRPr lang="zh-CN" altLang="zh-CN" kern="100" dirty="0">
              <a:solidFill>
                <a:prstClr val="black">
                  <a:lumMod val="50000"/>
                  <a:lumOff val="50000"/>
                </a:prstClr>
              </a:solidFill>
              <a:cs typeface="Times New Roman"/>
            </a:endParaRPr>
          </a:p>
          <a:p>
            <a:pPr lvl="0">
              <a:buClr>
                <a:srgbClr val="5B9BD5"/>
              </a:buClr>
            </a:pPr>
            <a:r>
              <a:rPr lang="zh-CN" altLang="en-US" kern="100" dirty="0" smtClean="0">
                <a:solidFill>
                  <a:prstClr val="black">
                    <a:lumMod val="50000"/>
                    <a:lumOff val="50000"/>
                  </a:prstClr>
                </a:solidFill>
                <a:cs typeface="Times New Roman"/>
              </a:rPr>
              <a:t>      （</a:t>
            </a:r>
            <a:r>
              <a:rPr lang="en-US" altLang="zh-CN" kern="100" dirty="0" smtClean="0">
                <a:solidFill>
                  <a:prstClr val="black">
                    <a:lumMod val="50000"/>
                    <a:lumOff val="50000"/>
                  </a:prstClr>
                </a:solidFill>
                <a:cs typeface="Times New Roman"/>
              </a:rPr>
              <a:t>2</a:t>
            </a:r>
            <a:r>
              <a:rPr lang="zh-CN" altLang="en-US" kern="100" dirty="0" smtClean="0">
                <a:solidFill>
                  <a:prstClr val="black">
                    <a:lumMod val="50000"/>
                    <a:lumOff val="50000"/>
                  </a:prstClr>
                </a:solidFill>
                <a:cs typeface="Times New Roman"/>
              </a:rPr>
              <a:t>）    </a:t>
            </a:r>
            <a:r>
              <a:rPr lang="zh-CN" altLang="zh-CN" kern="100" dirty="0" smtClean="0">
                <a:solidFill>
                  <a:prstClr val="black">
                    <a:lumMod val="50000"/>
                    <a:lumOff val="50000"/>
                  </a:prstClr>
                </a:solidFill>
                <a:cs typeface="Times New Roman"/>
              </a:rPr>
              <a:t>分期</a:t>
            </a:r>
            <a:r>
              <a:rPr lang="zh-CN" altLang="zh-CN" kern="100" dirty="0">
                <a:solidFill>
                  <a:prstClr val="black">
                    <a:lumMod val="50000"/>
                    <a:lumOff val="50000"/>
                  </a:prstClr>
                </a:solidFill>
                <a:cs typeface="Times New Roman"/>
              </a:rPr>
              <a:t>还付利息：</a:t>
            </a:r>
          </a:p>
          <a:p>
            <a:pPr marL="790575" lvl="0" indent="266700">
              <a:buClr>
                <a:srgbClr val="5B9BD5"/>
              </a:buClr>
            </a:pPr>
            <a:r>
              <a:rPr lang="zh-CN" altLang="zh-CN" kern="100" dirty="0">
                <a:solidFill>
                  <a:prstClr val="black">
                    <a:lumMod val="50000"/>
                    <a:lumOff val="50000"/>
                  </a:prstClr>
                </a:solidFill>
                <a:cs typeface="Times New Roman"/>
              </a:rPr>
              <a:t>借：财务费用</a:t>
            </a:r>
          </a:p>
          <a:p>
            <a:pPr marL="790575" lvl="0" indent="266700">
              <a:buClr>
                <a:srgbClr val="5B9BD5"/>
              </a:buClr>
            </a:pP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贷：银行存款</a:t>
            </a:r>
          </a:p>
          <a:p>
            <a:pPr lvl="0">
              <a:buClr>
                <a:srgbClr val="5B9BD5"/>
              </a:buClr>
            </a:pPr>
            <a:r>
              <a:rPr lang="zh-CN" altLang="en-US" kern="100" dirty="0" smtClean="0">
                <a:solidFill>
                  <a:prstClr val="black">
                    <a:lumMod val="50000"/>
                    <a:lumOff val="50000"/>
                  </a:prstClr>
                </a:solidFill>
                <a:cs typeface="Times New Roman"/>
              </a:rPr>
              <a:t>      （</a:t>
            </a:r>
            <a:r>
              <a:rPr lang="en-US" altLang="zh-CN" kern="100" dirty="0" smtClean="0">
                <a:solidFill>
                  <a:prstClr val="black">
                    <a:lumMod val="50000"/>
                    <a:lumOff val="50000"/>
                  </a:prstClr>
                </a:solidFill>
                <a:cs typeface="Times New Roman"/>
              </a:rPr>
              <a:t>3</a:t>
            </a:r>
            <a:r>
              <a:rPr lang="zh-CN" altLang="en-US" kern="100" dirty="0" smtClean="0">
                <a:solidFill>
                  <a:prstClr val="black">
                    <a:lumMod val="50000"/>
                    <a:lumOff val="50000"/>
                  </a:prstClr>
                </a:solidFill>
                <a:cs typeface="Times New Roman"/>
              </a:rPr>
              <a:t>）    </a:t>
            </a:r>
            <a:r>
              <a:rPr lang="zh-CN" altLang="zh-CN" kern="100" dirty="0" smtClean="0">
                <a:solidFill>
                  <a:prstClr val="black">
                    <a:lumMod val="50000"/>
                    <a:lumOff val="50000"/>
                  </a:prstClr>
                </a:solidFill>
                <a:cs typeface="Times New Roman"/>
              </a:rPr>
              <a:t>到期</a:t>
            </a:r>
            <a:r>
              <a:rPr lang="zh-CN" altLang="zh-CN" kern="100" dirty="0">
                <a:solidFill>
                  <a:prstClr val="black">
                    <a:lumMod val="50000"/>
                    <a:lumOff val="50000"/>
                  </a:prstClr>
                </a:solidFill>
                <a:cs typeface="Times New Roman"/>
              </a:rPr>
              <a:t>还本金：</a:t>
            </a:r>
          </a:p>
          <a:p>
            <a:pPr marL="685800" lvl="0" indent="266700">
              <a:buClr>
                <a:srgbClr val="5B9BD5"/>
              </a:buClr>
            </a:pPr>
            <a:r>
              <a:rPr lang="zh-CN" altLang="zh-CN" kern="100" dirty="0">
                <a:solidFill>
                  <a:prstClr val="black">
                    <a:lumMod val="50000"/>
                    <a:lumOff val="50000"/>
                  </a:prstClr>
                </a:solidFill>
                <a:cs typeface="Times New Roman"/>
              </a:rPr>
              <a:t>借：应付债券</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短期借款</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长期借款</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应付票据</a:t>
            </a:r>
            <a:r>
              <a:rPr lang="zh-CN" altLang="zh-CN" kern="100" dirty="0">
                <a:solidFill>
                  <a:srgbClr val="FF0000"/>
                </a:solidFill>
                <a:cs typeface="Times New Roman"/>
              </a:rPr>
              <a:t>（在（</a:t>
            </a:r>
            <a:r>
              <a:rPr lang="en-US" altLang="zh-CN" kern="100" dirty="0">
                <a:solidFill>
                  <a:srgbClr val="FF0000"/>
                </a:solidFill>
                <a:cs typeface="Times New Roman"/>
              </a:rPr>
              <a:t>1</a:t>
            </a:r>
            <a:r>
              <a:rPr lang="zh-CN" altLang="zh-CN" kern="100" dirty="0">
                <a:solidFill>
                  <a:srgbClr val="FF0000"/>
                </a:solidFill>
                <a:cs typeface="Times New Roman"/>
              </a:rPr>
              <a:t>）中写哪个借款的方式，此处就写那个借款的科目名称）</a:t>
            </a:r>
            <a:endParaRPr lang="zh-CN" altLang="zh-CN" kern="100" dirty="0">
              <a:solidFill>
                <a:prstClr val="black">
                  <a:lumMod val="50000"/>
                  <a:lumOff val="50000"/>
                </a:prstClr>
              </a:solidFill>
              <a:cs typeface="Times New Roman"/>
            </a:endParaRPr>
          </a:p>
          <a:p>
            <a:pPr marL="685800" lvl="0" indent="266700">
              <a:buClr>
                <a:srgbClr val="5B9BD5"/>
              </a:buClr>
            </a:pPr>
            <a:r>
              <a:rPr lang="zh-CN" altLang="zh-CN" kern="100" dirty="0">
                <a:solidFill>
                  <a:prstClr val="black">
                    <a:lumMod val="50000"/>
                    <a:lumOff val="50000"/>
                  </a:prstClr>
                </a:solidFill>
                <a:cs typeface="Times New Roman"/>
              </a:rPr>
              <a:t>贷：银行存款</a:t>
            </a:r>
          </a:p>
          <a:p>
            <a:pPr lvl="0">
              <a:buClr>
                <a:srgbClr val="5B9BD5"/>
              </a:buClr>
            </a:pPr>
            <a:r>
              <a:rPr lang="en-US" altLang="zh-CN" kern="100" dirty="0" smtClean="0">
                <a:solidFill>
                  <a:prstClr val="black">
                    <a:lumMod val="50000"/>
                    <a:lumOff val="50000"/>
                  </a:prstClr>
                </a:solidFill>
                <a:cs typeface="Times New Roman"/>
              </a:rPr>
              <a:t>3</a:t>
            </a:r>
            <a:r>
              <a:rPr lang="zh-CN" altLang="zh-CN" kern="100" dirty="0" smtClean="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任务方</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挑战方 为债权人：</a:t>
            </a:r>
          </a:p>
          <a:p>
            <a:pPr lvl="0">
              <a:buClr>
                <a:srgbClr val="5B9BD5"/>
              </a:buClr>
            </a:pP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a:t>
            </a:r>
            <a:r>
              <a:rPr lang="en-US" altLang="zh-CN" kern="100" dirty="0">
                <a:solidFill>
                  <a:prstClr val="black">
                    <a:lumMod val="50000"/>
                    <a:lumOff val="50000"/>
                  </a:prstClr>
                </a:solidFill>
                <a:cs typeface="Times New Roman"/>
              </a:rPr>
              <a:t>1</a:t>
            </a:r>
            <a:r>
              <a:rPr lang="zh-CN" altLang="zh-CN" kern="100" dirty="0">
                <a:solidFill>
                  <a:prstClr val="black">
                    <a:lumMod val="50000"/>
                    <a:lumOff val="50000"/>
                  </a:prstClr>
                </a:solidFill>
                <a:cs typeface="Times New Roman"/>
              </a:rPr>
              <a:t>） 借款给债务人：</a:t>
            </a:r>
          </a:p>
          <a:p>
            <a:pPr lvl="0">
              <a:buClr>
                <a:srgbClr val="5B9BD5"/>
              </a:buClr>
            </a:pP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借：应收账款</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应收票据（看债务人的借款方式）</a:t>
            </a:r>
          </a:p>
          <a:p>
            <a:pPr lvl="0">
              <a:buClr>
                <a:srgbClr val="5B9BD5"/>
              </a:buClr>
            </a:pP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贷：银行存款</a:t>
            </a:r>
          </a:p>
          <a:p>
            <a:pPr lvl="0">
              <a:buClr>
                <a:srgbClr val="5B9BD5"/>
              </a:buClr>
            </a:pPr>
            <a:r>
              <a:rPr lang="en-US" altLang="zh-CN" kern="100" dirty="0">
                <a:solidFill>
                  <a:prstClr val="black">
                    <a:lumMod val="50000"/>
                    <a:lumOff val="50000"/>
                  </a:prstClr>
                </a:solidFill>
                <a:cs typeface="Times New Roman"/>
              </a:rPr>
              <a:t>   </a:t>
            </a:r>
            <a:endParaRPr lang="zh-CN" altLang="en-US" dirty="0">
              <a:solidFill>
                <a:prstClr val="black">
                  <a:lumMod val="50000"/>
                  <a:lumOff val="50000"/>
                </a:prstClr>
              </a:solidFill>
            </a:endParaRPr>
          </a:p>
          <a:p>
            <a:endParaRPr lang="zh-CN" altLang="en-US" dirty="0"/>
          </a:p>
        </p:txBody>
      </p:sp>
    </p:spTree>
    <p:extLst>
      <p:ext uri="{BB962C8B-B14F-4D97-AF65-F5344CB8AC3E}">
        <p14:creationId xmlns:p14="http://schemas.microsoft.com/office/powerpoint/2010/main" val="3118195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txBox="1">
            <a:spLocks noGrp="1"/>
          </p:cNvSpPr>
          <p:nvPr>
            <p:ph type="title"/>
          </p:nvPr>
        </p:nvSpPr>
        <p:spPr>
          <a:xfrm>
            <a:off x="0" y="2848012"/>
            <a:ext cx="9144000" cy="593239"/>
          </a:xfrm>
          <a:prstGeom prst="rect">
            <a:avLst/>
          </a:prstGeom>
          <a:noFill/>
        </p:spPr>
        <p:txBody>
          <a:bodyPr wrap="square" rtlCol="0">
            <a:spAutoFit/>
          </a:bodyPr>
          <a:lstStyle/>
          <a:p>
            <a:pPr>
              <a:lnSpc>
                <a:spcPct val="130000"/>
              </a:lnSpc>
            </a:pPr>
            <a:r>
              <a:rPr lang="en-US" altLang="zh-CN" sz="2800" b="1" dirty="0" err="1" smtClean="0">
                <a:latin typeface="方正幼线简体"/>
                <a:ea typeface="+mj-ea"/>
              </a:rPr>
              <a:t>Xtreme</a:t>
            </a:r>
            <a:r>
              <a:rPr lang="en-US" altLang="zh-CN" sz="2800" b="1" dirty="0" smtClean="0">
                <a:latin typeface="方正幼线简体"/>
                <a:ea typeface="+mj-ea"/>
              </a:rPr>
              <a:t> Learning Process</a:t>
            </a:r>
            <a:r>
              <a:rPr lang="zh-CN" altLang="en-US" sz="2800" b="1" dirty="0" smtClean="0">
                <a:latin typeface="方正幼线简体"/>
                <a:ea typeface="+mj-ea"/>
              </a:rPr>
              <a:t>（</a:t>
            </a:r>
            <a:r>
              <a:rPr lang="en-US" altLang="zh-CN" sz="2800" b="1" dirty="0" smtClean="0">
                <a:latin typeface="方正幼线简体"/>
                <a:ea typeface="+mj-ea"/>
              </a:rPr>
              <a:t>XLP</a:t>
            </a:r>
            <a:r>
              <a:rPr lang="zh-CN" altLang="en-US" sz="2800" b="1" dirty="0" smtClean="0">
                <a:latin typeface="方正幼线简体"/>
                <a:ea typeface="+mj-ea"/>
              </a:rPr>
              <a:t>）</a:t>
            </a:r>
            <a:r>
              <a:rPr lang="zh-CN" altLang="en-US" sz="2800" dirty="0" smtClean="0">
                <a:latin typeface="方正幼线简体"/>
                <a:ea typeface="+mj-ea"/>
              </a:rPr>
              <a:t>是群体认知过程。</a:t>
            </a:r>
          </a:p>
        </p:txBody>
      </p:sp>
    </p:spTree>
    <p:extLst>
      <p:ext uri="{BB962C8B-B14F-4D97-AF65-F5344CB8AC3E}">
        <p14:creationId xmlns:p14="http://schemas.microsoft.com/office/powerpoint/2010/main" val="15548845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noAutofit/>
          </a:bodyPr>
          <a:lstStyle/>
          <a:p>
            <a:pPr lvl="0">
              <a:buClr>
                <a:srgbClr val="5B9BD5"/>
              </a:buClr>
            </a:pPr>
            <a:r>
              <a:rPr lang="zh-CN" altLang="zh-CN" kern="100" dirty="0">
                <a:solidFill>
                  <a:prstClr val="black">
                    <a:lumMod val="50000"/>
                    <a:lumOff val="50000"/>
                  </a:prstClr>
                </a:solidFill>
                <a:cs typeface="Times New Roman"/>
              </a:rPr>
              <a:t>（</a:t>
            </a:r>
            <a:r>
              <a:rPr lang="en-US" altLang="zh-CN" kern="100" dirty="0">
                <a:solidFill>
                  <a:prstClr val="black">
                    <a:lumMod val="50000"/>
                    <a:lumOff val="50000"/>
                  </a:prstClr>
                </a:solidFill>
                <a:cs typeface="Times New Roman"/>
              </a:rPr>
              <a:t>2</a:t>
            </a:r>
            <a:r>
              <a:rPr lang="zh-CN" altLang="zh-CN" kern="100" dirty="0">
                <a:solidFill>
                  <a:prstClr val="black">
                    <a:lumMod val="50000"/>
                    <a:lumOff val="50000"/>
                  </a:prstClr>
                </a:solidFill>
                <a:cs typeface="Times New Roman"/>
              </a:rPr>
              <a:t>） 计提应收债务人的利息：</a:t>
            </a:r>
          </a:p>
          <a:p>
            <a:pPr lvl="0">
              <a:buClr>
                <a:srgbClr val="5B9BD5"/>
              </a:buClr>
            </a:pP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借：应收利息</a:t>
            </a:r>
          </a:p>
          <a:p>
            <a:pPr lvl="0">
              <a:buClr>
                <a:srgbClr val="5B9BD5"/>
              </a:buClr>
            </a:pP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贷：财务费用</a:t>
            </a:r>
          </a:p>
          <a:p>
            <a:pPr lvl="0">
              <a:buClr>
                <a:srgbClr val="5B9BD5"/>
              </a:buClr>
            </a:pPr>
            <a:r>
              <a:rPr lang="zh-CN" altLang="zh-CN" kern="100" dirty="0" smtClean="0">
                <a:solidFill>
                  <a:prstClr val="black">
                    <a:lumMod val="50000"/>
                    <a:lumOff val="50000"/>
                  </a:prstClr>
                </a:solidFill>
                <a:cs typeface="Times New Roman"/>
              </a:rPr>
              <a:t>（</a:t>
            </a:r>
            <a:r>
              <a:rPr lang="en-US" altLang="zh-CN" kern="100" dirty="0">
                <a:solidFill>
                  <a:prstClr val="black">
                    <a:lumMod val="50000"/>
                    <a:lumOff val="50000"/>
                  </a:prstClr>
                </a:solidFill>
                <a:cs typeface="Times New Roman"/>
              </a:rPr>
              <a:t>3</a:t>
            </a:r>
            <a:r>
              <a:rPr lang="zh-CN" altLang="zh-CN" kern="100" dirty="0">
                <a:solidFill>
                  <a:prstClr val="black">
                    <a:lumMod val="50000"/>
                    <a:lumOff val="50000"/>
                  </a:prstClr>
                </a:solidFill>
                <a:cs typeface="Times New Roman"/>
              </a:rPr>
              <a:t>）收到债务人还付的本金和利息</a:t>
            </a:r>
          </a:p>
          <a:p>
            <a:pPr lvl="0">
              <a:buClr>
                <a:srgbClr val="5B9BD5"/>
              </a:buClr>
            </a:pP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借：银行存款</a:t>
            </a:r>
          </a:p>
          <a:p>
            <a:pPr lvl="0">
              <a:buClr>
                <a:srgbClr val="5B9BD5"/>
              </a:buClr>
            </a:pP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贷：应收账款</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应收票据（之前的（</a:t>
            </a:r>
            <a:r>
              <a:rPr lang="en-US" altLang="zh-CN" kern="100" dirty="0">
                <a:solidFill>
                  <a:prstClr val="black">
                    <a:lumMod val="50000"/>
                    <a:lumOff val="50000"/>
                  </a:prstClr>
                </a:solidFill>
                <a:cs typeface="Times New Roman"/>
              </a:rPr>
              <a:t>1</a:t>
            </a:r>
            <a:r>
              <a:rPr lang="zh-CN" altLang="zh-CN" kern="100" dirty="0">
                <a:solidFill>
                  <a:prstClr val="black">
                    <a:lumMod val="50000"/>
                    <a:lumOff val="50000"/>
                  </a:prstClr>
                </a:solidFill>
                <a:cs typeface="Times New Roman"/>
              </a:rPr>
              <a:t>）中借方写的是什么，这里写的就是什么）</a:t>
            </a:r>
          </a:p>
          <a:p>
            <a:pPr lvl="0">
              <a:buClr>
                <a:srgbClr val="5B9BD5"/>
              </a:buClr>
            </a:pP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应收利息（之前所有计提的应收利息的加总）</a:t>
            </a:r>
          </a:p>
          <a:p>
            <a:pPr lvl="0">
              <a:buClr>
                <a:srgbClr val="5B9BD5"/>
              </a:buClr>
            </a:pPr>
            <a:r>
              <a:rPr lang="zh-CN" altLang="en-US" kern="100" dirty="0" smtClean="0">
                <a:solidFill>
                  <a:prstClr val="black">
                    <a:lumMod val="50000"/>
                    <a:lumOff val="50000"/>
                  </a:prstClr>
                </a:solidFill>
                <a:cs typeface="Times New Roman"/>
              </a:rPr>
              <a:t>五        </a:t>
            </a:r>
            <a:r>
              <a:rPr lang="zh-CN" altLang="zh-CN" kern="100" dirty="0" smtClean="0">
                <a:solidFill>
                  <a:prstClr val="black">
                    <a:lumMod val="50000"/>
                    <a:lumOff val="50000"/>
                  </a:prstClr>
                </a:solidFill>
                <a:cs typeface="Times New Roman"/>
              </a:rPr>
              <a:t>购置</a:t>
            </a:r>
            <a:r>
              <a:rPr lang="zh-CN" altLang="zh-CN" kern="100" dirty="0">
                <a:solidFill>
                  <a:prstClr val="black">
                    <a:lumMod val="50000"/>
                    <a:lumOff val="50000"/>
                  </a:prstClr>
                </a:solidFill>
                <a:cs typeface="Times New Roman"/>
              </a:rPr>
              <a:t>大件的设备和固定资产</a:t>
            </a:r>
          </a:p>
          <a:p>
            <a:pPr lvl="0">
              <a:buClr>
                <a:srgbClr val="5B9BD5"/>
              </a:buClr>
            </a:pPr>
            <a:r>
              <a:rPr lang="en-US" altLang="zh-CN" kern="100" dirty="0" smtClean="0">
                <a:solidFill>
                  <a:prstClr val="black">
                    <a:lumMod val="50000"/>
                    <a:lumOff val="50000"/>
                  </a:prstClr>
                </a:solidFill>
                <a:cs typeface="Times New Roman"/>
              </a:rPr>
              <a:t>1.       </a:t>
            </a:r>
            <a:r>
              <a:rPr lang="zh-CN" altLang="zh-CN" kern="100" dirty="0" smtClean="0">
                <a:solidFill>
                  <a:prstClr val="black">
                    <a:lumMod val="50000"/>
                    <a:lumOff val="50000"/>
                  </a:prstClr>
                </a:solidFill>
                <a:cs typeface="Times New Roman"/>
              </a:rPr>
              <a:t>以</a:t>
            </a:r>
            <a:r>
              <a:rPr lang="zh-CN" altLang="zh-CN" kern="100" dirty="0">
                <a:solidFill>
                  <a:prstClr val="black">
                    <a:lumMod val="50000"/>
                    <a:lumOff val="50000"/>
                  </a:prstClr>
                </a:solidFill>
                <a:cs typeface="Times New Roman"/>
              </a:rPr>
              <a:t>现金的方式购入：</a:t>
            </a:r>
          </a:p>
          <a:p>
            <a:pPr marL="495300" lvl="0" indent="266700">
              <a:buClr>
                <a:srgbClr val="5B9BD5"/>
              </a:buClr>
            </a:pPr>
            <a:r>
              <a:rPr lang="zh-CN" altLang="zh-CN" kern="100" dirty="0">
                <a:solidFill>
                  <a:prstClr val="black">
                    <a:lumMod val="50000"/>
                    <a:lumOff val="50000"/>
                  </a:prstClr>
                </a:solidFill>
                <a:cs typeface="Times New Roman"/>
              </a:rPr>
              <a:t>借：固定资产</a:t>
            </a:r>
          </a:p>
          <a:p>
            <a:pPr marL="495300" lvl="0" indent="266700">
              <a:buClr>
                <a:srgbClr val="5B9BD5"/>
              </a:buClr>
            </a:pP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应交税费——应交增值税（进项税额）</a:t>
            </a:r>
          </a:p>
          <a:p>
            <a:pPr marL="495300" lvl="0" indent="266700">
              <a:buClr>
                <a:srgbClr val="5B9BD5"/>
              </a:buClr>
            </a:pPr>
            <a:r>
              <a:rPr lang="zh-CN" altLang="zh-CN" kern="100" dirty="0">
                <a:solidFill>
                  <a:prstClr val="black">
                    <a:lumMod val="50000"/>
                    <a:lumOff val="50000"/>
                  </a:prstClr>
                </a:solidFill>
                <a:cs typeface="Times New Roman"/>
              </a:rPr>
              <a:t>贷：银行存款</a:t>
            </a:r>
          </a:p>
          <a:p>
            <a:pPr lvl="0">
              <a:buClr>
                <a:srgbClr val="5B9BD5"/>
              </a:buClr>
            </a:pPr>
            <a:r>
              <a:rPr lang="en-US" altLang="zh-CN" kern="100" dirty="0" smtClean="0">
                <a:solidFill>
                  <a:prstClr val="black">
                    <a:lumMod val="50000"/>
                    <a:lumOff val="50000"/>
                  </a:prstClr>
                </a:solidFill>
                <a:cs typeface="Times New Roman"/>
              </a:rPr>
              <a:t>2.       </a:t>
            </a:r>
            <a:r>
              <a:rPr lang="zh-CN" altLang="zh-CN" kern="100" dirty="0" smtClean="0">
                <a:solidFill>
                  <a:prstClr val="black">
                    <a:lumMod val="50000"/>
                    <a:lumOff val="50000"/>
                  </a:prstClr>
                </a:solidFill>
                <a:cs typeface="Times New Roman"/>
              </a:rPr>
              <a:t>赊销</a:t>
            </a:r>
            <a:r>
              <a:rPr lang="zh-CN" altLang="zh-CN" kern="100" dirty="0">
                <a:solidFill>
                  <a:prstClr val="black">
                    <a:lumMod val="50000"/>
                    <a:lumOff val="50000"/>
                  </a:prstClr>
                </a:solidFill>
                <a:cs typeface="Times New Roman"/>
              </a:rPr>
              <a:t>方式购入：</a:t>
            </a:r>
          </a:p>
          <a:p>
            <a:pPr marL="495300" lvl="0" indent="266700">
              <a:buClr>
                <a:srgbClr val="5B9BD5"/>
              </a:buClr>
            </a:pPr>
            <a:r>
              <a:rPr lang="zh-CN" altLang="zh-CN" kern="100" dirty="0">
                <a:solidFill>
                  <a:prstClr val="black">
                    <a:lumMod val="50000"/>
                    <a:lumOff val="50000"/>
                  </a:prstClr>
                </a:solidFill>
                <a:cs typeface="Times New Roman"/>
              </a:rPr>
              <a:t>借：固定资产</a:t>
            </a:r>
          </a:p>
          <a:p>
            <a:pPr marL="495300" lvl="0" indent="266700">
              <a:buClr>
                <a:srgbClr val="5B9BD5"/>
              </a:buClr>
            </a:pP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应交税费——应交增值税（进项税额） </a:t>
            </a:r>
          </a:p>
          <a:p>
            <a:pPr marL="495300" lvl="0" indent="266700">
              <a:buClr>
                <a:srgbClr val="5B9BD5"/>
              </a:buClr>
            </a:pPr>
            <a:r>
              <a:rPr lang="zh-CN" altLang="zh-CN" kern="100" dirty="0">
                <a:solidFill>
                  <a:prstClr val="black">
                    <a:lumMod val="50000"/>
                    <a:lumOff val="50000"/>
                  </a:prstClr>
                </a:solidFill>
                <a:cs typeface="Times New Roman"/>
              </a:rPr>
              <a:t>贷：应付账款</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应付票据</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短期借款</a:t>
            </a:r>
          </a:p>
          <a:p>
            <a:pPr lvl="0">
              <a:buClr>
                <a:srgbClr val="5B9BD5"/>
              </a:buClr>
            </a:pP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还款：</a:t>
            </a:r>
          </a:p>
          <a:p>
            <a:pPr lvl="0" indent="466725">
              <a:buClr>
                <a:srgbClr val="5B9BD5"/>
              </a:buClr>
            </a:pPr>
            <a:r>
              <a:rPr lang="zh-CN" altLang="zh-CN" kern="100" dirty="0">
                <a:solidFill>
                  <a:prstClr val="black">
                    <a:lumMod val="50000"/>
                    <a:lumOff val="50000"/>
                  </a:prstClr>
                </a:solidFill>
                <a:cs typeface="Times New Roman"/>
              </a:rPr>
              <a:t>借：应付账款</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应付票据</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短期借款</a:t>
            </a:r>
          </a:p>
          <a:p>
            <a:pPr lvl="0" indent="466725">
              <a:buClr>
                <a:srgbClr val="5B9BD5"/>
              </a:buClr>
            </a:pP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贷：银行</a:t>
            </a:r>
            <a:r>
              <a:rPr lang="zh-CN" altLang="zh-CN" kern="100" dirty="0" smtClean="0">
                <a:solidFill>
                  <a:prstClr val="black">
                    <a:lumMod val="50000"/>
                    <a:lumOff val="50000"/>
                  </a:prstClr>
                </a:solidFill>
                <a:cs typeface="Times New Roman"/>
              </a:rPr>
              <a:t>存款</a:t>
            </a:r>
            <a:endParaRPr lang="zh-CN" altLang="zh-CN" kern="100" dirty="0">
              <a:solidFill>
                <a:prstClr val="black">
                  <a:lumMod val="50000"/>
                  <a:lumOff val="50000"/>
                </a:prstClr>
              </a:solidFill>
              <a:cs typeface="Times New Roman"/>
            </a:endParaRPr>
          </a:p>
        </p:txBody>
      </p:sp>
    </p:spTree>
    <p:extLst>
      <p:ext uri="{BB962C8B-B14F-4D97-AF65-F5344CB8AC3E}">
        <p14:creationId xmlns:p14="http://schemas.microsoft.com/office/powerpoint/2010/main" val="10142189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经济情况记录模板</a:t>
            </a:r>
            <a:endParaRPr lang="zh-CN" altLang="en-US" dirty="0"/>
          </a:p>
        </p:txBody>
      </p:sp>
      <p:sp>
        <p:nvSpPr>
          <p:cNvPr id="3" name="内容占位符 2"/>
          <p:cNvSpPr>
            <a:spLocks noGrp="1"/>
          </p:cNvSpPr>
          <p:nvPr>
            <p:ph sz="quarter" idx="13"/>
          </p:nvPr>
        </p:nvSpPr>
        <p:spPr/>
        <p:txBody>
          <a:bodyPr>
            <a:noAutofit/>
          </a:bodyPr>
          <a:lstStyle/>
          <a:p>
            <a:pPr lvl="0">
              <a:buClr>
                <a:srgbClr val="5B9BD5"/>
              </a:buClr>
            </a:pPr>
            <a:r>
              <a:rPr lang="en-US" altLang="zh-CN" kern="100" dirty="0" smtClean="0">
                <a:solidFill>
                  <a:prstClr val="black">
                    <a:lumMod val="50000"/>
                    <a:lumOff val="50000"/>
                  </a:prstClr>
                </a:solidFill>
                <a:cs typeface="Times New Roman"/>
              </a:rPr>
              <a:t>3.       </a:t>
            </a:r>
            <a:r>
              <a:rPr lang="zh-CN" altLang="zh-CN" kern="100" dirty="0" smtClean="0">
                <a:solidFill>
                  <a:prstClr val="black">
                    <a:lumMod val="50000"/>
                    <a:lumOff val="50000"/>
                  </a:prstClr>
                </a:solidFill>
                <a:cs typeface="Times New Roman"/>
              </a:rPr>
              <a:t>置换</a:t>
            </a:r>
            <a:r>
              <a:rPr lang="zh-CN" altLang="zh-CN" kern="100" dirty="0">
                <a:solidFill>
                  <a:prstClr val="black">
                    <a:lumMod val="50000"/>
                    <a:lumOff val="50000"/>
                  </a:prstClr>
                </a:solidFill>
                <a:cs typeface="Times New Roman"/>
              </a:rPr>
              <a:t>方式购入：</a:t>
            </a:r>
          </a:p>
          <a:p>
            <a:pPr marL="495300" lvl="0" indent="266700">
              <a:buClr>
                <a:srgbClr val="5B9BD5"/>
              </a:buClr>
            </a:pPr>
            <a:r>
              <a:rPr lang="zh-CN" altLang="zh-CN" kern="100" dirty="0">
                <a:solidFill>
                  <a:prstClr val="black">
                    <a:lumMod val="50000"/>
                    <a:lumOff val="50000"/>
                  </a:prstClr>
                </a:solidFill>
                <a:cs typeface="Times New Roman"/>
              </a:rPr>
              <a:t>借：固定资产</a:t>
            </a:r>
          </a:p>
          <a:p>
            <a:pPr marL="495300" lvl="0" indent="266700">
              <a:buClr>
                <a:srgbClr val="5B9BD5"/>
              </a:buClr>
            </a:pPr>
            <a:r>
              <a:rPr lang="zh-CN" altLang="zh-CN" kern="100" dirty="0">
                <a:solidFill>
                  <a:prstClr val="black">
                    <a:lumMod val="50000"/>
                    <a:lumOff val="50000"/>
                  </a:prstClr>
                </a:solidFill>
                <a:cs typeface="Times New Roman"/>
              </a:rPr>
              <a:t>贷：</a:t>
            </a:r>
            <a:r>
              <a:rPr lang="en-US" altLang="zh-CN" kern="100" dirty="0">
                <a:solidFill>
                  <a:prstClr val="black">
                    <a:lumMod val="50000"/>
                    <a:lumOff val="50000"/>
                  </a:prstClr>
                </a:solidFill>
                <a:cs typeface="Times New Roman"/>
              </a:rPr>
              <a:t>XXXXX</a:t>
            </a:r>
            <a:r>
              <a:rPr lang="zh-CN" altLang="zh-CN" kern="100" dirty="0">
                <a:solidFill>
                  <a:prstClr val="black">
                    <a:lumMod val="50000"/>
                    <a:lumOff val="50000"/>
                  </a:prstClr>
                </a:solidFill>
                <a:cs typeface="Times New Roman"/>
              </a:rPr>
              <a:t>（</a:t>
            </a:r>
            <a:r>
              <a:rPr lang="zh-CN" altLang="zh-CN" kern="100" dirty="0">
                <a:solidFill>
                  <a:srgbClr val="FF0000"/>
                </a:solidFill>
                <a:cs typeface="Times New Roman"/>
              </a:rPr>
              <a:t>置换的物品所归属的科目，如原材料</a:t>
            </a:r>
            <a:r>
              <a:rPr lang="zh-CN" altLang="zh-CN" kern="100" dirty="0">
                <a:solidFill>
                  <a:prstClr val="black">
                    <a:lumMod val="50000"/>
                    <a:lumOff val="50000"/>
                  </a:prstClr>
                </a:solidFill>
                <a:cs typeface="Times New Roman"/>
              </a:rPr>
              <a:t>）</a:t>
            </a:r>
          </a:p>
          <a:p>
            <a:pPr lvl="0">
              <a:buClr>
                <a:srgbClr val="5B9BD5"/>
              </a:buClr>
            </a:pPr>
            <a:r>
              <a:rPr lang="en-US" altLang="zh-CN" kern="100" dirty="0" smtClean="0">
                <a:solidFill>
                  <a:prstClr val="black">
                    <a:lumMod val="50000"/>
                    <a:lumOff val="50000"/>
                  </a:prstClr>
                </a:solidFill>
                <a:cs typeface="Times New Roman"/>
              </a:rPr>
              <a:t>4.       </a:t>
            </a:r>
            <a:r>
              <a:rPr lang="zh-CN" altLang="zh-CN" kern="100" dirty="0" smtClean="0">
                <a:solidFill>
                  <a:prstClr val="black">
                    <a:lumMod val="50000"/>
                    <a:lumOff val="50000"/>
                  </a:prstClr>
                </a:solidFill>
                <a:cs typeface="Times New Roman"/>
              </a:rPr>
              <a:t>卖</a:t>
            </a:r>
            <a:r>
              <a:rPr lang="zh-CN" altLang="zh-CN" kern="100" dirty="0">
                <a:solidFill>
                  <a:prstClr val="black">
                    <a:lumMod val="50000"/>
                    <a:lumOff val="50000"/>
                  </a:prstClr>
                </a:solidFill>
                <a:cs typeface="Times New Roman"/>
              </a:rPr>
              <a:t>出固定资产</a:t>
            </a:r>
          </a:p>
          <a:p>
            <a:pPr marL="495300" lvl="0" indent="266700">
              <a:buClr>
                <a:srgbClr val="5B9BD5"/>
              </a:buClr>
            </a:pPr>
            <a:r>
              <a:rPr lang="zh-CN" altLang="zh-CN" kern="100" dirty="0">
                <a:solidFill>
                  <a:prstClr val="black">
                    <a:lumMod val="50000"/>
                    <a:lumOff val="50000"/>
                  </a:prstClr>
                </a:solidFill>
                <a:cs typeface="Times New Roman"/>
              </a:rPr>
              <a:t>借：银行存款</a:t>
            </a:r>
          </a:p>
          <a:p>
            <a:pPr marL="495300" lvl="0" indent="266700">
              <a:buClr>
                <a:srgbClr val="5B9BD5"/>
              </a:buClr>
            </a:pPr>
            <a:r>
              <a:rPr lang="zh-CN" altLang="zh-CN" kern="100" dirty="0">
                <a:solidFill>
                  <a:prstClr val="black">
                    <a:lumMod val="50000"/>
                    <a:lumOff val="50000"/>
                  </a:prstClr>
                </a:solidFill>
                <a:cs typeface="Times New Roman"/>
              </a:rPr>
              <a:t>贷：固定资产</a:t>
            </a:r>
          </a:p>
          <a:p>
            <a:pPr lvl="0">
              <a:buClr>
                <a:srgbClr val="5B9BD5"/>
              </a:buClr>
            </a:pPr>
            <a:r>
              <a:rPr lang="zh-CN" altLang="en-US" kern="100" dirty="0" smtClean="0">
                <a:solidFill>
                  <a:prstClr val="black">
                    <a:lumMod val="50000"/>
                    <a:lumOff val="50000"/>
                  </a:prstClr>
                </a:solidFill>
                <a:cs typeface="Times New Roman"/>
              </a:rPr>
              <a:t>六      </a:t>
            </a:r>
            <a:r>
              <a:rPr lang="zh-CN" altLang="zh-CN" kern="100" dirty="0" smtClean="0">
                <a:solidFill>
                  <a:prstClr val="black">
                    <a:lumMod val="50000"/>
                    <a:lumOff val="50000"/>
                  </a:prstClr>
                </a:solidFill>
                <a:cs typeface="Times New Roman"/>
              </a:rPr>
              <a:t>涉及</a:t>
            </a:r>
            <a:r>
              <a:rPr lang="zh-CN" altLang="zh-CN" kern="100" dirty="0">
                <a:solidFill>
                  <a:prstClr val="black">
                    <a:lumMod val="50000"/>
                    <a:lumOff val="50000"/>
                  </a:prstClr>
                </a:solidFill>
                <a:cs typeface="Times New Roman"/>
              </a:rPr>
              <a:t>专利、商标等无形资产的购置：</a:t>
            </a:r>
          </a:p>
          <a:p>
            <a:pPr lvl="0">
              <a:buClr>
                <a:srgbClr val="5B9BD5"/>
              </a:buClr>
            </a:pPr>
            <a:r>
              <a:rPr lang="en-US" altLang="zh-CN" kern="100" dirty="0" smtClean="0">
                <a:solidFill>
                  <a:prstClr val="black">
                    <a:lumMod val="50000"/>
                    <a:lumOff val="50000"/>
                  </a:prstClr>
                </a:solidFill>
                <a:cs typeface="Times New Roman"/>
              </a:rPr>
              <a:t>1.       </a:t>
            </a:r>
            <a:r>
              <a:rPr lang="zh-CN" altLang="zh-CN" kern="100" dirty="0" smtClean="0">
                <a:solidFill>
                  <a:prstClr val="black">
                    <a:lumMod val="50000"/>
                    <a:lumOff val="50000"/>
                  </a:prstClr>
                </a:solidFill>
                <a:cs typeface="Times New Roman"/>
              </a:rPr>
              <a:t>购买</a:t>
            </a:r>
            <a:r>
              <a:rPr lang="zh-CN" altLang="zh-CN" kern="100" dirty="0">
                <a:solidFill>
                  <a:prstClr val="black">
                    <a:lumMod val="50000"/>
                    <a:lumOff val="50000"/>
                  </a:prstClr>
                </a:solidFill>
                <a:cs typeface="Times New Roman"/>
              </a:rPr>
              <a:t>无形资产：</a:t>
            </a:r>
          </a:p>
          <a:p>
            <a:pPr marL="266700" lvl="0" indent="200025">
              <a:buClr>
                <a:srgbClr val="5B9BD5"/>
              </a:buClr>
            </a:pPr>
            <a:r>
              <a:rPr lang="zh-CN" altLang="zh-CN" kern="100" dirty="0">
                <a:solidFill>
                  <a:prstClr val="black">
                    <a:lumMod val="50000"/>
                    <a:lumOff val="50000"/>
                  </a:prstClr>
                </a:solidFill>
                <a:cs typeface="Times New Roman"/>
              </a:rPr>
              <a:t>借：无形资产</a:t>
            </a:r>
          </a:p>
          <a:p>
            <a:pPr marL="266700" lvl="0" indent="266700">
              <a:buClr>
                <a:srgbClr val="5B9BD5"/>
              </a:buClr>
            </a:pP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贷：银行存款</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应付账款</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应付票据</a:t>
            </a:r>
          </a:p>
          <a:p>
            <a:pPr lvl="0">
              <a:buClr>
                <a:srgbClr val="5B9BD5"/>
              </a:buClr>
            </a:pPr>
            <a:r>
              <a:rPr lang="en-US" altLang="zh-CN" kern="100" dirty="0" smtClean="0">
                <a:solidFill>
                  <a:prstClr val="black">
                    <a:lumMod val="50000"/>
                    <a:lumOff val="50000"/>
                  </a:prstClr>
                </a:solidFill>
                <a:cs typeface="Times New Roman"/>
              </a:rPr>
              <a:t>2.       </a:t>
            </a:r>
            <a:r>
              <a:rPr lang="zh-CN" altLang="zh-CN" kern="100" dirty="0" smtClean="0">
                <a:solidFill>
                  <a:prstClr val="black">
                    <a:lumMod val="50000"/>
                    <a:lumOff val="50000"/>
                  </a:prstClr>
                </a:solidFill>
                <a:cs typeface="Times New Roman"/>
              </a:rPr>
              <a:t>出售</a:t>
            </a:r>
            <a:r>
              <a:rPr lang="zh-CN" altLang="zh-CN" kern="100" dirty="0">
                <a:solidFill>
                  <a:prstClr val="black">
                    <a:lumMod val="50000"/>
                    <a:lumOff val="50000"/>
                  </a:prstClr>
                </a:solidFill>
                <a:cs typeface="Times New Roman"/>
              </a:rPr>
              <a:t>无形资产：</a:t>
            </a:r>
          </a:p>
          <a:p>
            <a:pPr marL="495300" lvl="0" indent="266700">
              <a:buClr>
                <a:srgbClr val="5B9BD5"/>
              </a:buClr>
            </a:pPr>
            <a:r>
              <a:rPr lang="zh-CN" altLang="zh-CN" kern="100" dirty="0">
                <a:solidFill>
                  <a:prstClr val="black">
                    <a:lumMod val="50000"/>
                    <a:lumOff val="50000"/>
                  </a:prstClr>
                </a:solidFill>
                <a:cs typeface="Times New Roman"/>
              </a:rPr>
              <a:t>借：银行存款</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应收账款</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应收票据 </a:t>
            </a:r>
          </a:p>
          <a:p>
            <a:pPr marL="495300" lvl="0" indent="266700">
              <a:buClr>
                <a:srgbClr val="5B9BD5"/>
              </a:buClr>
            </a:pP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贷：无形资产</a:t>
            </a:r>
          </a:p>
          <a:p>
            <a:pPr lvl="0">
              <a:buClr>
                <a:srgbClr val="5B9BD5"/>
              </a:buClr>
            </a:pPr>
            <a:r>
              <a:rPr lang="zh-CN" altLang="en-US" kern="100" dirty="0" smtClean="0">
                <a:solidFill>
                  <a:prstClr val="black">
                    <a:lumMod val="50000"/>
                    <a:lumOff val="50000"/>
                  </a:prstClr>
                </a:solidFill>
                <a:cs typeface="Times New Roman"/>
              </a:rPr>
              <a:t>七      </a:t>
            </a:r>
            <a:r>
              <a:rPr lang="zh-CN" altLang="zh-CN" kern="100" dirty="0" smtClean="0">
                <a:solidFill>
                  <a:prstClr val="black">
                    <a:lumMod val="50000"/>
                    <a:lumOff val="50000"/>
                  </a:prstClr>
                </a:solidFill>
                <a:cs typeface="Times New Roman"/>
              </a:rPr>
              <a:t>应付</a:t>
            </a:r>
            <a:r>
              <a:rPr lang="zh-CN" altLang="zh-CN" kern="100" dirty="0">
                <a:solidFill>
                  <a:prstClr val="black">
                    <a:lumMod val="50000"/>
                    <a:lumOff val="50000"/>
                  </a:prstClr>
                </a:solidFill>
                <a:cs typeface="Times New Roman"/>
              </a:rPr>
              <a:t>工资：</a:t>
            </a:r>
          </a:p>
          <a:p>
            <a:pPr lvl="0">
              <a:buClr>
                <a:srgbClr val="5B9BD5"/>
              </a:buClr>
            </a:pPr>
            <a:r>
              <a:rPr lang="en-US" altLang="zh-CN" kern="100" dirty="0" smtClean="0">
                <a:solidFill>
                  <a:prstClr val="black">
                    <a:lumMod val="50000"/>
                    <a:lumOff val="50000"/>
                  </a:prstClr>
                </a:solidFill>
                <a:cs typeface="Times New Roman"/>
              </a:rPr>
              <a:t>1.       </a:t>
            </a:r>
            <a:r>
              <a:rPr lang="zh-CN" altLang="zh-CN" kern="100" dirty="0" smtClean="0">
                <a:solidFill>
                  <a:prstClr val="black">
                    <a:lumMod val="50000"/>
                    <a:lumOff val="50000"/>
                  </a:prstClr>
                </a:solidFill>
                <a:cs typeface="Times New Roman"/>
              </a:rPr>
              <a:t>计</a:t>
            </a:r>
            <a:r>
              <a:rPr lang="zh-CN" altLang="zh-CN" kern="100" dirty="0">
                <a:solidFill>
                  <a:prstClr val="black">
                    <a:lumMod val="50000"/>
                    <a:lumOff val="50000"/>
                  </a:prstClr>
                </a:solidFill>
                <a:cs typeface="Times New Roman"/>
              </a:rPr>
              <a:t>提货币性工资：</a:t>
            </a:r>
          </a:p>
          <a:p>
            <a:pPr marL="495300" lvl="0" indent="266700">
              <a:buClr>
                <a:srgbClr val="5B9BD5"/>
              </a:buClr>
            </a:pPr>
            <a:r>
              <a:rPr lang="zh-CN" altLang="zh-CN" kern="100" dirty="0">
                <a:solidFill>
                  <a:prstClr val="black">
                    <a:lumMod val="50000"/>
                    <a:lumOff val="50000"/>
                  </a:prstClr>
                </a:solidFill>
                <a:cs typeface="Times New Roman"/>
              </a:rPr>
              <a:t>借：管理费用</a:t>
            </a:r>
          </a:p>
          <a:p>
            <a:pPr marL="495300" lvl="0" indent="266700">
              <a:buClr>
                <a:srgbClr val="5B9BD5"/>
              </a:buClr>
            </a:pPr>
            <a:r>
              <a:rPr lang="zh-CN" altLang="zh-CN" kern="100" dirty="0">
                <a:solidFill>
                  <a:prstClr val="black">
                    <a:lumMod val="50000"/>
                    <a:lumOff val="50000"/>
                  </a:prstClr>
                </a:solidFill>
                <a:cs typeface="Times New Roman"/>
              </a:rPr>
              <a:t>贷：应付职工薪酬</a:t>
            </a:r>
          </a:p>
          <a:p>
            <a:pPr lvl="0">
              <a:buClr>
                <a:srgbClr val="5B9BD5"/>
              </a:buClr>
            </a:pP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实际发放工资时：</a:t>
            </a:r>
          </a:p>
          <a:p>
            <a:pPr lvl="0">
              <a:buClr>
                <a:srgbClr val="5B9BD5"/>
              </a:buClr>
            </a:pP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借：应付职工薪酬</a:t>
            </a:r>
          </a:p>
          <a:p>
            <a:pPr lvl="0">
              <a:buClr>
                <a:srgbClr val="5B9BD5"/>
              </a:buClr>
            </a:pP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贷：银行存款</a:t>
            </a:r>
          </a:p>
          <a:p>
            <a:endParaRPr lang="zh-CN" altLang="en-US" dirty="0"/>
          </a:p>
        </p:txBody>
      </p:sp>
    </p:spTree>
    <p:extLst>
      <p:ext uri="{BB962C8B-B14F-4D97-AF65-F5344CB8AC3E}">
        <p14:creationId xmlns:p14="http://schemas.microsoft.com/office/powerpoint/2010/main" val="27342570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noAutofit/>
          </a:bodyPr>
          <a:lstStyle/>
          <a:p>
            <a:pPr lvl="0">
              <a:buClr>
                <a:srgbClr val="5B9BD5"/>
              </a:buClr>
            </a:pPr>
            <a:r>
              <a:rPr lang="zh-CN" altLang="en-US" kern="100" dirty="0">
                <a:solidFill>
                  <a:prstClr val="black">
                    <a:lumMod val="50000"/>
                    <a:lumOff val="50000"/>
                  </a:prstClr>
                </a:solidFill>
                <a:cs typeface="Times New Roman"/>
              </a:rPr>
              <a:t>八       </a:t>
            </a:r>
            <a:r>
              <a:rPr lang="zh-CN" altLang="zh-CN" kern="100" dirty="0">
                <a:solidFill>
                  <a:prstClr val="black">
                    <a:lumMod val="50000"/>
                    <a:lumOff val="50000"/>
                  </a:prstClr>
                </a:solidFill>
                <a:cs typeface="Times New Roman"/>
              </a:rPr>
              <a:t>其他经济业务活动</a:t>
            </a:r>
          </a:p>
          <a:p>
            <a:pPr lvl="0">
              <a:buClr>
                <a:srgbClr val="5B9BD5"/>
              </a:buClr>
            </a:pPr>
            <a:r>
              <a:rPr lang="en-US" altLang="zh-CN" kern="100" dirty="0">
                <a:solidFill>
                  <a:prstClr val="black">
                    <a:lumMod val="50000"/>
                    <a:lumOff val="50000"/>
                  </a:prstClr>
                </a:solidFill>
                <a:cs typeface="Times New Roman"/>
              </a:rPr>
              <a:t>1.       </a:t>
            </a:r>
            <a:r>
              <a:rPr lang="zh-CN" altLang="zh-CN" kern="100" dirty="0">
                <a:solidFill>
                  <a:prstClr val="black">
                    <a:lumMod val="50000"/>
                    <a:lumOff val="50000"/>
                  </a:prstClr>
                </a:solidFill>
                <a:cs typeface="Times New Roman"/>
              </a:rPr>
              <a:t>预付给他人账款来达成某种合作</a:t>
            </a:r>
          </a:p>
          <a:p>
            <a:pPr marL="495300" lvl="0" indent="266700">
              <a:buClr>
                <a:srgbClr val="5B9BD5"/>
              </a:buClr>
            </a:pPr>
            <a:r>
              <a:rPr lang="zh-CN" altLang="zh-CN" kern="100" dirty="0">
                <a:solidFill>
                  <a:prstClr val="black">
                    <a:lumMod val="50000"/>
                    <a:lumOff val="50000"/>
                  </a:prstClr>
                </a:solidFill>
                <a:cs typeface="Times New Roman"/>
              </a:rPr>
              <a:t>借：预付账款</a:t>
            </a:r>
          </a:p>
          <a:p>
            <a:pPr marL="495300" lvl="0" indent="266700">
              <a:buClr>
                <a:srgbClr val="5B9BD5"/>
              </a:buClr>
            </a:pPr>
            <a:r>
              <a:rPr lang="zh-CN" altLang="zh-CN" kern="100" dirty="0">
                <a:solidFill>
                  <a:prstClr val="black">
                    <a:lumMod val="50000"/>
                    <a:lumOff val="50000"/>
                  </a:prstClr>
                </a:solidFill>
                <a:cs typeface="Times New Roman"/>
              </a:rPr>
              <a:t>贷：银行存款</a:t>
            </a:r>
          </a:p>
          <a:p>
            <a:pPr lvl="0">
              <a:buClr>
                <a:srgbClr val="5B9BD5"/>
              </a:buClr>
            </a:pPr>
            <a:r>
              <a:rPr lang="en-US" altLang="zh-CN" kern="100" dirty="0">
                <a:solidFill>
                  <a:prstClr val="black">
                    <a:lumMod val="50000"/>
                    <a:lumOff val="50000"/>
                  </a:prstClr>
                </a:solidFill>
                <a:cs typeface="Times New Roman"/>
              </a:rPr>
              <a:t>2.       </a:t>
            </a:r>
            <a:r>
              <a:rPr lang="zh-CN" altLang="zh-CN" kern="100" dirty="0">
                <a:solidFill>
                  <a:prstClr val="black">
                    <a:lumMod val="50000"/>
                    <a:lumOff val="50000"/>
                  </a:prstClr>
                </a:solidFill>
                <a:cs typeface="Times New Roman"/>
              </a:rPr>
              <a:t>预收他人账款来达成某种合作</a:t>
            </a:r>
          </a:p>
          <a:p>
            <a:pPr marL="495300" lvl="0" indent="266700">
              <a:buClr>
                <a:srgbClr val="5B9BD5"/>
              </a:buClr>
            </a:pPr>
            <a:r>
              <a:rPr lang="zh-CN" altLang="zh-CN" kern="100" dirty="0">
                <a:solidFill>
                  <a:prstClr val="black">
                    <a:lumMod val="50000"/>
                    <a:lumOff val="50000"/>
                  </a:prstClr>
                </a:solidFill>
                <a:cs typeface="Times New Roman"/>
              </a:rPr>
              <a:t>借：银行存款</a:t>
            </a:r>
          </a:p>
          <a:p>
            <a:pPr marL="495300" lvl="0" indent="266700">
              <a:buClr>
                <a:srgbClr val="5B9BD5"/>
              </a:buClr>
            </a:pPr>
            <a:r>
              <a:rPr lang="zh-CN" altLang="zh-CN" kern="100" dirty="0">
                <a:solidFill>
                  <a:prstClr val="black">
                    <a:lumMod val="50000"/>
                    <a:lumOff val="50000"/>
                  </a:prstClr>
                </a:solidFill>
                <a:cs typeface="Times New Roman"/>
              </a:rPr>
              <a:t>贷：预收账款</a:t>
            </a:r>
          </a:p>
          <a:p>
            <a:pPr lvl="0">
              <a:buClr>
                <a:srgbClr val="5B9BD5"/>
              </a:buClr>
            </a:pPr>
            <a:r>
              <a:rPr lang="en-US" altLang="zh-CN" kern="100" dirty="0">
                <a:solidFill>
                  <a:prstClr val="black">
                    <a:lumMod val="50000"/>
                    <a:lumOff val="50000"/>
                  </a:prstClr>
                </a:solidFill>
                <a:cs typeface="Times New Roman"/>
              </a:rPr>
              <a:t> </a:t>
            </a:r>
            <a:endParaRPr lang="zh-CN" altLang="zh-CN" kern="100" dirty="0">
              <a:solidFill>
                <a:prstClr val="black">
                  <a:lumMod val="50000"/>
                  <a:lumOff val="50000"/>
                </a:prstClr>
              </a:solidFill>
              <a:cs typeface="Times New Roman"/>
            </a:endParaRPr>
          </a:p>
          <a:p>
            <a:pPr lvl="0">
              <a:buClr>
                <a:srgbClr val="5B9BD5"/>
              </a:buClr>
            </a:pPr>
            <a:r>
              <a:rPr lang="en-US" altLang="zh-CN" kern="100" dirty="0">
                <a:solidFill>
                  <a:prstClr val="black">
                    <a:lumMod val="50000"/>
                    <a:lumOff val="50000"/>
                  </a:prstClr>
                </a:solidFill>
                <a:cs typeface="Times New Roman"/>
              </a:rPr>
              <a:t> </a:t>
            </a:r>
            <a:endParaRPr lang="zh-CN" altLang="zh-CN" kern="100" dirty="0">
              <a:solidFill>
                <a:prstClr val="black">
                  <a:lumMod val="50000"/>
                  <a:lumOff val="50000"/>
                </a:prstClr>
              </a:solidFill>
              <a:cs typeface="Times New Roman"/>
            </a:endParaRPr>
          </a:p>
        </p:txBody>
      </p:sp>
    </p:spTree>
    <p:extLst>
      <p:ext uri="{BB962C8B-B14F-4D97-AF65-F5344CB8AC3E}">
        <p14:creationId xmlns:p14="http://schemas.microsoft.com/office/powerpoint/2010/main" val="33592926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编制财务报表</a:t>
            </a:r>
            <a:endParaRPr lang="zh-CN" altLang="en-US" dirty="0"/>
          </a:p>
        </p:txBody>
      </p:sp>
      <p:sp>
        <p:nvSpPr>
          <p:cNvPr id="3" name="内容占位符 2"/>
          <p:cNvSpPr>
            <a:spLocks noGrp="1"/>
          </p:cNvSpPr>
          <p:nvPr>
            <p:ph sz="quarter" idx="14"/>
          </p:nvPr>
        </p:nvSpPr>
        <p:spPr>
          <a:xfrm>
            <a:off x="801688" y="1124744"/>
            <a:ext cx="7908925" cy="4389438"/>
          </a:xfrm>
        </p:spPr>
        <p:txBody>
          <a:bodyPr>
            <a:noAutofit/>
          </a:bodyPr>
          <a:lstStyle/>
          <a:p>
            <a:pPr lvl="0">
              <a:buClr>
                <a:srgbClr val="5B9BD5"/>
              </a:buClr>
            </a:pPr>
            <a:r>
              <a:rPr lang="zh-CN" altLang="zh-CN" kern="100" dirty="0" smtClean="0">
                <a:solidFill>
                  <a:prstClr val="black">
                    <a:lumMod val="50000"/>
                    <a:lumOff val="50000"/>
                  </a:prstClr>
                </a:solidFill>
                <a:cs typeface="Times New Roman"/>
              </a:rPr>
              <a:t>挑战</a:t>
            </a:r>
            <a:r>
              <a:rPr lang="zh-CN" altLang="zh-CN" kern="100" dirty="0">
                <a:solidFill>
                  <a:prstClr val="black">
                    <a:lumMod val="50000"/>
                    <a:lumOff val="50000"/>
                  </a:prstClr>
                </a:solidFill>
                <a:cs typeface="Times New Roman"/>
              </a:rPr>
              <a:t>方</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任务方在完成会计分录的基础上需要掌握制作财务报表的方法。我们需要引进</a:t>
            </a:r>
            <a:r>
              <a:rPr lang="en-US" altLang="zh-CN" kern="100" dirty="0">
                <a:solidFill>
                  <a:prstClr val="black">
                    <a:lumMod val="50000"/>
                    <a:lumOff val="50000"/>
                  </a:prstClr>
                </a:solidFill>
                <a:cs typeface="Times New Roman"/>
              </a:rPr>
              <a:t>T</a:t>
            </a:r>
            <a:r>
              <a:rPr lang="zh-CN" altLang="zh-CN" kern="100" dirty="0">
                <a:solidFill>
                  <a:prstClr val="black">
                    <a:lumMod val="50000"/>
                    <a:lumOff val="50000"/>
                  </a:prstClr>
                </a:solidFill>
                <a:cs typeface="Times New Roman"/>
              </a:rPr>
              <a:t>型账户来完成财务报表的制作：</a:t>
            </a:r>
          </a:p>
          <a:p>
            <a:pPr marL="266700" lvl="0" indent="266700">
              <a:buClr>
                <a:srgbClr val="5B9BD5"/>
              </a:buClr>
            </a:pPr>
            <a:r>
              <a:rPr lang="en-US" altLang="zh-CN" kern="100" dirty="0">
                <a:solidFill>
                  <a:prstClr val="black">
                    <a:lumMod val="50000"/>
                    <a:lumOff val="50000"/>
                  </a:prstClr>
                </a:solidFill>
                <a:cs typeface="Times New Roman"/>
              </a:rPr>
              <a:t> </a:t>
            </a:r>
            <a:endParaRPr lang="zh-CN" altLang="zh-CN" kern="100" dirty="0">
              <a:solidFill>
                <a:prstClr val="black">
                  <a:lumMod val="50000"/>
                  <a:lumOff val="50000"/>
                </a:prstClr>
              </a:solidFill>
              <a:cs typeface="Times New Roman"/>
            </a:endParaRPr>
          </a:p>
          <a:p>
            <a:pPr marL="266700" lvl="0" indent="266700">
              <a:buClr>
                <a:srgbClr val="5B9BD5"/>
              </a:buClr>
            </a:pPr>
            <a:r>
              <a:rPr lang="en-US" altLang="zh-CN" kern="100" dirty="0">
                <a:solidFill>
                  <a:prstClr val="black">
                    <a:lumMod val="50000"/>
                    <a:lumOff val="50000"/>
                  </a:prstClr>
                </a:solidFill>
                <a:cs typeface="Times New Roman"/>
              </a:rPr>
              <a:t>T</a:t>
            </a:r>
            <a:r>
              <a:rPr lang="zh-CN" altLang="zh-CN" kern="100" dirty="0">
                <a:solidFill>
                  <a:prstClr val="black">
                    <a:lumMod val="50000"/>
                    <a:lumOff val="50000"/>
                  </a:prstClr>
                </a:solidFill>
                <a:cs typeface="Times New Roman"/>
              </a:rPr>
              <a:t>型账户</a:t>
            </a:r>
            <a:r>
              <a:rPr lang="zh-CN" altLang="zh-CN" kern="100" dirty="0" smtClean="0">
                <a:solidFill>
                  <a:prstClr val="black">
                    <a:lumMod val="50000"/>
                    <a:lumOff val="50000"/>
                  </a:prstClr>
                </a:solidFill>
                <a:cs typeface="Times New Roman"/>
              </a:rPr>
              <a:t>：</a:t>
            </a:r>
          </a:p>
          <a:p>
            <a:pPr marL="266700" lvl="0" indent="266700">
              <a:buClr>
                <a:srgbClr val="5B9BD5"/>
              </a:buClr>
            </a:pPr>
            <a:r>
              <a:rPr lang="en-US" altLang="zh-CN" sz="5400" kern="100" dirty="0" smtClean="0">
                <a:solidFill>
                  <a:prstClr val="black">
                    <a:lumMod val="50000"/>
                    <a:lumOff val="50000"/>
                  </a:prstClr>
                </a:solidFill>
                <a:cs typeface="Times New Roman"/>
              </a:rPr>
              <a:t> </a:t>
            </a:r>
            <a:endParaRPr lang="en-US" altLang="zh-CN" sz="5400" kern="100" dirty="0">
              <a:solidFill>
                <a:prstClr val="black">
                  <a:lumMod val="50000"/>
                  <a:lumOff val="50000"/>
                </a:prstClr>
              </a:solidFill>
              <a:cs typeface="Times New Roman"/>
            </a:endParaRPr>
          </a:p>
          <a:p>
            <a:pPr marL="266700" lvl="0" indent="266700">
              <a:buClr>
                <a:srgbClr val="5B9BD5"/>
              </a:buClr>
            </a:pPr>
            <a:endParaRPr lang="en-US" altLang="zh-CN" kern="100" dirty="0" smtClean="0">
              <a:solidFill>
                <a:prstClr val="black">
                  <a:lumMod val="50000"/>
                  <a:lumOff val="50000"/>
                </a:prstClr>
              </a:solidFill>
              <a:cs typeface="Times New Roman"/>
            </a:endParaRPr>
          </a:p>
          <a:p>
            <a:pPr marL="266700" lvl="0" indent="266700">
              <a:buClr>
                <a:srgbClr val="5B9BD5"/>
              </a:buClr>
            </a:pPr>
            <a:endParaRPr lang="en-US" altLang="zh-CN" kern="100" dirty="0">
              <a:solidFill>
                <a:prstClr val="black">
                  <a:lumMod val="50000"/>
                  <a:lumOff val="50000"/>
                </a:prstClr>
              </a:solidFill>
              <a:cs typeface="Times New Roman"/>
            </a:endParaRPr>
          </a:p>
          <a:p>
            <a:pPr marL="266700" lvl="0" indent="266700">
              <a:buClr>
                <a:srgbClr val="5B9BD5"/>
              </a:buClr>
            </a:pPr>
            <a:r>
              <a:rPr lang="en-US" altLang="zh-CN" kern="100" dirty="0">
                <a:solidFill>
                  <a:prstClr val="black">
                    <a:lumMod val="50000"/>
                    <a:lumOff val="50000"/>
                  </a:prstClr>
                </a:solidFill>
                <a:cs typeface="Times New Roman"/>
              </a:rPr>
              <a:t> 	</a:t>
            </a:r>
            <a:endParaRPr lang="en-US" altLang="zh-CN" kern="100" dirty="0" smtClean="0">
              <a:solidFill>
                <a:prstClr val="black">
                  <a:lumMod val="50000"/>
                  <a:lumOff val="50000"/>
                </a:prstClr>
              </a:solidFill>
              <a:cs typeface="Times New Roman"/>
            </a:endParaRPr>
          </a:p>
          <a:p>
            <a:pPr marL="266700" lvl="0" indent="266700">
              <a:buClr>
                <a:srgbClr val="5B9BD5"/>
              </a:buClr>
            </a:pPr>
            <a:r>
              <a:rPr lang="en-US" altLang="zh-CN" kern="100" dirty="0" smtClean="0">
                <a:solidFill>
                  <a:prstClr val="black">
                    <a:lumMod val="50000"/>
                    <a:lumOff val="50000"/>
                  </a:prstClr>
                </a:solidFill>
                <a:cs typeface="Times New Roman"/>
              </a:rPr>
              <a:t>					</a:t>
            </a:r>
            <a:r>
              <a:rPr lang="zh-CN" altLang="zh-CN" kern="100" dirty="0" smtClean="0">
                <a:solidFill>
                  <a:prstClr val="black">
                    <a:lumMod val="50000"/>
                    <a:lumOff val="50000"/>
                  </a:prstClr>
                </a:solidFill>
                <a:cs typeface="Times New Roman"/>
              </a:rPr>
              <a:t>：</a:t>
            </a:r>
            <a:r>
              <a:rPr lang="en-US" altLang="zh-CN" kern="100" dirty="0" smtClean="0">
                <a:solidFill>
                  <a:prstClr val="black">
                    <a:lumMod val="50000"/>
                    <a:lumOff val="50000"/>
                  </a:prstClr>
                </a:solidFill>
                <a:cs typeface="Times New Roman"/>
              </a:rPr>
              <a:t>             </a:t>
            </a:r>
            <a:r>
              <a:rPr lang="zh-CN" altLang="zh-CN" sz="3200" kern="100" dirty="0" smtClean="0">
                <a:solidFill>
                  <a:prstClr val="black">
                    <a:lumMod val="50000"/>
                    <a:lumOff val="50000"/>
                  </a:prstClr>
                </a:solidFill>
                <a:cs typeface="Times New Roman"/>
              </a:rPr>
              <a:t>余额</a:t>
            </a:r>
            <a:endParaRPr lang="en-US" altLang="zh-CN" sz="3200" kern="100" dirty="0" smtClean="0">
              <a:solidFill>
                <a:prstClr val="black">
                  <a:lumMod val="50000"/>
                  <a:lumOff val="50000"/>
                </a:prstClr>
              </a:solidFill>
              <a:cs typeface="Times New Roman"/>
            </a:endParaRPr>
          </a:p>
          <a:p>
            <a:pPr marL="266700" lvl="0" indent="266700">
              <a:buClr>
                <a:srgbClr val="5B9BD5"/>
              </a:buClr>
            </a:pPr>
            <a:endParaRPr lang="en-US" altLang="zh-CN" kern="100" dirty="0">
              <a:solidFill>
                <a:prstClr val="black">
                  <a:lumMod val="50000"/>
                  <a:lumOff val="50000"/>
                </a:prstClr>
              </a:solidFill>
              <a:cs typeface="Times New Roman"/>
            </a:endParaRPr>
          </a:p>
          <a:p>
            <a:pPr marL="266700" lvl="0" indent="266700">
              <a:buClr>
                <a:srgbClr val="5B9BD5"/>
              </a:buClr>
            </a:pPr>
            <a:r>
              <a:rPr lang="zh-CN" altLang="zh-CN" kern="100" dirty="0" smtClean="0">
                <a:solidFill>
                  <a:prstClr val="black">
                    <a:lumMod val="50000"/>
                    <a:lumOff val="50000"/>
                  </a:prstClr>
                </a:solidFill>
                <a:cs typeface="Times New Roman"/>
              </a:rPr>
              <a:t>步骤</a:t>
            </a:r>
            <a:r>
              <a:rPr lang="en-US" altLang="zh-CN" kern="100" dirty="0">
                <a:solidFill>
                  <a:prstClr val="black">
                    <a:lumMod val="50000"/>
                    <a:lumOff val="50000"/>
                  </a:prstClr>
                </a:solidFill>
                <a:cs typeface="Times New Roman"/>
              </a:rPr>
              <a:t>1</a:t>
            </a:r>
            <a:r>
              <a:rPr lang="zh-CN" altLang="zh-CN" kern="100" dirty="0">
                <a:solidFill>
                  <a:prstClr val="black">
                    <a:lumMod val="50000"/>
                    <a:lumOff val="50000"/>
                  </a:prstClr>
                </a:solidFill>
                <a:cs typeface="Times New Roman"/>
              </a:rPr>
              <a:t>：制作出现在记账本上面所有科目的</a:t>
            </a:r>
            <a:r>
              <a:rPr lang="en-US" altLang="zh-CN" kern="100" dirty="0">
                <a:solidFill>
                  <a:prstClr val="black">
                    <a:lumMod val="50000"/>
                    <a:lumOff val="50000"/>
                  </a:prstClr>
                </a:solidFill>
                <a:cs typeface="Times New Roman"/>
              </a:rPr>
              <a:t>T</a:t>
            </a:r>
            <a:r>
              <a:rPr lang="zh-CN" altLang="zh-CN" kern="100" dirty="0">
                <a:solidFill>
                  <a:prstClr val="black">
                    <a:lumMod val="50000"/>
                    <a:lumOff val="50000"/>
                  </a:prstClr>
                </a:solidFill>
                <a:cs typeface="Times New Roman"/>
              </a:rPr>
              <a:t>型账户</a:t>
            </a:r>
          </a:p>
          <a:p>
            <a:pPr marL="266700" lvl="0" indent="266700">
              <a:buClr>
                <a:srgbClr val="5B9BD5"/>
              </a:buClr>
            </a:pPr>
            <a:r>
              <a:rPr lang="zh-CN" altLang="zh-CN" kern="100" dirty="0">
                <a:solidFill>
                  <a:prstClr val="black">
                    <a:lumMod val="50000"/>
                    <a:lumOff val="50000"/>
                  </a:prstClr>
                </a:solidFill>
                <a:cs typeface="Times New Roman"/>
              </a:rPr>
              <a:t>步骤</a:t>
            </a:r>
            <a:r>
              <a:rPr lang="en-US" altLang="zh-CN" kern="100" dirty="0">
                <a:solidFill>
                  <a:prstClr val="black">
                    <a:lumMod val="50000"/>
                    <a:lumOff val="50000"/>
                  </a:prstClr>
                </a:solidFill>
                <a:cs typeface="Times New Roman"/>
              </a:rPr>
              <a:t>2</a:t>
            </a:r>
            <a:r>
              <a:rPr lang="zh-CN" altLang="zh-CN" kern="100" dirty="0">
                <a:solidFill>
                  <a:prstClr val="black">
                    <a:lumMod val="50000"/>
                    <a:lumOff val="50000"/>
                  </a:prstClr>
                </a:solidFill>
                <a:cs typeface="Times New Roman"/>
              </a:rPr>
              <a:t>：将记账本上面所有科目的借贷方向录入到</a:t>
            </a:r>
            <a:r>
              <a:rPr lang="en-US" altLang="zh-CN" kern="100" dirty="0">
                <a:solidFill>
                  <a:prstClr val="black">
                    <a:lumMod val="50000"/>
                    <a:lumOff val="50000"/>
                  </a:prstClr>
                </a:solidFill>
                <a:cs typeface="Times New Roman"/>
              </a:rPr>
              <a:t>T</a:t>
            </a:r>
            <a:r>
              <a:rPr lang="zh-CN" altLang="zh-CN" kern="100" dirty="0">
                <a:solidFill>
                  <a:prstClr val="black">
                    <a:lumMod val="50000"/>
                    <a:lumOff val="50000"/>
                  </a:prstClr>
                </a:solidFill>
                <a:cs typeface="Times New Roman"/>
              </a:rPr>
              <a:t>型账户上面</a:t>
            </a:r>
          </a:p>
          <a:p>
            <a:pPr marL="733425" lvl="0" indent="-466725">
              <a:buClr>
                <a:srgbClr val="5B9BD5"/>
              </a:buClr>
            </a:pPr>
            <a:r>
              <a:rPr lang="zh-CN" altLang="zh-CN" kern="100" dirty="0">
                <a:solidFill>
                  <a:prstClr val="black">
                    <a:lumMod val="50000"/>
                    <a:lumOff val="50000"/>
                  </a:prstClr>
                </a:solidFill>
                <a:cs typeface="Times New Roman"/>
              </a:rPr>
              <a:t>步骤</a:t>
            </a:r>
            <a:r>
              <a:rPr lang="en-US" altLang="zh-CN" kern="100" dirty="0">
                <a:solidFill>
                  <a:prstClr val="black">
                    <a:lumMod val="50000"/>
                    <a:lumOff val="50000"/>
                  </a:prstClr>
                </a:solidFill>
                <a:cs typeface="Times New Roman"/>
              </a:rPr>
              <a:t>3</a:t>
            </a:r>
            <a:r>
              <a:rPr lang="zh-CN" altLang="zh-CN" kern="100" dirty="0">
                <a:solidFill>
                  <a:prstClr val="black">
                    <a:lumMod val="50000"/>
                    <a:lumOff val="50000"/>
                  </a:prstClr>
                </a:solidFill>
                <a:cs typeface="Times New Roman"/>
              </a:rPr>
              <a:t>：对于每一个</a:t>
            </a:r>
            <a:r>
              <a:rPr lang="en-US" altLang="zh-CN" kern="100" dirty="0">
                <a:solidFill>
                  <a:prstClr val="black">
                    <a:lumMod val="50000"/>
                    <a:lumOff val="50000"/>
                  </a:prstClr>
                </a:solidFill>
                <a:cs typeface="Times New Roman"/>
              </a:rPr>
              <a:t>T</a:t>
            </a:r>
            <a:r>
              <a:rPr lang="zh-CN" altLang="zh-CN" kern="100" dirty="0">
                <a:solidFill>
                  <a:prstClr val="black">
                    <a:lumMod val="50000"/>
                    <a:lumOff val="50000"/>
                  </a:prstClr>
                </a:solidFill>
                <a:cs typeface="Times New Roman"/>
              </a:rPr>
              <a:t>型账户，需要结转余额。具体方式是，加总借方和贷方的所有数值，看哪一方大于</a:t>
            </a:r>
            <a:r>
              <a:rPr lang="en-US" altLang="zh-CN" kern="100" dirty="0">
                <a:solidFill>
                  <a:prstClr val="black">
                    <a:lumMod val="50000"/>
                    <a:lumOff val="50000"/>
                  </a:prstClr>
                </a:solidFill>
                <a:cs typeface="Times New Roman"/>
              </a:rPr>
              <a:t>0</a:t>
            </a:r>
            <a:r>
              <a:rPr lang="zh-CN" altLang="zh-CN" kern="100" dirty="0">
                <a:solidFill>
                  <a:prstClr val="black">
                    <a:lumMod val="50000"/>
                    <a:lumOff val="50000"/>
                  </a:prstClr>
                </a:solidFill>
                <a:cs typeface="Times New Roman"/>
              </a:rPr>
              <a:t>，就将借贷双方做差后的数值填入那方最下方的“余额”一栏中。</a:t>
            </a:r>
          </a:p>
          <a:p>
            <a:pPr marL="733425" lvl="0" indent="-466725">
              <a:buClr>
                <a:srgbClr val="5B9BD5"/>
              </a:buClr>
            </a:pPr>
            <a:r>
              <a:rPr lang="zh-CN" altLang="zh-CN" kern="100" dirty="0">
                <a:solidFill>
                  <a:prstClr val="black">
                    <a:lumMod val="50000"/>
                    <a:lumOff val="50000"/>
                  </a:prstClr>
                </a:solidFill>
                <a:cs typeface="Times New Roman"/>
              </a:rPr>
              <a:t>步骤</a:t>
            </a:r>
            <a:r>
              <a:rPr lang="en-US" altLang="zh-CN" kern="100" dirty="0">
                <a:solidFill>
                  <a:prstClr val="black">
                    <a:lumMod val="50000"/>
                    <a:lumOff val="50000"/>
                  </a:prstClr>
                </a:solidFill>
                <a:cs typeface="Times New Roman"/>
              </a:rPr>
              <a:t>4</a:t>
            </a:r>
            <a:r>
              <a:rPr lang="zh-CN" altLang="zh-CN" kern="100" dirty="0">
                <a:solidFill>
                  <a:prstClr val="black">
                    <a:lumMod val="50000"/>
                    <a:lumOff val="50000"/>
                  </a:prstClr>
                </a:solidFill>
                <a:cs typeface="Times New Roman"/>
              </a:rPr>
              <a:t>：将相关科目的“余额”填入资产负债表和利润表的相关科目中</a:t>
            </a:r>
          </a:p>
          <a:p>
            <a:pPr marL="733425" lvl="0" indent="-466725">
              <a:buClr>
                <a:srgbClr val="5B9BD5"/>
              </a:buClr>
            </a:pPr>
            <a:r>
              <a:rPr lang="en-US" altLang="zh-CN" kern="100" dirty="0">
                <a:solidFill>
                  <a:prstClr val="black">
                    <a:lumMod val="50000"/>
                    <a:lumOff val="50000"/>
                  </a:prstClr>
                </a:solidFill>
                <a:cs typeface="Times New Roman"/>
              </a:rPr>
              <a:t> </a:t>
            </a:r>
            <a:endParaRPr lang="zh-CN" altLang="zh-CN" kern="100" dirty="0">
              <a:solidFill>
                <a:prstClr val="black">
                  <a:lumMod val="50000"/>
                  <a:lumOff val="50000"/>
                </a:prstClr>
              </a:solidFill>
              <a:cs typeface="Times New Roman"/>
            </a:endParaRPr>
          </a:p>
          <a:p>
            <a:pPr marL="733425" lvl="0" indent="-466725">
              <a:buClr>
                <a:srgbClr val="5B9BD5"/>
              </a:buClr>
            </a:pPr>
            <a:r>
              <a:rPr lang="zh-CN" altLang="zh-CN" kern="100" dirty="0">
                <a:solidFill>
                  <a:prstClr val="black">
                    <a:lumMod val="50000"/>
                    <a:lumOff val="50000"/>
                  </a:prstClr>
                </a:solidFill>
                <a:cs typeface="Times New Roman"/>
              </a:rPr>
              <a:t>经过以上四步，你就可以完整的制作出两张财务报表。</a:t>
            </a:r>
          </a:p>
          <a:p>
            <a:pPr marL="733425" lvl="0" indent="-466725">
              <a:buClr>
                <a:srgbClr val="5B9BD5"/>
              </a:buClr>
            </a:pPr>
            <a:r>
              <a:rPr lang="en-US" altLang="zh-CN" kern="100" dirty="0">
                <a:solidFill>
                  <a:prstClr val="black">
                    <a:lumMod val="50000"/>
                    <a:lumOff val="50000"/>
                  </a:prstClr>
                </a:solidFill>
                <a:cs typeface="Times New Roman"/>
              </a:rPr>
              <a:t> </a:t>
            </a:r>
            <a:endParaRPr lang="zh-CN" altLang="zh-CN" kern="100" dirty="0">
              <a:solidFill>
                <a:prstClr val="black">
                  <a:lumMod val="50000"/>
                  <a:lumOff val="50000"/>
                </a:prstClr>
              </a:solidFill>
              <a:cs typeface="Times New Roman"/>
            </a:endParaRPr>
          </a:p>
          <a:p>
            <a:pPr marL="733425" lvl="0" indent="-466725">
              <a:buClr>
                <a:srgbClr val="5B9BD5"/>
              </a:buClr>
            </a:pPr>
            <a:r>
              <a:rPr lang="zh-CN" altLang="zh-CN" kern="100" dirty="0">
                <a:solidFill>
                  <a:prstClr val="black">
                    <a:lumMod val="50000"/>
                    <a:lumOff val="50000"/>
                  </a:prstClr>
                </a:solidFill>
                <a:cs typeface="Times New Roman"/>
              </a:rPr>
              <a:t>（注：报表填写参照之前给出的两张表格。没有涉及到的科目填</a:t>
            </a:r>
            <a:r>
              <a:rPr lang="en-US" altLang="zh-CN" kern="100" dirty="0">
                <a:solidFill>
                  <a:prstClr val="black">
                    <a:lumMod val="50000"/>
                    <a:lumOff val="50000"/>
                  </a:prstClr>
                </a:solidFill>
                <a:cs typeface="Times New Roman"/>
              </a:rPr>
              <a:t>0</a:t>
            </a:r>
            <a:r>
              <a:rPr lang="zh-CN" altLang="zh-CN" kern="100" dirty="0">
                <a:solidFill>
                  <a:prstClr val="black">
                    <a:lumMod val="50000"/>
                    <a:lumOff val="50000"/>
                  </a:prstClr>
                </a:solidFill>
                <a:cs typeface="Times New Roman"/>
              </a:rPr>
              <a:t>） </a:t>
            </a:r>
          </a:p>
          <a:p>
            <a:pPr lvl="0">
              <a:buClr>
                <a:srgbClr val="5B9BD5"/>
              </a:buClr>
            </a:pPr>
            <a:r>
              <a:rPr lang="en-US" altLang="zh-CN" kern="100" dirty="0">
                <a:solidFill>
                  <a:prstClr val="black">
                    <a:lumMod val="50000"/>
                    <a:lumOff val="50000"/>
                  </a:prstClr>
                </a:solidFill>
                <a:cs typeface="Times New Roman"/>
              </a:rPr>
              <a:t> </a:t>
            </a:r>
            <a:endParaRPr lang="zh-CN" altLang="zh-CN" kern="100" dirty="0">
              <a:solidFill>
                <a:prstClr val="black">
                  <a:lumMod val="50000"/>
                  <a:lumOff val="50000"/>
                </a:prstClr>
              </a:solidFill>
              <a:cs typeface="Times New Roman"/>
            </a:endParaRPr>
          </a:p>
          <a:p>
            <a:pPr lvl="0">
              <a:buClr>
                <a:srgbClr val="5B9BD5"/>
              </a:buClr>
            </a:pPr>
            <a:r>
              <a:rPr lang="en-US" altLang="zh-CN" kern="100" dirty="0">
                <a:solidFill>
                  <a:prstClr val="black">
                    <a:lumMod val="50000"/>
                    <a:lumOff val="50000"/>
                  </a:prstClr>
                </a:solidFill>
                <a:cs typeface="Times New Roman"/>
              </a:rPr>
              <a:t> </a:t>
            </a:r>
            <a:endParaRPr lang="zh-CN" altLang="zh-CN" kern="100" dirty="0">
              <a:solidFill>
                <a:prstClr val="black">
                  <a:lumMod val="50000"/>
                  <a:lumOff val="50000"/>
                </a:prstClr>
              </a:solidFill>
              <a:cs typeface="Times New Roman"/>
            </a:endParaRPr>
          </a:p>
          <a:p>
            <a:pPr lvl="0">
              <a:buClr>
                <a:srgbClr val="5B9BD5"/>
              </a:buClr>
            </a:pPr>
            <a:r>
              <a:rPr lang="en-US" altLang="zh-CN" kern="100" dirty="0">
                <a:solidFill>
                  <a:prstClr val="black">
                    <a:lumMod val="50000"/>
                    <a:lumOff val="50000"/>
                  </a:prstClr>
                </a:solidFill>
                <a:cs typeface="Times New Roman"/>
              </a:rPr>
              <a:t> </a:t>
            </a:r>
            <a:endParaRPr lang="zh-CN" altLang="zh-CN" kern="100" dirty="0">
              <a:solidFill>
                <a:prstClr val="black">
                  <a:lumMod val="50000"/>
                  <a:lumOff val="50000"/>
                </a:prstClr>
              </a:solidFill>
              <a:cs typeface="Times New Roman"/>
            </a:endParaRPr>
          </a:p>
        </p:txBody>
      </p:sp>
      <p:grpSp>
        <p:nvGrpSpPr>
          <p:cNvPr id="4" name="组合 3"/>
          <p:cNvGrpSpPr/>
          <p:nvPr/>
        </p:nvGrpSpPr>
        <p:grpSpPr>
          <a:xfrm>
            <a:off x="2333889" y="1781875"/>
            <a:ext cx="4043363" cy="2689225"/>
            <a:chOff x="2195736" y="1556792"/>
            <a:chExt cx="4043363" cy="2689225"/>
          </a:xfrm>
        </p:grpSpPr>
        <p:pic>
          <p:nvPicPr>
            <p:cNvPr id="5122"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195736" y="1556792"/>
              <a:ext cx="3567113" cy="268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762849" y="3621485"/>
              <a:ext cx="47625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7614244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r"/>
            <a:r>
              <a:rPr lang="zh-CN" altLang="en-US" dirty="0" smtClean="0"/>
              <a:t>合作协议模板</a:t>
            </a:r>
            <a:endParaRPr lang="zh-CN" altLang="en-US" dirty="0"/>
          </a:p>
        </p:txBody>
      </p:sp>
      <p:sp>
        <p:nvSpPr>
          <p:cNvPr id="3" name="内容占位符 2"/>
          <p:cNvSpPr>
            <a:spLocks noGrp="1"/>
          </p:cNvSpPr>
          <p:nvPr>
            <p:ph sz="quarter" idx="14"/>
          </p:nvPr>
        </p:nvSpPr>
        <p:spPr>
          <a:xfrm>
            <a:off x="801688" y="980728"/>
            <a:ext cx="7908925" cy="4389438"/>
          </a:xfrm>
        </p:spPr>
        <p:txBody>
          <a:bodyPr>
            <a:noAutofit/>
          </a:bodyPr>
          <a:lstStyle/>
          <a:p>
            <a:pPr algn="ctr">
              <a:lnSpc>
                <a:spcPct val="100000"/>
              </a:lnSpc>
            </a:pPr>
            <a:r>
              <a:rPr lang="en-US" altLang="zh-CN" sz="2000" b="1" kern="100" dirty="0">
                <a:cs typeface="Times New Roman"/>
              </a:rPr>
              <a:t>XX</a:t>
            </a:r>
            <a:r>
              <a:rPr lang="zh-CN" altLang="zh-CN" sz="2000" b="1" kern="100" dirty="0">
                <a:cs typeface="Times New Roman"/>
              </a:rPr>
              <a:t>与</a:t>
            </a:r>
            <a:r>
              <a:rPr lang="en-US" altLang="zh-CN" sz="2000" b="1" kern="100" dirty="0">
                <a:cs typeface="Times New Roman"/>
              </a:rPr>
              <a:t>XX</a:t>
            </a:r>
            <a:r>
              <a:rPr lang="zh-CN" altLang="zh-CN" sz="2000" b="1" kern="100" dirty="0">
                <a:cs typeface="Times New Roman"/>
              </a:rPr>
              <a:t>合作协议</a:t>
            </a:r>
            <a:endParaRPr lang="zh-CN" altLang="zh-CN" kern="100" dirty="0">
              <a:cs typeface="Times New Roman"/>
            </a:endParaRPr>
          </a:p>
          <a:p>
            <a:pPr>
              <a:lnSpc>
                <a:spcPct val="100000"/>
              </a:lnSpc>
            </a:pPr>
            <a:r>
              <a:rPr lang="en-US" altLang="zh-CN" kern="100" dirty="0">
                <a:cs typeface="Times New Roman"/>
              </a:rPr>
              <a:t> </a:t>
            </a:r>
            <a:endParaRPr lang="zh-CN" altLang="zh-CN" kern="100" dirty="0">
              <a:cs typeface="Times New Roman"/>
            </a:endParaRPr>
          </a:p>
          <a:p>
            <a:pPr>
              <a:lnSpc>
                <a:spcPct val="100000"/>
              </a:lnSpc>
            </a:pPr>
            <a:r>
              <a:rPr lang="zh-CN" altLang="zh-CN" kern="100" dirty="0">
                <a:cs typeface="Times New Roman"/>
              </a:rPr>
              <a:t>甲方：</a:t>
            </a:r>
          </a:p>
          <a:p>
            <a:pPr indent="333375">
              <a:lnSpc>
                <a:spcPct val="100000"/>
              </a:lnSpc>
            </a:pPr>
            <a:r>
              <a:rPr lang="en-US" altLang="zh-CN" kern="100" dirty="0">
                <a:cs typeface="Times New Roman"/>
              </a:rPr>
              <a:t> </a:t>
            </a:r>
            <a:r>
              <a:rPr lang="zh-CN" altLang="zh-CN" kern="100" dirty="0">
                <a:cs typeface="Times New Roman"/>
              </a:rPr>
              <a:t>法定代表人：</a:t>
            </a:r>
          </a:p>
          <a:p>
            <a:pPr>
              <a:lnSpc>
                <a:spcPct val="100000"/>
              </a:lnSpc>
            </a:pPr>
            <a:r>
              <a:rPr lang="en-US" altLang="zh-CN" kern="100" dirty="0">
                <a:cs typeface="Times New Roman"/>
              </a:rPr>
              <a:t> </a:t>
            </a:r>
            <a:endParaRPr lang="zh-CN" altLang="zh-CN" kern="100" dirty="0">
              <a:cs typeface="Times New Roman"/>
            </a:endParaRPr>
          </a:p>
          <a:p>
            <a:pPr>
              <a:lnSpc>
                <a:spcPct val="100000"/>
              </a:lnSpc>
            </a:pPr>
            <a:r>
              <a:rPr lang="zh-CN" altLang="zh-CN" kern="100" dirty="0">
                <a:cs typeface="Times New Roman"/>
              </a:rPr>
              <a:t>乙方：</a:t>
            </a:r>
            <a:r>
              <a:rPr lang="en-US" altLang="zh-CN" kern="100" dirty="0">
                <a:cs typeface="Times New Roman"/>
              </a:rPr>
              <a:t>      </a:t>
            </a:r>
            <a:endParaRPr lang="zh-CN" altLang="zh-CN" kern="100" dirty="0">
              <a:cs typeface="Times New Roman"/>
            </a:endParaRPr>
          </a:p>
          <a:p>
            <a:pPr>
              <a:lnSpc>
                <a:spcPct val="100000"/>
              </a:lnSpc>
            </a:pPr>
            <a:r>
              <a:rPr lang="en-US" altLang="zh-CN" kern="100" dirty="0">
                <a:cs typeface="Times New Roman"/>
              </a:rPr>
              <a:t>      </a:t>
            </a:r>
            <a:r>
              <a:rPr lang="zh-CN" altLang="zh-CN" kern="100" dirty="0">
                <a:cs typeface="Times New Roman"/>
              </a:rPr>
              <a:t>法定代表人：</a:t>
            </a:r>
          </a:p>
          <a:p>
            <a:pPr>
              <a:lnSpc>
                <a:spcPct val="100000"/>
              </a:lnSpc>
            </a:pPr>
            <a:r>
              <a:rPr lang="en-US" altLang="zh-CN" kern="100" dirty="0">
                <a:cs typeface="Times New Roman"/>
              </a:rPr>
              <a:t> </a:t>
            </a:r>
            <a:endParaRPr lang="zh-CN" altLang="zh-CN" kern="100" dirty="0">
              <a:cs typeface="Times New Roman"/>
            </a:endParaRPr>
          </a:p>
          <a:p>
            <a:pPr indent="333375">
              <a:lnSpc>
                <a:spcPct val="100000"/>
              </a:lnSpc>
            </a:pPr>
            <a:r>
              <a:rPr lang="zh-CN" altLang="zh-CN" kern="100" dirty="0">
                <a:cs typeface="Times New Roman"/>
              </a:rPr>
              <a:t>甲乙双方为携手合作，促进发展，满足利益，明确责任，依据中华人民共和国有关法律之相关规定，本着诚实信用、互惠互利原则，结合双方实际，协商一致，特签订本合同，以求共同恪守：</a:t>
            </a:r>
          </a:p>
          <a:p>
            <a:pPr indent="333375">
              <a:lnSpc>
                <a:spcPct val="100000"/>
              </a:lnSpc>
            </a:pPr>
            <a:r>
              <a:rPr lang="zh-CN" altLang="zh-CN" kern="100" dirty="0">
                <a:cs typeface="Times New Roman"/>
              </a:rPr>
              <a:t>一、合同内容</a:t>
            </a:r>
          </a:p>
          <a:p>
            <a:pPr indent="333375">
              <a:lnSpc>
                <a:spcPct val="100000"/>
              </a:lnSpc>
            </a:pPr>
            <a:r>
              <a:rPr lang="zh-CN" altLang="zh-CN" kern="100" dirty="0">
                <a:cs typeface="Times New Roman"/>
              </a:rPr>
              <a:t>甲方承诺为乙方提供</a:t>
            </a:r>
            <a:r>
              <a:rPr lang="en-US" altLang="zh-CN" kern="100" dirty="0">
                <a:cs typeface="Times New Roman"/>
              </a:rPr>
              <a:t>XX</a:t>
            </a:r>
            <a:r>
              <a:rPr lang="zh-CN" altLang="zh-CN" kern="100" dirty="0">
                <a:cs typeface="Times New Roman"/>
              </a:rPr>
              <a:t>服务，作为合作条件，乙方应当向甲方提供</a:t>
            </a:r>
            <a:r>
              <a:rPr lang="en-US" altLang="zh-CN" kern="100" dirty="0">
                <a:cs typeface="Times New Roman"/>
              </a:rPr>
              <a:t>XX</a:t>
            </a:r>
            <a:r>
              <a:rPr lang="zh-CN" altLang="zh-CN" kern="100" dirty="0">
                <a:cs typeface="Times New Roman"/>
              </a:rPr>
              <a:t>相关数据信息。</a:t>
            </a:r>
          </a:p>
          <a:p>
            <a:pPr indent="333375">
              <a:lnSpc>
                <a:spcPct val="100000"/>
              </a:lnSpc>
            </a:pPr>
            <a:r>
              <a:rPr lang="zh-CN" altLang="zh-CN" kern="100" dirty="0">
                <a:cs typeface="Times New Roman"/>
              </a:rPr>
              <a:t>二、双方的权利与义务</a:t>
            </a:r>
          </a:p>
          <a:p>
            <a:pPr indent="333375">
              <a:lnSpc>
                <a:spcPct val="100000"/>
              </a:lnSpc>
            </a:pPr>
            <a:r>
              <a:rPr lang="en-US" altLang="zh-CN" kern="100" dirty="0">
                <a:cs typeface="Times New Roman"/>
              </a:rPr>
              <a:t>1</a:t>
            </a:r>
            <a:r>
              <a:rPr lang="zh-CN" altLang="zh-CN" kern="100" dirty="0">
                <a:cs typeface="Times New Roman"/>
              </a:rPr>
              <a:t>、甲方自合同签订成立之时起</a:t>
            </a:r>
            <a:r>
              <a:rPr lang="en-US" altLang="zh-CN" kern="100" dirty="0">
                <a:cs typeface="Times New Roman"/>
              </a:rPr>
              <a:t>XXX</a:t>
            </a:r>
            <a:endParaRPr lang="zh-CN" altLang="zh-CN" kern="100" dirty="0">
              <a:cs typeface="Times New Roman"/>
            </a:endParaRPr>
          </a:p>
          <a:p>
            <a:pPr indent="333375">
              <a:lnSpc>
                <a:spcPct val="100000"/>
              </a:lnSpc>
            </a:pPr>
            <a:r>
              <a:rPr lang="en-US" altLang="zh-CN" kern="100" dirty="0">
                <a:cs typeface="Times New Roman"/>
              </a:rPr>
              <a:t>2</a:t>
            </a:r>
            <a:r>
              <a:rPr lang="zh-CN" altLang="zh-CN" kern="100" dirty="0">
                <a:cs typeface="Times New Roman"/>
              </a:rPr>
              <a:t>、乙方</a:t>
            </a:r>
            <a:r>
              <a:rPr lang="en-US" altLang="zh-CN" kern="100" dirty="0">
                <a:cs typeface="Times New Roman"/>
              </a:rPr>
              <a:t>XXX</a:t>
            </a:r>
            <a:endParaRPr lang="zh-CN" altLang="zh-CN" kern="100" dirty="0">
              <a:cs typeface="Times New Roman"/>
            </a:endParaRPr>
          </a:p>
          <a:p>
            <a:pPr indent="333375">
              <a:lnSpc>
                <a:spcPct val="100000"/>
              </a:lnSpc>
            </a:pPr>
            <a:r>
              <a:rPr lang="zh-CN" altLang="zh-CN" kern="100" dirty="0">
                <a:cs typeface="Times New Roman"/>
              </a:rPr>
              <a:t>三、合同期限</a:t>
            </a:r>
          </a:p>
          <a:p>
            <a:pPr indent="333375">
              <a:lnSpc>
                <a:spcPct val="100000"/>
              </a:lnSpc>
            </a:pPr>
            <a:r>
              <a:rPr lang="zh-CN" altLang="zh-CN" kern="100" dirty="0">
                <a:cs typeface="Times New Roman"/>
              </a:rPr>
              <a:t>合同有效期为</a:t>
            </a:r>
            <a:r>
              <a:rPr lang="en-US" altLang="zh-CN" kern="100" dirty="0">
                <a:cs typeface="Times New Roman"/>
              </a:rPr>
              <a:t>X</a:t>
            </a:r>
            <a:r>
              <a:rPr lang="zh-CN" altLang="zh-CN" kern="100" dirty="0">
                <a:cs typeface="Times New Roman"/>
              </a:rPr>
              <a:t>年，自合同签订成立之时起计算。</a:t>
            </a:r>
          </a:p>
          <a:p>
            <a:pPr indent="333375">
              <a:lnSpc>
                <a:spcPct val="100000"/>
              </a:lnSpc>
            </a:pPr>
            <a:r>
              <a:rPr lang="zh-CN" altLang="zh-CN" kern="100" dirty="0">
                <a:cs typeface="Times New Roman"/>
              </a:rPr>
              <a:t>三、争议解决方式</a:t>
            </a:r>
          </a:p>
          <a:p>
            <a:pPr indent="333375">
              <a:lnSpc>
                <a:spcPct val="100000"/>
              </a:lnSpc>
            </a:pPr>
            <a:r>
              <a:rPr lang="en-US" altLang="zh-CN" kern="100" dirty="0">
                <a:cs typeface="Times New Roman"/>
              </a:rPr>
              <a:t>1</a:t>
            </a:r>
            <a:r>
              <a:rPr lang="zh-CN" altLang="zh-CN" kern="100" dirty="0">
                <a:cs typeface="Times New Roman"/>
              </a:rPr>
              <a:t>、一方违约，须向对方支付违约金，金额为</a:t>
            </a:r>
            <a:r>
              <a:rPr lang="en-US" altLang="zh-CN" kern="100" dirty="0">
                <a:cs typeface="Times New Roman"/>
              </a:rPr>
              <a:t>XX</a:t>
            </a:r>
            <a:r>
              <a:rPr lang="zh-CN" altLang="zh-CN" kern="100" dirty="0">
                <a:cs typeface="Times New Roman"/>
              </a:rPr>
              <a:t>元人民币。</a:t>
            </a:r>
          </a:p>
          <a:p>
            <a:pPr indent="333375">
              <a:lnSpc>
                <a:spcPct val="100000"/>
              </a:lnSpc>
            </a:pPr>
            <a:r>
              <a:rPr lang="en-US" altLang="zh-CN" kern="100" dirty="0">
                <a:cs typeface="Times New Roman"/>
              </a:rPr>
              <a:t>2</a:t>
            </a:r>
            <a:r>
              <a:rPr lang="zh-CN" altLang="zh-CN" kern="100" dirty="0">
                <a:cs typeface="Times New Roman"/>
              </a:rPr>
              <a:t>、双方无法自行解决争议的，以诉讼方式解决。</a:t>
            </a:r>
          </a:p>
          <a:p>
            <a:pPr indent="333375" algn="l">
              <a:lnSpc>
                <a:spcPct val="100000"/>
              </a:lnSpc>
            </a:pPr>
            <a:r>
              <a:rPr lang="zh-CN" altLang="zh-CN" kern="100" dirty="0">
                <a:cs typeface="Times New Roman"/>
              </a:rPr>
              <a:t>四、补充与附件</a:t>
            </a:r>
            <a:r>
              <a:rPr lang="en-US" altLang="zh-CN" kern="100" dirty="0">
                <a:cs typeface="Times New Roman"/>
              </a:rPr>
              <a:t/>
            </a:r>
            <a:br>
              <a:rPr lang="en-US" altLang="zh-CN" kern="100" dirty="0">
                <a:cs typeface="Times New Roman"/>
              </a:rPr>
            </a:br>
            <a:r>
              <a:rPr lang="zh-CN" altLang="zh-CN" kern="100" dirty="0">
                <a:cs typeface="Times New Roman"/>
              </a:rPr>
              <a:t>　　本合同未尽事宜，依照有关法律、法规执行，法律、法规未作规定的，甲乙双方可以达成书面补充协议。本合同的附件和补充协议均为本合同不可分割的组成部分，与本合同具有同等的法律效力。</a:t>
            </a:r>
          </a:p>
          <a:p>
            <a:pPr indent="333375">
              <a:lnSpc>
                <a:spcPct val="100000"/>
              </a:lnSpc>
            </a:pPr>
            <a:r>
              <a:rPr lang="zh-CN" altLang="zh-CN" kern="100" dirty="0">
                <a:cs typeface="Times New Roman"/>
              </a:rPr>
              <a:t>五、合同效力</a:t>
            </a:r>
          </a:p>
          <a:p>
            <a:pPr indent="333375">
              <a:lnSpc>
                <a:spcPct val="100000"/>
              </a:lnSpc>
            </a:pPr>
            <a:r>
              <a:rPr lang="zh-CN" altLang="zh-CN" kern="100" dirty="0">
                <a:cs typeface="Times New Roman"/>
              </a:rPr>
              <a:t>合同自双方签字之时起生效。</a:t>
            </a:r>
          </a:p>
          <a:p>
            <a:pPr>
              <a:lnSpc>
                <a:spcPct val="100000"/>
              </a:lnSpc>
            </a:pPr>
            <a:r>
              <a:rPr lang="en-US" altLang="zh-CN" kern="100" dirty="0">
                <a:cs typeface="Times New Roman"/>
              </a:rPr>
              <a:t> </a:t>
            </a:r>
            <a:endParaRPr lang="zh-CN" altLang="zh-CN" kern="100" dirty="0">
              <a:cs typeface="Times New Roman"/>
            </a:endParaRPr>
          </a:p>
          <a:p>
            <a:pPr indent="333375">
              <a:lnSpc>
                <a:spcPct val="100000"/>
              </a:lnSpc>
            </a:pPr>
            <a:r>
              <a:rPr lang="zh-CN" altLang="zh-CN" kern="100" dirty="0">
                <a:cs typeface="Times New Roman"/>
              </a:rPr>
              <a:t>甲方：</a:t>
            </a:r>
            <a:r>
              <a:rPr lang="en-US" altLang="zh-CN" kern="100" dirty="0">
                <a:cs typeface="Times New Roman"/>
              </a:rPr>
              <a:t>                                            </a:t>
            </a:r>
            <a:r>
              <a:rPr lang="zh-CN" altLang="zh-CN" kern="100" dirty="0">
                <a:cs typeface="Times New Roman"/>
              </a:rPr>
              <a:t>乙方：</a:t>
            </a:r>
          </a:p>
          <a:p>
            <a:pPr indent="333375">
              <a:lnSpc>
                <a:spcPct val="100000"/>
              </a:lnSpc>
            </a:pPr>
            <a:r>
              <a:rPr lang="en-US" altLang="zh-CN" kern="100" dirty="0">
                <a:cs typeface="Times New Roman"/>
              </a:rPr>
              <a:t>                                                            XXXX</a:t>
            </a:r>
            <a:r>
              <a:rPr lang="zh-CN" altLang="zh-CN" kern="100" dirty="0">
                <a:cs typeface="Times New Roman"/>
              </a:rPr>
              <a:t>年</a:t>
            </a:r>
            <a:r>
              <a:rPr lang="en-US" altLang="zh-CN" kern="100" dirty="0">
                <a:cs typeface="Times New Roman"/>
              </a:rPr>
              <a:t>X</a:t>
            </a:r>
            <a:r>
              <a:rPr lang="zh-CN" altLang="zh-CN" kern="100" dirty="0">
                <a:cs typeface="Times New Roman"/>
              </a:rPr>
              <a:t>月</a:t>
            </a:r>
            <a:r>
              <a:rPr lang="en-US" altLang="zh-CN" kern="100" dirty="0">
                <a:cs typeface="Times New Roman"/>
              </a:rPr>
              <a:t>X</a:t>
            </a:r>
            <a:r>
              <a:rPr lang="zh-CN" altLang="zh-CN" kern="100" dirty="0">
                <a:cs typeface="Times New Roman"/>
              </a:rPr>
              <a:t>日</a:t>
            </a:r>
          </a:p>
          <a:p>
            <a:pPr>
              <a:lnSpc>
                <a:spcPct val="100000"/>
              </a:lnSpc>
            </a:pPr>
            <a:endParaRPr lang="zh-CN" altLang="en-US" dirty="0"/>
          </a:p>
        </p:txBody>
      </p:sp>
    </p:spTree>
    <p:extLst>
      <p:ext uri="{BB962C8B-B14F-4D97-AF65-F5344CB8AC3E}">
        <p14:creationId xmlns:p14="http://schemas.microsoft.com/office/powerpoint/2010/main" val="448749277"/>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财务报表模板</a:t>
            </a:r>
            <a:endParaRPr lang="zh-CN" altLang="en-US" dirty="0"/>
          </a:p>
        </p:txBody>
      </p:sp>
      <p:pic>
        <p:nvPicPr>
          <p:cNvPr id="3078" name="Picture 6"/>
          <p:cNvPicPr>
            <a:picLocks noGrp="1" noChangeAspect="1" noChangeArrowheads="1"/>
          </p:cNvPicPr>
          <p:nvPr>
            <p:ph sz="quarter" idx="14"/>
          </p:nvPr>
        </p:nvPicPr>
        <p:blipFill>
          <a:blip r:embed="rId2" cstate="email">
            <a:extLst>
              <a:ext uri="{28A0092B-C50C-407E-A947-70E740481C1C}">
                <a14:useLocalDpi xmlns:a14="http://schemas.microsoft.com/office/drawing/2010/main" val="0"/>
              </a:ext>
            </a:extLst>
          </a:blip>
          <a:srcRect/>
          <a:stretch>
            <a:fillRect/>
          </a:stretch>
        </p:blipFill>
        <p:spPr bwMode="auto">
          <a:xfrm>
            <a:off x="1876597" y="1052736"/>
            <a:ext cx="5759107" cy="436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79168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sz="quarter" idx="14"/>
          </p:nvPr>
        </p:nvPicPr>
        <p:blipFill>
          <a:blip r:embed="rId2" cstate="email">
            <a:extLst>
              <a:ext uri="{28A0092B-C50C-407E-A947-70E740481C1C}">
                <a14:useLocalDpi xmlns:a14="http://schemas.microsoft.com/office/drawing/2010/main" val="0"/>
              </a:ext>
            </a:extLst>
          </a:blip>
          <a:srcRect/>
          <a:stretch>
            <a:fillRect/>
          </a:stretch>
        </p:blipFill>
        <p:spPr bwMode="auto">
          <a:xfrm>
            <a:off x="1835696" y="404664"/>
            <a:ext cx="5832648" cy="6206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14723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PART5</a:t>
            </a:r>
            <a:r>
              <a:rPr lang="zh-CN" altLang="en-US" dirty="0" smtClean="0"/>
              <a:t>：工具链接</a:t>
            </a:r>
            <a:endParaRPr lang="zh-CN" altLang="en-US" dirty="0"/>
          </a:p>
        </p:txBody>
      </p:sp>
      <p:grpSp>
        <p:nvGrpSpPr>
          <p:cNvPr id="15" name="组合 14"/>
          <p:cNvGrpSpPr/>
          <p:nvPr/>
        </p:nvGrpSpPr>
        <p:grpSpPr>
          <a:xfrm>
            <a:off x="1359044" y="980728"/>
            <a:ext cx="5949828" cy="5854874"/>
            <a:chOff x="1359044" y="857898"/>
            <a:chExt cx="5949828" cy="5854874"/>
          </a:xfrm>
        </p:grpSpPr>
        <p:pic>
          <p:nvPicPr>
            <p:cNvPr id="5" name="Picture 2" descr="http://h.hiphotos.baidu.com/baike/w%3D268/sign=245c10f734d12f2ece05a96677c3d5ff/dc54564e9258d109ec6ed892d358ccbf6c814d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044" y="3705159"/>
              <a:ext cx="2992155" cy="29921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a1338.phobos.apple.com/us/r1000/111/Purple/v4/19/2b/7a/192b7a67-2fd8-30b3-43d3-57a2890fccff/mzl.xsyikwff.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351202" y="3755102"/>
              <a:ext cx="2957670" cy="2957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articles.csdn.net/uploads/allimg/110531/10205R118-13.jpg"/>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r="46650" b="29262"/>
            <a:stretch/>
          </p:blipFill>
          <p:spPr bwMode="auto">
            <a:xfrm>
              <a:off x="4316146" y="886109"/>
              <a:ext cx="2992158" cy="29029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0" descr="Screen Shot 2013-12-24 at 上午10.34.50.png"/>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r="35813" b="3181"/>
            <a:stretch/>
          </p:blipFill>
          <p:spPr bwMode="auto">
            <a:xfrm>
              <a:off x="1359044" y="857898"/>
              <a:ext cx="2941648" cy="29311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grpSp>
    </p:spTree>
    <p:extLst>
      <p:ext uri="{BB962C8B-B14F-4D97-AF65-F5344CB8AC3E}">
        <p14:creationId xmlns:p14="http://schemas.microsoft.com/office/powerpoint/2010/main" val="2116079936"/>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工具链接</a:t>
            </a:r>
            <a:endParaRPr lang="zh-CN" altLang="en-US" dirty="0"/>
          </a:p>
        </p:txBody>
      </p:sp>
      <p:sp>
        <p:nvSpPr>
          <p:cNvPr id="5" name="内容占位符 2"/>
          <p:cNvSpPr>
            <a:spLocks noGrp="1"/>
          </p:cNvSpPr>
          <p:nvPr>
            <p:ph sz="quarter" idx="14"/>
          </p:nvPr>
        </p:nvSpPr>
        <p:spPr/>
        <p:txBody>
          <a:bodyPr>
            <a:normAutofit fontScale="92500" lnSpcReduction="10000"/>
          </a:bodyPr>
          <a:lstStyle/>
          <a:p>
            <a:r>
              <a:rPr lang="en-US" altLang="zh-CN" sz="1600" dirty="0" err="1" smtClean="0"/>
              <a:t>Teambition</a:t>
            </a:r>
            <a:r>
              <a:rPr lang="zh-CN" altLang="en-US" sz="1600" dirty="0" smtClean="0"/>
              <a:t>：</a:t>
            </a:r>
            <a:r>
              <a:rPr lang="en-US" altLang="zh-CN" sz="1600" dirty="0">
                <a:hlinkClick r:id="rId2"/>
              </a:rPr>
              <a:t>https://www.teambition.com</a:t>
            </a:r>
            <a:r>
              <a:rPr lang="en-US" altLang="zh-CN" sz="1600" dirty="0" smtClean="0">
                <a:hlinkClick r:id="rId2"/>
              </a:rPr>
              <a:t>/</a:t>
            </a:r>
            <a:endParaRPr lang="en-US" altLang="zh-CN" sz="1600" dirty="0" smtClean="0"/>
          </a:p>
          <a:p>
            <a:r>
              <a:rPr lang="en-US" altLang="zh-CN" sz="1600" dirty="0" smtClean="0"/>
              <a:t>GIT</a:t>
            </a:r>
            <a:r>
              <a:rPr lang="zh-CN" altLang="en-US" sz="1600" dirty="0" smtClean="0"/>
              <a:t>：</a:t>
            </a:r>
            <a:r>
              <a:rPr lang="en-US" altLang="zh-CN" sz="1600" dirty="0">
                <a:hlinkClick r:id="rId3"/>
              </a:rPr>
              <a:t>http://git-scm.com/download</a:t>
            </a:r>
            <a:r>
              <a:rPr lang="en-US" altLang="zh-CN" sz="1600" dirty="0" smtClean="0">
                <a:hlinkClick r:id="rId3"/>
              </a:rPr>
              <a:t>/</a:t>
            </a:r>
            <a:endParaRPr lang="en-US" altLang="zh-CN" sz="1600" dirty="0" smtClean="0"/>
          </a:p>
          <a:p>
            <a:pPr marL="0" indent="0">
              <a:buNone/>
            </a:pPr>
            <a:endParaRPr lang="en-US" altLang="zh-CN" sz="1600" dirty="0" smtClean="0"/>
          </a:p>
          <a:p>
            <a:r>
              <a:rPr lang="en-US" altLang="zh-CN" sz="1600" dirty="0" err="1" smtClean="0"/>
              <a:t>Smartsheet</a:t>
            </a:r>
            <a:r>
              <a:rPr lang="zh-CN" altLang="en-US" sz="1600" dirty="0" smtClean="0"/>
              <a:t>：</a:t>
            </a:r>
            <a:r>
              <a:rPr lang="en-US" altLang="zh-CN" sz="1600" dirty="0">
                <a:hlinkClick r:id="rId4"/>
              </a:rPr>
              <a:t>https://</a:t>
            </a:r>
            <a:r>
              <a:rPr lang="en-US" altLang="zh-CN" sz="1600" dirty="0" smtClean="0">
                <a:hlinkClick r:id="rId4"/>
              </a:rPr>
              <a:t>www.smartsheet.com/coordinate-anything2</a:t>
            </a:r>
            <a:endParaRPr lang="en-US" altLang="zh-CN" sz="1600" dirty="0"/>
          </a:p>
          <a:p>
            <a:r>
              <a:rPr lang="en-US" altLang="zh-CN" sz="1600" dirty="0" err="1" smtClean="0"/>
              <a:t>Xmind</a:t>
            </a:r>
            <a:r>
              <a:rPr lang="zh-CN" altLang="en-US" sz="1600" dirty="0" smtClean="0"/>
              <a:t>：</a:t>
            </a:r>
            <a:r>
              <a:rPr lang="en-US" altLang="zh-CN" sz="1600" dirty="0">
                <a:hlinkClick r:id="rId5"/>
              </a:rPr>
              <a:t>http://www.xmind.net/download/win</a:t>
            </a:r>
            <a:r>
              <a:rPr lang="en-US" altLang="zh-CN" sz="1600" dirty="0" smtClean="0">
                <a:hlinkClick r:id="rId5"/>
              </a:rPr>
              <a:t>/</a:t>
            </a:r>
            <a:endParaRPr lang="en-US" altLang="zh-CN" sz="1600" dirty="0"/>
          </a:p>
          <a:p>
            <a:r>
              <a:rPr lang="en-US" altLang="zh-CN" sz="1600" dirty="0" err="1" smtClean="0"/>
              <a:t>Freemind</a:t>
            </a:r>
            <a:r>
              <a:rPr lang="zh-CN" altLang="en-US" sz="1600" dirty="0" smtClean="0"/>
              <a:t>：</a:t>
            </a:r>
            <a:r>
              <a:rPr lang="en-US" altLang="zh-CN" sz="1600" dirty="0">
                <a:hlinkClick r:id="rId6"/>
              </a:rPr>
              <a:t>http://freemind.en.softonic.com</a:t>
            </a:r>
            <a:r>
              <a:rPr lang="en-US" altLang="zh-CN" sz="1600" dirty="0" smtClean="0">
                <a:hlinkClick r:id="rId6"/>
              </a:rPr>
              <a:t>/</a:t>
            </a:r>
            <a:endParaRPr lang="en-US" altLang="zh-CN" sz="1600" dirty="0"/>
          </a:p>
          <a:p>
            <a:pPr marL="0" indent="0">
              <a:buNone/>
            </a:pPr>
            <a:endParaRPr lang="zh-CN" altLang="en-US" sz="1600" dirty="0"/>
          </a:p>
          <a:p>
            <a:r>
              <a:rPr lang="en-US" altLang="zh-CN" sz="1600" dirty="0" smtClean="0"/>
              <a:t>Photoshop</a:t>
            </a:r>
            <a:r>
              <a:rPr lang="zh-CN" altLang="en-US" sz="1600" dirty="0" smtClean="0"/>
              <a:t>：</a:t>
            </a:r>
            <a:r>
              <a:rPr lang="en-US" altLang="zh-CN" sz="1600" dirty="0">
                <a:hlinkClick r:id="rId7"/>
              </a:rPr>
              <a:t>http://</a:t>
            </a:r>
            <a:r>
              <a:rPr lang="en-US" altLang="zh-CN" sz="1600" dirty="0" smtClean="0">
                <a:hlinkClick r:id="rId7"/>
              </a:rPr>
              <a:t>www.adobe.com/cn/products/photoshop.html</a:t>
            </a:r>
            <a:endParaRPr lang="en-US" altLang="zh-CN" sz="1600" dirty="0" smtClean="0"/>
          </a:p>
          <a:p>
            <a:r>
              <a:rPr lang="en-US" altLang="zh-CN" sz="1600" dirty="0" smtClean="0"/>
              <a:t>Premiere</a:t>
            </a:r>
            <a:r>
              <a:rPr lang="zh-CN" altLang="en-US" sz="1600" dirty="0" smtClean="0"/>
              <a:t>：</a:t>
            </a:r>
            <a:r>
              <a:rPr lang="en-US" altLang="zh-CN" sz="1600" dirty="0">
                <a:hlinkClick r:id="rId8"/>
              </a:rPr>
              <a:t>http://</a:t>
            </a:r>
            <a:r>
              <a:rPr lang="en-US" altLang="zh-CN" sz="1600" dirty="0" smtClean="0">
                <a:hlinkClick r:id="rId8"/>
              </a:rPr>
              <a:t>www.adobe.com/cn/products/premiere.html</a:t>
            </a:r>
            <a:endParaRPr lang="en-US" altLang="zh-CN" sz="1600" dirty="0" smtClean="0"/>
          </a:p>
          <a:p>
            <a:r>
              <a:rPr lang="en-US" altLang="zh-CN" sz="1600" dirty="0" smtClean="0"/>
              <a:t>Sony Vegas</a:t>
            </a:r>
            <a:r>
              <a:rPr lang="zh-CN" altLang="en-US" sz="1600" dirty="0" smtClean="0"/>
              <a:t>：</a:t>
            </a:r>
            <a:r>
              <a:rPr lang="en-US" altLang="zh-CN" sz="1600" dirty="0">
                <a:hlinkClick r:id="rId9"/>
              </a:rPr>
              <a:t>http://www.sonycreativesoftware.com</a:t>
            </a:r>
            <a:r>
              <a:rPr lang="en-US" altLang="zh-CN" sz="1600" dirty="0" smtClean="0">
                <a:hlinkClick r:id="rId9"/>
              </a:rPr>
              <a:t>/</a:t>
            </a:r>
            <a:endParaRPr lang="en-US" altLang="zh-CN" sz="1600" dirty="0" smtClean="0"/>
          </a:p>
          <a:p>
            <a:pPr marL="0" indent="0">
              <a:buNone/>
            </a:pPr>
            <a:endParaRPr lang="en-US" altLang="zh-CN" sz="1600" dirty="0"/>
          </a:p>
          <a:p>
            <a:r>
              <a:rPr lang="en-US" altLang="zh-CN" sz="1600" dirty="0" smtClean="0"/>
              <a:t>InDesign</a:t>
            </a:r>
            <a:r>
              <a:rPr lang="zh-CN" altLang="en-US" sz="1600" dirty="0" smtClean="0"/>
              <a:t>：</a:t>
            </a:r>
            <a:r>
              <a:rPr lang="en-US" altLang="zh-CN" sz="1600" dirty="0">
                <a:hlinkClick r:id="rId10"/>
              </a:rPr>
              <a:t>http://</a:t>
            </a:r>
            <a:r>
              <a:rPr lang="en-US" altLang="zh-CN" sz="1600" dirty="0" smtClean="0">
                <a:hlinkClick r:id="rId10"/>
              </a:rPr>
              <a:t>www.adobe.com/cn/products/indesign.html</a:t>
            </a:r>
            <a:endParaRPr lang="en-US" altLang="zh-CN" sz="1600" dirty="0" smtClean="0"/>
          </a:p>
          <a:p>
            <a:r>
              <a:rPr lang="en-US" altLang="zh-CN" sz="1600" dirty="0" smtClean="0"/>
              <a:t>Processing</a:t>
            </a:r>
            <a:r>
              <a:rPr lang="zh-CN" altLang="en-US" sz="1600" dirty="0" smtClean="0"/>
              <a:t>：</a:t>
            </a:r>
            <a:r>
              <a:rPr lang="en-US" altLang="zh-CN" sz="1600" dirty="0">
                <a:hlinkClick r:id="rId11"/>
              </a:rPr>
              <a:t>http://www.processing.org</a:t>
            </a:r>
            <a:r>
              <a:rPr lang="en-US" altLang="zh-CN" sz="1600" dirty="0" smtClean="0">
                <a:hlinkClick r:id="rId11"/>
              </a:rPr>
              <a:t>/</a:t>
            </a:r>
            <a:endParaRPr lang="en-US" altLang="zh-CN" sz="1600" dirty="0" smtClean="0"/>
          </a:p>
          <a:p>
            <a:r>
              <a:rPr lang="en-US" altLang="zh-CN" sz="1600" dirty="0" err="1" smtClean="0"/>
              <a:t>Mathemetica</a:t>
            </a:r>
            <a:r>
              <a:rPr lang="zh-CN" altLang="en-US" sz="1600" dirty="0" smtClean="0"/>
              <a:t>：</a:t>
            </a:r>
            <a:r>
              <a:rPr lang="en-US" altLang="zh-CN" sz="1600" dirty="0">
                <a:hlinkClick r:id="rId12"/>
              </a:rPr>
              <a:t>http://www.wolfram.com/mathematica/?</a:t>
            </a:r>
            <a:r>
              <a:rPr lang="en-US" altLang="zh-CN" sz="1600" dirty="0" smtClean="0">
                <a:hlinkClick r:id="rId12"/>
              </a:rPr>
              <a:t>source=footer</a:t>
            </a:r>
            <a:endParaRPr lang="en-US" altLang="zh-CN" sz="1600" dirty="0"/>
          </a:p>
          <a:p>
            <a:r>
              <a:rPr lang="en-US" altLang="zh-CN" sz="1600" dirty="0" err="1" smtClean="0"/>
              <a:t>Anylogic</a:t>
            </a:r>
            <a:r>
              <a:rPr lang="zh-CN" altLang="en-US" sz="1600" dirty="0" smtClean="0"/>
              <a:t>：</a:t>
            </a:r>
            <a:r>
              <a:rPr lang="en-US" altLang="zh-CN" sz="1600" dirty="0">
                <a:hlinkClick r:id="rId13"/>
              </a:rPr>
              <a:t>http://www.anylogic.cn/downloads</a:t>
            </a:r>
            <a:r>
              <a:rPr lang="en-US" altLang="zh-CN" sz="1600" dirty="0" smtClean="0">
                <a:hlinkClick r:id="rId13"/>
              </a:rPr>
              <a:t>/</a:t>
            </a:r>
            <a:endParaRPr lang="en-US" altLang="zh-CN" sz="1600" dirty="0"/>
          </a:p>
          <a:p>
            <a:r>
              <a:rPr lang="en-US" altLang="zh-CN" sz="1600" dirty="0" err="1" smtClean="0"/>
              <a:t>Sketchup</a:t>
            </a:r>
            <a:r>
              <a:rPr lang="zh-CN" altLang="en-US" sz="1600" dirty="0" smtClean="0"/>
              <a:t>：</a:t>
            </a:r>
            <a:r>
              <a:rPr lang="en-US" altLang="zh-CN" sz="1600" dirty="0">
                <a:hlinkClick r:id="rId14"/>
              </a:rPr>
              <a:t>http://www.sketchup.com</a:t>
            </a:r>
            <a:r>
              <a:rPr lang="en-US" altLang="zh-CN" sz="1600" dirty="0" smtClean="0">
                <a:hlinkClick r:id="rId14"/>
              </a:rPr>
              <a:t>/</a:t>
            </a:r>
            <a:endParaRPr lang="en-US" altLang="zh-CN" sz="1600" dirty="0" smtClean="0"/>
          </a:p>
          <a:p>
            <a:r>
              <a:rPr lang="en-US" altLang="zh-CN" sz="1600" dirty="0" err="1" smtClean="0"/>
              <a:t>autoCAD</a:t>
            </a:r>
            <a:r>
              <a:rPr lang="zh-CN" altLang="en-US" sz="1600" dirty="0" smtClean="0"/>
              <a:t>：</a:t>
            </a:r>
            <a:r>
              <a:rPr lang="en-US" altLang="zh-CN" sz="1600" dirty="0">
                <a:hlinkClick r:id="rId15"/>
              </a:rPr>
              <a:t>http://www.autodesk.com.cn</a:t>
            </a:r>
            <a:r>
              <a:rPr lang="en-US" altLang="zh-CN" sz="1600" dirty="0" smtClean="0">
                <a:hlinkClick r:id="rId15"/>
              </a:rPr>
              <a:t>/</a:t>
            </a:r>
            <a:endParaRPr lang="en-US" altLang="zh-CN" sz="1600" dirty="0" smtClean="0"/>
          </a:p>
        </p:txBody>
      </p:sp>
    </p:spTree>
    <p:extLst>
      <p:ext uri="{BB962C8B-B14F-4D97-AF65-F5344CB8AC3E}">
        <p14:creationId xmlns:p14="http://schemas.microsoft.com/office/powerpoint/2010/main" val="3655600277"/>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PART6</a:t>
            </a:r>
            <a:r>
              <a:rPr lang="zh-CN" altLang="en-US" dirty="0" smtClean="0"/>
              <a:t>：</a:t>
            </a:r>
            <a:r>
              <a:rPr lang="en-US" altLang="zh-CN" dirty="0" smtClean="0"/>
              <a:t>GIT</a:t>
            </a:r>
            <a:r>
              <a:rPr lang="zh-CN" altLang="en-US" dirty="0" smtClean="0"/>
              <a:t>操作指南</a:t>
            </a:r>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14883"/>
            <a:ext cx="9143999" cy="3818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992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3" name="TextBox 2"/>
          <p:cNvSpPr txBox="1"/>
          <p:nvPr/>
        </p:nvSpPr>
        <p:spPr>
          <a:xfrm>
            <a:off x="474230" y="5786220"/>
            <a:ext cx="3211135" cy="523220"/>
          </a:xfrm>
          <a:prstGeom prst="rect">
            <a:avLst/>
          </a:prstGeom>
          <a:noFill/>
        </p:spPr>
        <p:txBody>
          <a:bodyPr wrap="none" rtlCol="0">
            <a:spAutoFit/>
          </a:bodyPr>
          <a:lstStyle/>
          <a:p>
            <a:r>
              <a:rPr lang="zh-CN" altLang="en-US" sz="1400" dirty="0" smtClean="0"/>
              <a:t>极限学习过程操作手册</a:t>
            </a:r>
            <a:endParaRPr lang="en-US" altLang="zh-CN" sz="1400" dirty="0" smtClean="0"/>
          </a:p>
          <a:p>
            <a:r>
              <a:rPr lang="en-US" altLang="zh-CN" sz="1400" dirty="0" smtClean="0"/>
              <a:t>Xtreme Learning Process Guide Book</a:t>
            </a:r>
            <a:endParaRPr lang="en-US" sz="1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988" y="1460708"/>
            <a:ext cx="5625397" cy="3365079"/>
          </a:xfrm>
          <a:prstGeom prst="rect">
            <a:avLst/>
          </a:prstGeom>
        </p:spPr>
      </p:pic>
    </p:spTree>
    <p:extLst>
      <p:ext uri="{BB962C8B-B14F-4D97-AF65-F5344CB8AC3E}">
        <p14:creationId xmlns:p14="http://schemas.microsoft.com/office/powerpoint/2010/main" val="2462033049"/>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9"/>
          <p:cNvSpPr>
            <a:spLocks noChangeArrowheads="1"/>
          </p:cNvSpPr>
          <p:nvPr/>
        </p:nvSpPr>
        <p:spPr bwMode="auto">
          <a:xfrm>
            <a:off x="296969" y="209214"/>
            <a:ext cx="8135937" cy="576262"/>
          </a:xfrm>
          <a:prstGeom prst="rect">
            <a:avLst/>
          </a:prstGeom>
          <a:solidFill>
            <a:schemeClr val="bg1"/>
          </a:solidFill>
          <a:ln w="9525" cmpd="sng">
            <a:solidFill>
              <a:schemeClr val="bg1"/>
            </a:solidFill>
            <a:miter lim="800000"/>
            <a:headEnd/>
            <a:tailEnd/>
          </a:ln>
          <a:effectLst/>
          <a:extLst/>
        </p:spPr>
        <p:txBody>
          <a:bodyPr anchor="ctr"/>
          <a:lstStyle/>
          <a:p>
            <a:r>
              <a:rPr lang="en-US" altLang="zh-CN" sz="2400" b="1" dirty="0" smtClean="0">
                <a:solidFill>
                  <a:srgbClr val="70AD47"/>
                </a:solidFill>
                <a:latin typeface="Arial Black" panose="020B0A04020102020204" pitchFamily="34" charset="0"/>
                <a:ea typeface="微软雅黑" panose="020B0503020204020204" pitchFamily="34" charset="-122"/>
                <a:cs typeface="+mj-cs"/>
              </a:rPr>
              <a:t>XLP</a:t>
            </a:r>
            <a:r>
              <a:rPr lang="zh-CN" altLang="en-US" sz="2400" b="1" dirty="0" smtClean="0">
                <a:solidFill>
                  <a:srgbClr val="70AD47"/>
                </a:solidFill>
                <a:latin typeface="Arial Black" panose="020B0A04020102020204" pitchFamily="34" charset="0"/>
                <a:ea typeface="微软雅黑" panose="020B0503020204020204" pitchFamily="34" charset="-122"/>
                <a:cs typeface="+mj-cs"/>
              </a:rPr>
              <a:t>是一种群体协作机制</a:t>
            </a:r>
            <a:endParaRPr lang="en-US" dirty="0"/>
          </a:p>
        </p:txBody>
      </p:sp>
      <p:graphicFrame>
        <p:nvGraphicFramePr>
          <p:cNvPr id="11" name="Chart 10"/>
          <p:cNvGraphicFramePr>
            <a:graphicFrameLocks/>
          </p:cNvGraphicFramePr>
          <p:nvPr>
            <p:extLst>
              <p:ext uri="{D42A27DB-BD31-4B8C-83A1-F6EECF244321}">
                <p14:modId xmlns:p14="http://schemas.microsoft.com/office/powerpoint/2010/main" val="2375270"/>
              </p:ext>
            </p:extLst>
          </p:nvPr>
        </p:nvGraphicFramePr>
        <p:xfrm>
          <a:off x="129739" y="4594827"/>
          <a:ext cx="5185560" cy="1630097"/>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p:cNvGrpSpPr/>
          <p:nvPr/>
        </p:nvGrpSpPr>
        <p:grpSpPr>
          <a:xfrm>
            <a:off x="1418319" y="835206"/>
            <a:ext cx="7387327" cy="3548688"/>
            <a:chOff x="2956" y="1340768"/>
            <a:chExt cx="9141044" cy="4391130"/>
          </a:xfrm>
        </p:grpSpPr>
        <p:grpSp>
          <p:nvGrpSpPr>
            <p:cNvPr id="9" name="Group 8"/>
            <p:cNvGrpSpPr/>
            <p:nvPr/>
          </p:nvGrpSpPr>
          <p:grpSpPr>
            <a:xfrm>
              <a:off x="8604000" y="1412776"/>
              <a:ext cx="540000" cy="4254501"/>
              <a:chOff x="8630789" y="1484784"/>
              <a:chExt cx="540000" cy="4254501"/>
            </a:xfrm>
          </p:grpSpPr>
          <p:pic>
            <p:nvPicPr>
              <p:cNvPr id="41" name="Picture 4" descr="D:\Woody的\核心教师头像\王春燕.jpg"/>
              <p:cNvPicPr>
                <a:picLocks noChangeAspect="1" noChangeArrowheads="1"/>
              </p:cNvPicPr>
              <p:nvPr/>
            </p:nvPicPr>
            <p:blipFill rotWithShape="1">
              <a:blip r:embed="rId4" cstate="print"/>
              <a:srcRect l="4372" t="4624" r="17841"/>
              <a:stretch/>
            </p:blipFill>
            <p:spPr bwMode="auto">
              <a:xfrm>
                <a:off x="8630789" y="4997100"/>
                <a:ext cx="540000" cy="742185"/>
              </a:xfrm>
              <a:prstGeom prst="rect">
                <a:avLst/>
              </a:prstGeom>
              <a:noFill/>
            </p:spPr>
          </p:pic>
          <p:pic>
            <p:nvPicPr>
              <p:cNvPr id="42" name="Picture 5" descr="D:\Woody的\核心教师头像\DSC03544.JPG"/>
              <p:cNvPicPr>
                <a:picLocks noChangeAspect="1" noChangeArrowheads="1"/>
              </p:cNvPicPr>
              <p:nvPr/>
            </p:nvPicPr>
            <p:blipFill>
              <a:blip r:embed="rId5" cstate="print"/>
              <a:srcRect l="13245"/>
              <a:stretch>
                <a:fillRect/>
              </a:stretch>
            </p:blipFill>
            <p:spPr bwMode="auto">
              <a:xfrm>
                <a:off x="8630789" y="2133563"/>
                <a:ext cx="540000" cy="778950"/>
              </a:xfrm>
              <a:prstGeom prst="rect">
                <a:avLst/>
              </a:prstGeom>
              <a:noFill/>
            </p:spPr>
          </p:pic>
          <p:pic>
            <p:nvPicPr>
              <p:cNvPr id="43" name="Picture 6" descr="D:\Woody的\核心教师头像\Francois Grey.png"/>
              <p:cNvPicPr>
                <a:picLocks noChangeAspect="1" noChangeArrowheads="1"/>
              </p:cNvPicPr>
              <p:nvPr/>
            </p:nvPicPr>
            <p:blipFill>
              <a:blip r:embed="rId6" cstate="print"/>
              <a:srcRect b="7395"/>
              <a:stretch>
                <a:fillRect/>
              </a:stretch>
            </p:blipFill>
            <p:spPr bwMode="auto">
              <a:xfrm>
                <a:off x="8630789" y="2902800"/>
                <a:ext cx="540000" cy="712500"/>
              </a:xfrm>
              <a:prstGeom prst="rect">
                <a:avLst/>
              </a:prstGeom>
              <a:noFill/>
            </p:spPr>
          </p:pic>
          <p:pic>
            <p:nvPicPr>
              <p:cNvPr id="44" name="Picture 7" descr="D:\Woody的\核心教师头像\Gautam Dasgupta.png"/>
              <p:cNvPicPr>
                <a:picLocks noChangeAspect="1" noChangeArrowheads="1"/>
              </p:cNvPicPr>
              <p:nvPr/>
            </p:nvPicPr>
            <p:blipFill>
              <a:blip r:embed="rId7" cstate="print"/>
              <a:srcRect l="13229" r="14010"/>
              <a:stretch>
                <a:fillRect/>
              </a:stretch>
            </p:blipFill>
            <p:spPr bwMode="auto">
              <a:xfrm>
                <a:off x="8630789" y="3605587"/>
                <a:ext cx="540000" cy="742155"/>
              </a:xfrm>
              <a:prstGeom prst="rect">
                <a:avLst/>
              </a:prstGeom>
              <a:noFill/>
            </p:spPr>
          </p:pic>
          <p:pic>
            <p:nvPicPr>
              <p:cNvPr id="45" name="Picture 44" descr="王雪明.jpg"/>
              <p:cNvPicPr>
                <a:picLocks noChangeAspect="1"/>
              </p:cNvPicPr>
              <p:nvPr/>
            </p:nvPicPr>
            <p:blipFill rotWithShape="1">
              <a:blip r:embed="rId8" cstate="email">
                <a:extLst>
                  <a:ext uri="{28A0092B-C50C-407E-A947-70E740481C1C}">
                    <a14:useLocalDpi xmlns:a14="http://schemas.microsoft.com/office/drawing/2010/main" val="0"/>
                  </a:ext>
                </a:extLst>
              </a:blip>
              <a:srcRect l="12761" r="22326"/>
              <a:stretch/>
            </p:blipFill>
            <p:spPr>
              <a:xfrm>
                <a:off x="8630789" y="1484784"/>
                <a:ext cx="540000" cy="658492"/>
              </a:xfrm>
              <a:prstGeom prst="rect">
                <a:avLst/>
              </a:prstGeom>
            </p:spPr>
          </p:pic>
          <p:pic>
            <p:nvPicPr>
              <p:cNvPr id="46" name="Picture 45" descr="Bradley Camburn.jpg"/>
              <p:cNvPicPr>
                <a:picLocks noChangeAspect="1"/>
              </p:cNvPicPr>
              <p:nvPr/>
            </p:nvPicPr>
            <p:blipFill rotWithShape="1">
              <a:blip r:embed="rId9" cstate="email">
                <a:extLst>
                  <a:ext uri="{28A0092B-C50C-407E-A947-70E740481C1C}">
                    <a14:useLocalDpi xmlns:a14="http://schemas.microsoft.com/office/drawing/2010/main" val="0"/>
                  </a:ext>
                </a:extLst>
              </a:blip>
              <a:srcRect l="7961" t="5197"/>
              <a:stretch/>
            </p:blipFill>
            <p:spPr>
              <a:xfrm>
                <a:off x="8630789" y="4338029"/>
                <a:ext cx="540000" cy="668784"/>
              </a:xfrm>
              <a:prstGeom prst="rect">
                <a:avLst/>
              </a:prstGeom>
            </p:spPr>
          </p:pic>
        </p:grpSp>
        <p:grpSp>
          <p:nvGrpSpPr>
            <p:cNvPr id="10" name="Group 9"/>
            <p:cNvGrpSpPr/>
            <p:nvPr/>
          </p:nvGrpSpPr>
          <p:grpSpPr>
            <a:xfrm>
              <a:off x="745160" y="1380896"/>
              <a:ext cx="7715272" cy="4323475"/>
              <a:chOff x="745160" y="1380896"/>
              <a:chExt cx="7715272" cy="4323475"/>
            </a:xfrm>
          </p:grpSpPr>
          <p:pic>
            <p:nvPicPr>
              <p:cNvPr id="20" name="Picture 3"/>
              <p:cNvPicPr>
                <a:picLocks noChangeAspect="1" noChangeArrowheads="1"/>
              </p:cNvPicPr>
              <p:nvPr/>
            </p:nvPicPr>
            <p:blipFill>
              <a:blip r:embed="rId10" cstate="email">
                <a:extLst>
                  <a:ext uri="{28A0092B-C50C-407E-A947-70E740481C1C}">
                    <a14:useLocalDpi xmlns:a14="http://schemas.microsoft.com/office/drawing/2010/main" val="0"/>
                  </a:ext>
                </a:extLst>
              </a:blip>
              <a:stretch>
                <a:fillRect/>
              </a:stretch>
            </p:blipFill>
            <p:spPr bwMode="auto">
              <a:xfrm>
                <a:off x="745160" y="1380896"/>
                <a:ext cx="7715272" cy="4323475"/>
              </a:xfrm>
              <a:prstGeom prst="rect">
                <a:avLst/>
              </a:prstGeom>
              <a:noFill/>
              <a:ln w="19050" cmpd="sng">
                <a:noFill/>
              </a:ln>
              <a:effectLst/>
            </p:spPr>
          </p:pic>
          <p:sp>
            <p:nvSpPr>
              <p:cNvPr id="21" name="Oval 20"/>
              <p:cNvSpPr>
                <a:spLocks noChangeAspect="1"/>
              </p:cNvSpPr>
              <p:nvPr/>
            </p:nvSpPr>
            <p:spPr>
              <a:xfrm>
                <a:off x="1239565" y="2939802"/>
                <a:ext cx="216039" cy="216039"/>
              </a:xfrm>
              <a:prstGeom prst="ellipse">
                <a:avLst/>
              </a:prstGeom>
              <a:noFill/>
              <a:ln w="19050" cmpd="sng">
                <a:solidFill>
                  <a:srgbClr val="FF6600"/>
                </a:solidFill>
              </a:ln>
              <a:effectLst>
                <a:glow rad="76200">
                  <a:schemeClr val="accent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a:spLocks noChangeAspect="1"/>
              </p:cNvSpPr>
              <p:nvPr/>
            </p:nvSpPr>
            <p:spPr>
              <a:xfrm>
                <a:off x="1387773" y="2968377"/>
                <a:ext cx="216039" cy="216039"/>
              </a:xfrm>
              <a:prstGeom prst="ellipse">
                <a:avLst/>
              </a:prstGeom>
              <a:noFill/>
              <a:ln w="19050" cmpd="sng">
                <a:solidFill>
                  <a:srgbClr val="FF6600"/>
                </a:solidFill>
              </a:ln>
              <a:effectLst>
                <a:glow rad="76200">
                  <a:schemeClr val="accent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a:off x="7484864" y="4959474"/>
                <a:ext cx="216039" cy="216039"/>
              </a:xfrm>
              <a:prstGeom prst="ellipse">
                <a:avLst/>
              </a:prstGeom>
              <a:noFill/>
              <a:ln w="19050" cmpd="sng">
                <a:solidFill>
                  <a:srgbClr val="FF6600"/>
                </a:solidFill>
              </a:ln>
              <a:effectLst>
                <a:glow rad="76200">
                  <a:schemeClr val="accent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3653557" y="3300983"/>
                <a:ext cx="216039" cy="216039"/>
              </a:xfrm>
              <a:prstGeom prst="ellipse">
                <a:avLst/>
              </a:prstGeom>
              <a:noFill/>
              <a:ln w="19050" cmpd="sng">
                <a:solidFill>
                  <a:srgbClr val="FF6600"/>
                </a:solidFill>
              </a:ln>
              <a:effectLst>
                <a:glow rad="76200">
                  <a:schemeClr val="accent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a:spLocks noChangeAspect="1"/>
              </p:cNvSpPr>
              <p:nvPr/>
            </p:nvSpPr>
            <p:spPr>
              <a:xfrm>
                <a:off x="3799607" y="3662933"/>
                <a:ext cx="216039" cy="216039"/>
              </a:xfrm>
              <a:prstGeom prst="ellipse">
                <a:avLst/>
              </a:prstGeom>
              <a:noFill/>
              <a:ln w="19050" cmpd="sng">
                <a:solidFill>
                  <a:srgbClr val="FF6600"/>
                </a:solidFill>
              </a:ln>
              <a:effectLst>
                <a:glow rad="76200">
                  <a:schemeClr val="accent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3437657" y="4167758"/>
                <a:ext cx="216039" cy="216039"/>
              </a:xfrm>
              <a:prstGeom prst="ellipse">
                <a:avLst/>
              </a:prstGeom>
              <a:noFill/>
              <a:ln w="19050" cmpd="sng">
                <a:solidFill>
                  <a:srgbClr val="FF6600"/>
                </a:solidFill>
              </a:ln>
              <a:effectLst>
                <a:glow rad="76200">
                  <a:schemeClr val="accent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4447307" y="4742433"/>
                <a:ext cx="216039" cy="216039"/>
              </a:xfrm>
              <a:prstGeom prst="ellipse">
                <a:avLst/>
              </a:prstGeom>
              <a:noFill/>
              <a:ln w="19050" cmpd="sng">
                <a:solidFill>
                  <a:srgbClr val="FF6600"/>
                </a:solidFill>
              </a:ln>
              <a:effectLst>
                <a:glow rad="76200">
                  <a:schemeClr val="accent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a:off x="5573514" y="2552824"/>
                <a:ext cx="216039" cy="216039"/>
              </a:xfrm>
              <a:prstGeom prst="ellipse">
                <a:avLst/>
              </a:prstGeom>
              <a:noFill/>
              <a:ln w="19050" cmpd="sng">
                <a:solidFill>
                  <a:srgbClr val="FF6600"/>
                </a:solidFill>
              </a:ln>
              <a:effectLst>
                <a:glow rad="76200">
                  <a:schemeClr val="accent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7116564" y="3311649"/>
                <a:ext cx="216039" cy="216039"/>
              </a:xfrm>
              <a:prstGeom prst="ellipse">
                <a:avLst/>
              </a:prstGeom>
              <a:noFill/>
              <a:ln w="19050" cmpd="sng">
                <a:solidFill>
                  <a:srgbClr val="FF6600"/>
                </a:solidFill>
              </a:ln>
              <a:effectLst>
                <a:glow rad="76200">
                  <a:schemeClr val="accent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a:spLocks noChangeAspect="1"/>
              </p:cNvSpPr>
              <p:nvPr/>
            </p:nvSpPr>
            <p:spPr>
              <a:xfrm>
                <a:off x="6621264" y="3467224"/>
                <a:ext cx="216039" cy="216039"/>
              </a:xfrm>
              <a:prstGeom prst="ellipse">
                <a:avLst/>
              </a:prstGeom>
              <a:noFill/>
              <a:ln w="19050" cmpd="sng">
                <a:solidFill>
                  <a:srgbClr val="FF6600"/>
                </a:solidFill>
              </a:ln>
              <a:effectLst>
                <a:glow rad="76200">
                  <a:schemeClr val="accent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a:spLocks noChangeAspect="1"/>
              </p:cNvSpPr>
              <p:nvPr/>
            </p:nvSpPr>
            <p:spPr>
              <a:xfrm>
                <a:off x="3491880" y="4221088"/>
                <a:ext cx="108016" cy="108016"/>
              </a:xfrm>
              <a:prstGeom prst="ellipse">
                <a:avLst/>
              </a:prstGeom>
              <a:solidFill>
                <a:srgbClr val="FF6600"/>
              </a:solidFill>
              <a:ln>
                <a:solidFill>
                  <a:srgbClr val="FF6600"/>
                </a:solidFill>
              </a:ln>
              <a:effectLst>
                <a:glow rad="1016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a:spLocks noChangeAspect="1"/>
              </p:cNvSpPr>
              <p:nvPr/>
            </p:nvSpPr>
            <p:spPr>
              <a:xfrm>
                <a:off x="1293576" y="2993813"/>
                <a:ext cx="108016" cy="108016"/>
              </a:xfrm>
              <a:prstGeom prst="ellipse">
                <a:avLst/>
              </a:prstGeom>
              <a:solidFill>
                <a:srgbClr val="FF6600"/>
              </a:solidFill>
              <a:ln>
                <a:solidFill>
                  <a:srgbClr val="FF6600"/>
                </a:solidFill>
              </a:ln>
              <a:effectLst>
                <a:glow rad="1016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1441784" y="3022388"/>
                <a:ext cx="108016" cy="108016"/>
              </a:xfrm>
              <a:prstGeom prst="ellipse">
                <a:avLst/>
              </a:prstGeom>
              <a:solidFill>
                <a:srgbClr val="FF6600"/>
              </a:solidFill>
              <a:ln>
                <a:solidFill>
                  <a:srgbClr val="FF6600"/>
                </a:solidFill>
              </a:ln>
              <a:effectLst>
                <a:glow rad="1016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707904" y="3356992"/>
                <a:ext cx="108016" cy="108016"/>
              </a:xfrm>
              <a:prstGeom prst="ellipse">
                <a:avLst/>
              </a:prstGeom>
              <a:solidFill>
                <a:srgbClr val="FF6600"/>
              </a:solidFill>
              <a:ln>
                <a:solidFill>
                  <a:srgbClr val="FF6600"/>
                </a:solidFill>
              </a:ln>
              <a:effectLst>
                <a:glow rad="1016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851920" y="3717032"/>
                <a:ext cx="108016" cy="108016"/>
              </a:xfrm>
              <a:prstGeom prst="ellipse">
                <a:avLst/>
              </a:prstGeom>
              <a:solidFill>
                <a:srgbClr val="FF6600"/>
              </a:solidFill>
              <a:ln>
                <a:solidFill>
                  <a:srgbClr val="FF6600"/>
                </a:solidFill>
              </a:ln>
              <a:effectLst>
                <a:glow rad="1016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a:spLocks noChangeAspect="1"/>
              </p:cNvSpPr>
              <p:nvPr/>
            </p:nvSpPr>
            <p:spPr>
              <a:xfrm>
                <a:off x="4499992" y="4797152"/>
                <a:ext cx="108016" cy="108016"/>
              </a:xfrm>
              <a:prstGeom prst="ellipse">
                <a:avLst/>
              </a:prstGeom>
              <a:solidFill>
                <a:srgbClr val="FF6600"/>
              </a:solidFill>
              <a:ln>
                <a:solidFill>
                  <a:srgbClr val="FF6600"/>
                </a:solidFill>
              </a:ln>
              <a:effectLst>
                <a:glow rad="1016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5628006" y="2605094"/>
                <a:ext cx="108016" cy="108016"/>
              </a:xfrm>
              <a:prstGeom prst="ellipse">
                <a:avLst/>
              </a:prstGeom>
              <a:solidFill>
                <a:srgbClr val="FF6600"/>
              </a:solidFill>
              <a:ln>
                <a:solidFill>
                  <a:srgbClr val="FF6600"/>
                </a:solidFill>
              </a:ln>
              <a:effectLst>
                <a:glow rad="1016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a:spLocks noChangeAspect="1"/>
              </p:cNvSpPr>
              <p:nvPr/>
            </p:nvSpPr>
            <p:spPr>
              <a:xfrm>
                <a:off x="7172326" y="3365030"/>
                <a:ext cx="108016" cy="108016"/>
              </a:xfrm>
              <a:prstGeom prst="ellipse">
                <a:avLst/>
              </a:prstGeom>
              <a:solidFill>
                <a:srgbClr val="FF6600"/>
              </a:solidFill>
              <a:ln>
                <a:solidFill>
                  <a:srgbClr val="FF6600"/>
                </a:solidFill>
              </a:ln>
              <a:effectLst>
                <a:glow rad="1016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a:off x="6676308" y="3520932"/>
                <a:ext cx="108016" cy="108016"/>
              </a:xfrm>
              <a:prstGeom prst="ellipse">
                <a:avLst/>
              </a:prstGeom>
              <a:solidFill>
                <a:srgbClr val="FF6600"/>
              </a:solidFill>
              <a:ln>
                <a:solidFill>
                  <a:srgbClr val="FF6600"/>
                </a:solidFill>
              </a:ln>
              <a:effectLst>
                <a:glow rad="1016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a:off x="7540404" y="5013176"/>
                <a:ext cx="108016" cy="108016"/>
              </a:xfrm>
              <a:prstGeom prst="ellipse">
                <a:avLst/>
              </a:prstGeom>
              <a:solidFill>
                <a:srgbClr val="FF6600"/>
              </a:solidFill>
              <a:ln>
                <a:solidFill>
                  <a:srgbClr val="FF6600"/>
                </a:solidFill>
              </a:ln>
              <a:effectLst>
                <a:glow rad="1016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2956" y="1340768"/>
              <a:ext cx="544348" cy="4391130"/>
              <a:chOff x="2956" y="1340768"/>
              <a:chExt cx="544348" cy="4391130"/>
            </a:xfrm>
          </p:grpSpPr>
          <p:pic>
            <p:nvPicPr>
              <p:cNvPr id="13" name="Picture 12" descr="JP Tollenboom.png"/>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2956" y="1340768"/>
                <a:ext cx="540000" cy="710526"/>
              </a:xfrm>
              <a:prstGeom prst="rect">
                <a:avLst/>
              </a:prstGeom>
            </p:spPr>
          </p:pic>
          <p:pic>
            <p:nvPicPr>
              <p:cNvPr id="15" name="Picture 8" descr="D:\Woody的\核心教师头像\Kris Wood.jpg"/>
              <p:cNvPicPr>
                <a:picLocks noChangeAspect="1" noChangeArrowheads="1"/>
              </p:cNvPicPr>
              <p:nvPr/>
            </p:nvPicPr>
            <p:blipFill>
              <a:blip r:embed="rId12" cstate="print"/>
              <a:srcRect t="6613"/>
              <a:stretch>
                <a:fillRect/>
              </a:stretch>
            </p:blipFill>
            <p:spPr bwMode="auto">
              <a:xfrm>
                <a:off x="2956" y="4233560"/>
                <a:ext cx="540000" cy="753690"/>
              </a:xfrm>
              <a:prstGeom prst="rect">
                <a:avLst/>
              </a:prstGeom>
              <a:noFill/>
            </p:spPr>
          </p:pic>
          <p:pic>
            <p:nvPicPr>
              <p:cNvPr id="16" name="Picture 9" descr="D:\Woody的\核心教师头像\Gabriel Aeppli_Nov11_thumbnail.jpg"/>
              <p:cNvPicPr>
                <a:picLocks noChangeAspect="1" noChangeArrowheads="1"/>
              </p:cNvPicPr>
              <p:nvPr/>
            </p:nvPicPr>
            <p:blipFill>
              <a:blip r:embed="rId13"/>
              <a:srcRect l="12499" r="8750"/>
              <a:stretch>
                <a:fillRect/>
              </a:stretch>
            </p:blipFill>
            <p:spPr bwMode="auto">
              <a:xfrm>
                <a:off x="2956" y="2045106"/>
                <a:ext cx="540000" cy="685709"/>
              </a:xfrm>
              <a:prstGeom prst="rect">
                <a:avLst/>
              </a:prstGeom>
              <a:noFill/>
            </p:spPr>
          </p:pic>
          <p:pic>
            <p:nvPicPr>
              <p:cNvPr id="17" name="Picture 16" descr="周硕彦.jpg"/>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2956" y="3486055"/>
                <a:ext cx="540000" cy="755543"/>
              </a:xfrm>
              <a:prstGeom prst="rect">
                <a:avLst/>
              </a:prstGeom>
            </p:spPr>
          </p:pic>
          <p:pic>
            <p:nvPicPr>
              <p:cNvPr id="18" name="Picture 17" descr="卢达溶 1.jpg"/>
              <p:cNvPicPr>
                <a:picLocks noChangeAspect="1"/>
              </p:cNvPicPr>
              <p:nvPr/>
            </p:nvPicPr>
            <p:blipFill rotWithShape="1">
              <a:blip r:embed="rId15" cstate="email">
                <a:extLst>
                  <a:ext uri="{28A0092B-C50C-407E-A947-70E740481C1C}">
                    <a14:useLocalDpi xmlns:a14="http://schemas.microsoft.com/office/drawing/2010/main" val="0"/>
                  </a:ext>
                </a:extLst>
              </a:blip>
              <a:srcRect l="19924" t="11749" r="24615" b="32790"/>
              <a:stretch/>
            </p:blipFill>
            <p:spPr>
              <a:xfrm>
                <a:off x="2956" y="2721392"/>
                <a:ext cx="540000" cy="769500"/>
              </a:xfrm>
              <a:prstGeom prst="rect">
                <a:avLst/>
              </a:prstGeom>
            </p:spPr>
          </p:pic>
          <p:pic>
            <p:nvPicPr>
              <p:cNvPr id="19" name="Picture 18" descr="欧阳春.jp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04" y="4974156"/>
                <a:ext cx="540000" cy="757742"/>
              </a:xfrm>
              <a:prstGeom prst="rect">
                <a:avLst/>
              </a:prstGeom>
            </p:spPr>
          </p:pic>
        </p:grpSp>
      </p:grpSp>
      <p:sp>
        <p:nvSpPr>
          <p:cNvPr id="2" name="TextBox 1"/>
          <p:cNvSpPr txBox="1"/>
          <p:nvPr/>
        </p:nvSpPr>
        <p:spPr>
          <a:xfrm>
            <a:off x="5222614" y="5551627"/>
            <a:ext cx="3583032" cy="430887"/>
          </a:xfrm>
          <a:prstGeom prst="rect">
            <a:avLst/>
          </a:prstGeom>
          <a:noFill/>
        </p:spPr>
        <p:txBody>
          <a:bodyPr wrap="none" rtlCol="0">
            <a:spAutoFit/>
          </a:bodyPr>
          <a:lstStyle/>
          <a:p>
            <a:pPr algn="r"/>
            <a:r>
              <a:rPr lang="en-US" altLang="zh-CN" sz="1100" dirty="0" smtClean="0"/>
              <a:t>▲XLP</a:t>
            </a:r>
            <a:r>
              <a:rPr lang="zh-CN" altLang="en-US" sz="1100" dirty="0" smtClean="0"/>
              <a:t>全球协作开发团队</a:t>
            </a:r>
            <a:endParaRPr lang="en-US" altLang="zh-CN" sz="1100" dirty="0" smtClean="0"/>
          </a:p>
          <a:p>
            <a:pPr algn="r"/>
            <a:r>
              <a:rPr lang="en-US" altLang="zh-CN" sz="1100" dirty="0" smtClean="0"/>
              <a:t>◀2013.1</a:t>
            </a:r>
            <a:r>
              <a:rPr lang="zh-CN" altLang="en-US" sz="1100" dirty="0"/>
              <a:t>“</a:t>
            </a:r>
            <a:r>
              <a:rPr lang="zh-CN" altLang="en-US" sz="1100" dirty="0" smtClean="0"/>
              <a:t>跨学科系统集成设计挑战”参与者科系分布</a:t>
            </a:r>
            <a:endParaRPr lang="en-US" sz="1100" dirty="0"/>
          </a:p>
        </p:txBody>
      </p:sp>
    </p:spTree>
    <p:extLst>
      <p:ext uri="{BB962C8B-B14F-4D97-AF65-F5344CB8AC3E}">
        <p14:creationId xmlns:p14="http://schemas.microsoft.com/office/powerpoint/2010/main" val="89688893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zh-CN" altLang="en-US" dirty="0" smtClean="0"/>
              <a:t>参考资料</a:t>
            </a:r>
            <a:endParaRPr lang="en-US" dirty="0"/>
          </a:p>
        </p:txBody>
      </p:sp>
      <p:sp>
        <p:nvSpPr>
          <p:cNvPr id="2" name="文本占位符 1"/>
          <p:cNvSpPr>
            <a:spLocks noGrp="1"/>
          </p:cNvSpPr>
          <p:nvPr>
            <p:ph type="body" idx="1"/>
          </p:nvPr>
        </p:nvSpPr>
        <p:spPr/>
        <p:txBody>
          <a:bodyPr/>
          <a:lstStyle/>
          <a:p>
            <a:endParaRPr lang="zh-CN" altLang="en-US"/>
          </a:p>
        </p:txBody>
      </p:sp>
      <p:sp>
        <p:nvSpPr>
          <p:cNvPr id="3" name="文本占位符 2"/>
          <p:cNvSpPr>
            <a:spLocks noGrp="1"/>
          </p:cNvSpPr>
          <p:nvPr>
            <p:ph type="body" sz="quarter" idx="13"/>
          </p:nvPr>
        </p:nvSpPr>
        <p:spPr/>
        <p:txBody>
          <a:bodyPr>
            <a:normAutofit fontScale="25000" lnSpcReduction="20000"/>
          </a:bodyPr>
          <a:lstStyle/>
          <a:p>
            <a:endParaRPr lang="zh-CN" altLang="en-US"/>
          </a:p>
        </p:txBody>
      </p:sp>
    </p:spTree>
    <p:extLst>
      <p:ext uri="{BB962C8B-B14F-4D97-AF65-F5344CB8AC3E}">
        <p14:creationId xmlns:p14="http://schemas.microsoft.com/office/powerpoint/2010/main" val="2100483678"/>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参考资料</a:t>
            </a:r>
            <a:endParaRPr lang="zh-CN" altLang="en-US" dirty="0"/>
          </a:p>
        </p:txBody>
      </p:sp>
      <p:sp>
        <p:nvSpPr>
          <p:cNvPr id="5" name="内容占位符 4"/>
          <p:cNvSpPr>
            <a:spLocks noGrp="1"/>
          </p:cNvSpPr>
          <p:nvPr>
            <p:ph sz="quarter" idx="13"/>
          </p:nvPr>
        </p:nvSpPr>
        <p:spPr/>
        <p:txBody>
          <a:bodyPr>
            <a:noAutofit/>
          </a:bodyPr>
          <a:lstStyle/>
          <a:p>
            <a:pPr lvl="0">
              <a:buClr>
                <a:srgbClr val="5B9BD5"/>
              </a:buClr>
            </a:pPr>
            <a:r>
              <a:rPr lang="zh-CN" altLang="en-US" kern="100" dirty="0" smtClean="0">
                <a:solidFill>
                  <a:prstClr val="black">
                    <a:lumMod val="50000"/>
                    <a:lumOff val="50000"/>
                  </a:prstClr>
                </a:solidFill>
                <a:cs typeface="Times New Roman"/>
              </a:rPr>
              <a:t>市场部分</a:t>
            </a:r>
            <a:r>
              <a:rPr lang="zh-CN" altLang="zh-CN" kern="100" dirty="0" smtClean="0">
                <a:solidFill>
                  <a:prstClr val="black">
                    <a:lumMod val="50000"/>
                    <a:lumOff val="50000"/>
                  </a:prstClr>
                </a:solidFill>
                <a:cs typeface="Times New Roman"/>
              </a:rPr>
              <a:t>参考</a:t>
            </a:r>
            <a:r>
              <a:rPr lang="zh-CN" altLang="zh-CN" kern="100" dirty="0">
                <a:solidFill>
                  <a:prstClr val="black">
                    <a:lumMod val="50000"/>
                    <a:lumOff val="50000"/>
                  </a:prstClr>
                </a:solidFill>
                <a:cs typeface="Times New Roman"/>
              </a:rPr>
              <a:t>书目及资料：</a:t>
            </a:r>
          </a:p>
          <a:p>
            <a:pPr marL="342900" lvl="0" indent="-342900">
              <a:buClr>
                <a:srgbClr val="5B9BD5"/>
              </a:buClr>
              <a:buFont typeface="+mj-lt"/>
              <a:buAutoNum type="arabicPeriod"/>
            </a:pPr>
            <a:r>
              <a:rPr lang="zh-CN" altLang="zh-CN" kern="100" dirty="0">
                <a:solidFill>
                  <a:prstClr val="black">
                    <a:lumMod val="50000"/>
                    <a:lumOff val="50000"/>
                  </a:prstClr>
                </a:solidFill>
                <a:cs typeface="Times New Roman"/>
              </a:rPr>
              <a:t>财务会计</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英文版</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原书第</a:t>
            </a:r>
            <a:r>
              <a:rPr lang="en-US" altLang="zh-CN" kern="100" dirty="0">
                <a:solidFill>
                  <a:prstClr val="black">
                    <a:lumMod val="50000"/>
                    <a:lumOff val="50000"/>
                  </a:prstClr>
                </a:solidFill>
                <a:cs typeface="Times New Roman"/>
              </a:rPr>
              <a:t>5</a:t>
            </a:r>
            <a:r>
              <a:rPr lang="zh-CN" altLang="zh-CN" kern="100" dirty="0">
                <a:solidFill>
                  <a:prstClr val="black">
                    <a:lumMod val="50000"/>
                    <a:lumOff val="50000"/>
                  </a:prstClr>
                </a:solidFill>
                <a:cs typeface="Times New Roman"/>
              </a:rPr>
              <a:t>版</a:t>
            </a:r>
            <a:r>
              <a:rPr lang="en-US" altLang="zh-CN" kern="100" dirty="0">
                <a:solidFill>
                  <a:prstClr val="black">
                    <a:lumMod val="50000"/>
                    <a:lumOff val="50000"/>
                  </a:prstClr>
                </a:solidFill>
                <a:cs typeface="Times New Roman"/>
              </a:rPr>
              <a:t>) - </a:t>
            </a:r>
            <a:r>
              <a:rPr lang="zh-CN" altLang="zh-CN" kern="100" dirty="0">
                <a:solidFill>
                  <a:prstClr val="black">
                    <a:lumMod val="50000"/>
                    <a:lumOff val="50000"/>
                  </a:prstClr>
                </a:solidFill>
                <a:cs typeface="Times New Roman"/>
              </a:rPr>
              <a:t>杰里</a:t>
            </a:r>
            <a:r>
              <a:rPr lang="en-US" altLang="zh-CN" kern="100" dirty="0">
                <a:solidFill>
                  <a:prstClr val="black">
                    <a:lumMod val="50000"/>
                    <a:lumOff val="50000"/>
                  </a:prstClr>
                </a:solidFill>
                <a:cs typeface="Times New Roman"/>
              </a:rPr>
              <a:t>J.</a:t>
            </a:r>
            <a:r>
              <a:rPr lang="zh-CN" altLang="zh-CN" kern="100" dirty="0">
                <a:solidFill>
                  <a:prstClr val="black">
                    <a:lumMod val="50000"/>
                    <a:lumOff val="50000"/>
                  </a:prstClr>
                </a:solidFill>
                <a:cs typeface="Times New Roman"/>
              </a:rPr>
              <a:t>韦安特</a:t>
            </a:r>
          </a:p>
          <a:p>
            <a:pPr marL="342900" lvl="0" indent="-342900">
              <a:buClr>
                <a:srgbClr val="5B9BD5"/>
              </a:buClr>
              <a:buFont typeface="+mj-lt"/>
              <a:buAutoNum type="arabicPeriod"/>
            </a:pPr>
            <a:r>
              <a:rPr lang="zh-CN" altLang="zh-CN" kern="100" dirty="0">
                <a:solidFill>
                  <a:prstClr val="black">
                    <a:lumMod val="50000"/>
                    <a:lumOff val="50000"/>
                  </a:prstClr>
                </a:solidFill>
                <a:cs typeface="Times New Roman"/>
              </a:rPr>
              <a:t>普通高等教育</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十一五</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国家级规划教材•教育部推荐教材•中国人民大学会计系列教材</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财务会计学</a:t>
            </a:r>
            <a:r>
              <a:rPr lang="en-US" altLang="zh-CN" kern="100" dirty="0">
                <a:solidFill>
                  <a:prstClr val="black">
                    <a:lumMod val="50000"/>
                    <a:lumOff val="50000"/>
                  </a:prstClr>
                </a:solidFill>
                <a:cs typeface="Times New Roman"/>
              </a:rPr>
              <a:t>(</a:t>
            </a:r>
            <a:r>
              <a:rPr lang="zh-CN" altLang="zh-CN" kern="100" dirty="0">
                <a:solidFill>
                  <a:prstClr val="black">
                    <a:lumMod val="50000"/>
                    <a:lumOff val="50000"/>
                  </a:prstClr>
                </a:solidFill>
                <a:cs typeface="Times New Roman"/>
              </a:rPr>
              <a:t>第</a:t>
            </a:r>
            <a:r>
              <a:rPr lang="en-US" altLang="zh-CN" kern="100" dirty="0">
                <a:solidFill>
                  <a:prstClr val="black">
                    <a:lumMod val="50000"/>
                    <a:lumOff val="50000"/>
                  </a:prstClr>
                </a:solidFill>
                <a:cs typeface="Times New Roman"/>
              </a:rPr>
              <a:t>5</a:t>
            </a:r>
            <a:r>
              <a:rPr lang="zh-CN" altLang="zh-CN" kern="100" dirty="0">
                <a:solidFill>
                  <a:prstClr val="black">
                    <a:lumMod val="50000"/>
                    <a:lumOff val="50000"/>
                  </a:prstClr>
                </a:solidFill>
                <a:cs typeface="Times New Roman"/>
              </a:rPr>
              <a:t>版</a:t>
            </a:r>
            <a:r>
              <a:rPr lang="en-US" altLang="zh-CN" kern="100" dirty="0">
                <a:solidFill>
                  <a:prstClr val="black">
                    <a:lumMod val="50000"/>
                    <a:lumOff val="50000"/>
                  </a:prstClr>
                </a:solidFill>
                <a:cs typeface="Times New Roman"/>
              </a:rPr>
              <a:t>) ~ </a:t>
            </a:r>
            <a:r>
              <a:rPr lang="zh-CN" altLang="zh-CN" kern="100" dirty="0">
                <a:solidFill>
                  <a:prstClr val="black">
                    <a:lumMod val="50000"/>
                    <a:lumOff val="50000"/>
                  </a:prstClr>
                </a:solidFill>
                <a:cs typeface="Times New Roman"/>
              </a:rPr>
              <a:t>戴德明</a:t>
            </a: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编者</a:t>
            </a: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林钢</a:t>
            </a: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编者</a:t>
            </a: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赵西卜</a:t>
            </a:r>
            <a:r>
              <a:rPr lang="en-US" altLang="zh-CN" kern="100" dirty="0">
                <a:solidFill>
                  <a:prstClr val="black">
                    <a:lumMod val="50000"/>
                    <a:lumOff val="50000"/>
                  </a:prstClr>
                </a:solidFill>
                <a:cs typeface="Times New Roman"/>
              </a:rPr>
              <a:t> (</a:t>
            </a:r>
            <a:r>
              <a:rPr lang="zh-CN" altLang="zh-CN" kern="100" dirty="0">
                <a:solidFill>
                  <a:prstClr val="black">
                    <a:lumMod val="50000"/>
                    <a:lumOff val="50000"/>
                  </a:prstClr>
                </a:solidFill>
                <a:cs typeface="Times New Roman"/>
              </a:rPr>
              <a:t>编者</a:t>
            </a:r>
            <a:r>
              <a:rPr lang="en-US" altLang="zh-CN" kern="100" dirty="0">
                <a:solidFill>
                  <a:prstClr val="black">
                    <a:lumMod val="50000"/>
                    <a:lumOff val="50000"/>
                  </a:prstClr>
                </a:solidFill>
                <a:cs typeface="Times New Roman"/>
              </a:rPr>
              <a:t>)</a:t>
            </a:r>
            <a:endParaRPr lang="zh-CN" altLang="zh-CN" kern="100" dirty="0">
              <a:solidFill>
                <a:prstClr val="black">
                  <a:lumMod val="50000"/>
                  <a:lumOff val="50000"/>
                </a:prstClr>
              </a:solidFill>
              <a:cs typeface="Times New Roman"/>
            </a:endParaRPr>
          </a:p>
          <a:p>
            <a:pPr marL="342900" lvl="0" indent="-342900">
              <a:buClr>
                <a:srgbClr val="5B9BD5"/>
              </a:buClr>
              <a:buFont typeface="+mj-lt"/>
              <a:buAutoNum type="arabicPeriod"/>
            </a:pPr>
            <a:r>
              <a:rPr lang="en-US" altLang="zh-CN" kern="100" dirty="0">
                <a:solidFill>
                  <a:prstClr val="black">
                    <a:lumMod val="50000"/>
                    <a:lumOff val="50000"/>
                  </a:prstClr>
                </a:solidFill>
                <a:cs typeface="Times New Roman"/>
              </a:rPr>
              <a:t>XLP accounting guide(First edition)~ </a:t>
            </a:r>
            <a:r>
              <a:rPr lang="en-US" altLang="zh-CN" kern="100" dirty="0" err="1">
                <a:solidFill>
                  <a:prstClr val="black">
                    <a:lumMod val="50000"/>
                    <a:lumOff val="50000"/>
                  </a:prstClr>
                </a:solidFill>
                <a:cs typeface="Times New Roman"/>
              </a:rPr>
              <a:t>Sugarman</a:t>
            </a:r>
            <a:r>
              <a:rPr lang="en-US" altLang="zh-CN" kern="100" dirty="0">
                <a:solidFill>
                  <a:prstClr val="black">
                    <a:lumMod val="50000"/>
                    <a:lumOff val="50000"/>
                  </a:prstClr>
                </a:solidFill>
                <a:cs typeface="Times New Roman"/>
              </a:rPr>
              <a:t> Chang</a:t>
            </a:r>
            <a:endParaRPr lang="zh-CN" altLang="zh-CN" kern="100" dirty="0">
              <a:solidFill>
                <a:prstClr val="black">
                  <a:lumMod val="50000"/>
                  <a:lumOff val="50000"/>
                </a:prstClr>
              </a:solidFill>
              <a:cs typeface="Times New Roman"/>
            </a:endParaRPr>
          </a:p>
          <a:p>
            <a:pPr marL="342900" lvl="0" indent="-342900">
              <a:buClr>
                <a:srgbClr val="5B9BD5"/>
              </a:buClr>
              <a:buFont typeface="+mj-lt"/>
              <a:buAutoNum type="arabicPeriod"/>
            </a:pPr>
            <a:r>
              <a:rPr lang="en-US" altLang="zh-CN" kern="100" dirty="0">
                <a:solidFill>
                  <a:prstClr val="black">
                    <a:lumMod val="50000"/>
                    <a:lumOff val="50000"/>
                  </a:prstClr>
                </a:solidFill>
                <a:cs typeface="Times New Roman"/>
              </a:rPr>
              <a:t>Sun </a:t>
            </a:r>
            <a:r>
              <a:rPr lang="en-US" altLang="zh-CN" kern="100" dirty="0" err="1">
                <a:solidFill>
                  <a:prstClr val="black">
                    <a:lumMod val="50000"/>
                    <a:lumOff val="50000"/>
                  </a:prstClr>
                </a:solidFill>
                <a:cs typeface="Times New Roman"/>
              </a:rPr>
              <a:t>Yat-sen</a:t>
            </a:r>
            <a:r>
              <a:rPr lang="en-US" altLang="zh-CN" kern="100" dirty="0">
                <a:solidFill>
                  <a:prstClr val="black">
                    <a:lumMod val="50000"/>
                    <a:lumOff val="50000"/>
                  </a:prstClr>
                </a:solidFill>
                <a:cs typeface="Times New Roman"/>
              </a:rPr>
              <a:t> accounting lesson </a:t>
            </a:r>
            <a:r>
              <a:rPr lang="en-US" altLang="zh-CN" kern="100" dirty="0" smtClean="0">
                <a:solidFill>
                  <a:prstClr val="black">
                    <a:lumMod val="50000"/>
                    <a:lumOff val="50000"/>
                  </a:prstClr>
                </a:solidFill>
                <a:cs typeface="Times New Roman"/>
              </a:rPr>
              <a:t>PPT</a:t>
            </a:r>
          </a:p>
          <a:p>
            <a:pPr marL="342900" lvl="0" indent="-342900">
              <a:buClr>
                <a:srgbClr val="5B9BD5"/>
              </a:buClr>
              <a:buFont typeface="+mj-lt"/>
              <a:buAutoNum type="arabicPeriod"/>
            </a:pPr>
            <a:endParaRPr lang="en-US" altLang="zh-CN" kern="100" dirty="0">
              <a:solidFill>
                <a:prstClr val="black">
                  <a:lumMod val="50000"/>
                  <a:lumOff val="50000"/>
                </a:prstClr>
              </a:solidFill>
              <a:cs typeface="Times New Roman"/>
            </a:endParaRPr>
          </a:p>
          <a:p>
            <a:pPr marL="342900" lvl="0" indent="-342900">
              <a:buClr>
                <a:srgbClr val="5B9BD5"/>
              </a:buClr>
              <a:buFont typeface="+mj-lt"/>
              <a:buAutoNum type="arabicPeriod"/>
            </a:pPr>
            <a:endParaRPr lang="en-US" altLang="zh-CN" kern="100" dirty="0" smtClean="0">
              <a:solidFill>
                <a:prstClr val="black">
                  <a:lumMod val="50000"/>
                  <a:lumOff val="50000"/>
                </a:prstClr>
              </a:solidFill>
              <a:cs typeface="Times New Roman"/>
            </a:endParaRPr>
          </a:p>
          <a:p>
            <a:pPr lvl="0">
              <a:lnSpc>
                <a:spcPct val="150000"/>
              </a:lnSpc>
              <a:buClr>
                <a:srgbClr val="5B9BD5"/>
              </a:buClr>
            </a:pPr>
            <a:r>
              <a:rPr lang="en-US" altLang="zh-CN" kern="100" dirty="0" smtClean="0">
                <a:solidFill>
                  <a:prstClr val="black">
                    <a:lumMod val="50000"/>
                    <a:lumOff val="50000"/>
                  </a:prstClr>
                </a:solidFill>
                <a:cs typeface="Times New Roman"/>
              </a:rPr>
              <a:t>XLP</a:t>
            </a:r>
            <a:r>
              <a:rPr lang="zh-CN" altLang="en-US" kern="100" dirty="0" smtClean="0">
                <a:solidFill>
                  <a:prstClr val="black">
                    <a:lumMod val="50000"/>
                    <a:lumOff val="50000"/>
                  </a:prstClr>
                </a:solidFill>
                <a:cs typeface="Times New Roman"/>
              </a:rPr>
              <a:t>思维与分享整合</a:t>
            </a:r>
            <a:r>
              <a:rPr lang="zh-CN" altLang="zh-CN" kern="100" dirty="0" smtClean="0">
                <a:solidFill>
                  <a:prstClr val="black">
                    <a:lumMod val="50000"/>
                    <a:lumOff val="50000"/>
                  </a:prstClr>
                </a:solidFill>
                <a:cs typeface="Times New Roman"/>
              </a:rPr>
              <a:t>参考资料</a:t>
            </a:r>
            <a:r>
              <a:rPr lang="zh-CN" altLang="zh-CN" b="1" kern="100" dirty="0">
                <a:solidFill>
                  <a:prstClr val="black">
                    <a:lumMod val="50000"/>
                    <a:lumOff val="50000"/>
                  </a:prstClr>
                </a:solidFill>
                <a:cs typeface="Times New Roman"/>
              </a:rPr>
              <a:t>：</a:t>
            </a:r>
            <a:endParaRPr lang="zh-CN" altLang="zh-CN" kern="100" dirty="0">
              <a:solidFill>
                <a:prstClr val="black">
                  <a:lumMod val="50000"/>
                  <a:lumOff val="50000"/>
                </a:prstClr>
              </a:solidFill>
              <a:cs typeface="Times New Roman"/>
            </a:endParaRPr>
          </a:p>
          <a:p>
            <a:pPr lvl="0">
              <a:lnSpc>
                <a:spcPct val="150000"/>
              </a:lnSpc>
              <a:buClr>
                <a:srgbClr val="5B9BD5"/>
              </a:buClr>
            </a:pPr>
            <a:r>
              <a:rPr lang="en-US" altLang="zh-CN" kern="100" dirty="0">
                <a:solidFill>
                  <a:prstClr val="black">
                    <a:lumMod val="50000"/>
                    <a:lumOff val="50000"/>
                  </a:prstClr>
                </a:solidFill>
                <a:cs typeface="Times New Roman"/>
              </a:rPr>
              <a:t>[1] </a:t>
            </a:r>
            <a:r>
              <a:rPr lang="en-US" altLang="zh-CN" kern="100" dirty="0" err="1">
                <a:solidFill>
                  <a:prstClr val="black">
                    <a:lumMod val="50000"/>
                    <a:lumOff val="50000"/>
                  </a:prstClr>
                </a:solidFill>
                <a:cs typeface="Times New Roman"/>
              </a:rPr>
              <a:t>Rohrbach</a:t>
            </a:r>
            <a:r>
              <a:rPr lang="en-US" altLang="zh-CN" kern="100" dirty="0">
                <a:solidFill>
                  <a:prstClr val="black">
                    <a:lumMod val="50000"/>
                    <a:lumOff val="50000"/>
                  </a:prstClr>
                </a:solidFill>
                <a:cs typeface="Times New Roman"/>
              </a:rPr>
              <a:t>, Bernd: "</a:t>
            </a:r>
            <a:r>
              <a:rPr lang="en-US" altLang="zh-CN" kern="100" dirty="0" err="1">
                <a:solidFill>
                  <a:prstClr val="black">
                    <a:lumMod val="50000"/>
                    <a:lumOff val="50000"/>
                  </a:prstClr>
                </a:solidFill>
                <a:cs typeface="Times New Roman"/>
              </a:rPr>
              <a:t>Kreativ</a:t>
            </a:r>
            <a:r>
              <a:rPr lang="en-US" altLang="zh-CN" kern="100" dirty="0">
                <a:solidFill>
                  <a:prstClr val="black">
                    <a:lumMod val="50000"/>
                    <a:lumOff val="50000"/>
                  </a:prstClr>
                </a:solidFill>
                <a:cs typeface="Times New Roman"/>
              </a:rPr>
              <a:t> </a:t>
            </a:r>
            <a:r>
              <a:rPr lang="en-US" altLang="zh-CN" kern="100" dirty="0" err="1">
                <a:solidFill>
                  <a:prstClr val="black">
                    <a:lumMod val="50000"/>
                    <a:lumOff val="50000"/>
                  </a:prstClr>
                </a:solidFill>
                <a:cs typeface="Times New Roman"/>
              </a:rPr>
              <a:t>nach</a:t>
            </a:r>
            <a:r>
              <a:rPr lang="en-US" altLang="zh-CN" kern="100" dirty="0">
                <a:solidFill>
                  <a:prstClr val="black">
                    <a:lumMod val="50000"/>
                    <a:lumOff val="50000"/>
                  </a:prstClr>
                </a:solidFill>
                <a:cs typeface="Times New Roman"/>
              </a:rPr>
              <a:t> </a:t>
            </a:r>
            <a:r>
              <a:rPr lang="en-US" altLang="zh-CN" kern="100" dirty="0" err="1">
                <a:solidFill>
                  <a:prstClr val="black">
                    <a:lumMod val="50000"/>
                    <a:lumOff val="50000"/>
                  </a:prstClr>
                </a:solidFill>
                <a:cs typeface="Times New Roman"/>
              </a:rPr>
              <a:t>Regeln</a:t>
            </a:r>
            <a:r>
              <a:rPr lang="en-US" altLang="zh-CN" kern="100" dirty="0">
                <a:solidFill>
                  <a:prstClr val="black">
                    <a:lumMod val="50000"/>
                    <a:lumOff val="50000"/>
                  </a:prstClr>
                </a:solidFill>
                <a:cs typeface="Times New Roman"/>
              </a:rPr>
              <a:t> – </a:t>
            </a:r>
            <a:r>
              <a:rPr lang="en-US" altLang="zh-CN" kern="100" dirty="0" err="1">
                <a:solidFill>
                  <a:prstClr val="black">
                    <a:lumMod val="50000"/>
                    <a:lumOff val="50000"/>
                  </a:prstClr>
                </a:solidFill>
                <a:cs typeface="Times New Roman"/>
              </a:rPr>
              <a:t>Methode</a:t>
            </a:r>
            <a:r>
              <a:rPr lang="en-US" altLang="zh-CN" kern="100" dirty="0">
                <a:solidFill>
                  <a:prstClr val="black">
                    <a:lumMod val="50000"/>
                    <a:lumOff val="50000"/>
                  </a:prstClr>
                </a:solidFill>
                <a:cs typeface="Times New Roman"/>
              </a:rPr>
              <a:t> 635, </a:t>
            </a:r>
            <a:r>
              <a:rPr lang="en-US" altLang="zh-CN" kern="100" dirty="0" err="1">
                <a:solidFill>
                  <a:prstClr val="black">
                    <a:lumMod val="50000"/>
                    <a:lumOff val="50000"/>
                  </a:prstClr>
                </a:solidFill>
                <a:cs typeface="Times New Roman"/>
              </a:rPr>
              <a:t>eine</a:t>
            </a:r>
            <a:r>
              <a:rPr lang="en-US" altLang="zh-CN" kern="100" dirty="0">
                <a:solidFill>
                  <a:prstClr val="black">
                    <a:lumMod val="50000"/>
                    <a:lumOff val="50000"/>
                  </a:prstClr>
                </a:solidFill>
                <a:cs typeface="Times New Roman"/>
              </a:rPr>
              <a:t> </a:t>
            </a:r>
            <a:r>
              <a:rPr lang="en-US" altLang="zh-CN" kern="100" dirty="0" err="1">
                <a:solidFill>
                  <a:prstClr val="black">
                    <a:lumMod val="50000"/>
                    <a:lumOff val="50000"/>
                  </a:prstClr>
                </a:solidFill>
                <a:cs typeface="Times New Roman"/>
              </a:rPr>
              <a:t>neue</a:t>
            </a:r>
            <a:r>
              <a:rPr lang="en-US" altLang="zh-CN" kern="100" dirty="0">
                <a:solidFill>
                  <a:prstClr val="black">
                    <a:lumMod val="50000"/>
                    <a:lumOff val="50000"/>
                  </a:prstClr>
                </a:solidFill>
                <a:cs typeface="Times New Roman"/>
              </a:rPr>
              <a:t> </a:t>
            </a:r>
            <a:r>
              <a:rPr lang="en-US" altLang="zh-CN" kern="100" dirty="0" err="1">
                <a:solidFill>
                  <a:prstClr val="black">
                    <a:lumMod val="50000"/>
                    <a:lumOff val="50000"/>
                  </a:prstClr>
                </a:solidFill>
                <a:cs typeface="Times New Roman"/>
              </a:rPr>
              <a:t>Technik</a:t>
            </a:r>
            <a:r>
              <a:rPr lang="en-US" altLang="zh-CN" kern="100" dirty="0">
                <a:solidFill>
                  <a:prstClr val="black">
                    <a:lumMod val="50000"/>
                    <a:lumOff val="50000"/>
                  </a:prstClr>
                </a:solidFill>
                <a:cs typeface="Times New Roman"/>
              </a:rPr>
              <a:t> </a:t>
            </a:r>
            <a:r>
              <a:rPr lang="en-US" altLang="zh-CN" kern="100" dirty="0" err="1">
                <a:solidFill>
                  <a:prstClr val="black">
                    <a:lumMod val="50000"/>
                    <a:lumOff val="50000"/>
                  </a:prstClr>
                </a:solidFill>
                <a:cs typeface="Times New Roman"/>
              </a:rPr>
              <a:t>zum</a:t>
            </a:r>
            <a:r>
              <a:rPr lang="en-US" altLang="zh-CN" kern="100" dirty="0">
                <a:solidFill>
                  <a:prstClr val="black">
                    <a:lumMod val="50000"/>
                    <a:lumOff val="50000"/>
                  </a:prstClr>
                </a:solidFill>
                <a:cs typeface="Times New Roman"/>
              </a:rPr>
              <a:t> </a:t>
            </a:r>
            <a:r>
              <a:rPr lang="en-US" altLang="zh-CN" kern="100" dirty="0" err="1">
                <a:solidFill>
                  <a:prstClr val="black">
                    <a:lumMod val="50000"/>
                    <a:lumOff val="50000"/>
                  </a:prstClr>
                </a:solidFill>
                <a:cs typeface="Times New Roman"/>
              </a:rPr>
              <a:t>Lösen</a:t>
            </a:r>
            <a:r>
              <a:rPr lang="en-US" altLang="zh-CN" kern="100" dirty="0">
                <a:solidFill>
                  <a:prstClr val="black">
                    <a:lumMod val="50000"/>
                    <a:lumOff val="50000"/>
                  </a:prstClr>
                </a:solidFill>
                <a:cs typeface="Times New Roman"/>
              </a:rPr>
              <a:t> von </a:t>
            </a:r>
            <a:r>
              <a:rPr lang="en-US" altLang="zh-CN" kern="100" dirty="0" err="1">
                <a:solidFill>
                  <a:prstClr val="black">
                    <a:lumMod val="50000"/>
                    <a:lumOff val="50000"/>
                  </a:prstClr>
                </a:solidFill>
                <a:cs typeface="Times New Roman"/>
              </a:rPr>
              <a:t>Problemen</a:t>
            </a:r>
            <a:r>
              <a:rPr lang="en-US" altLang="zh-CN" kern="100" dirty="0">
                <a:solidFill>
                  <a:prstClr val="black">
                    <a:lumMod val="50000"/>
                    <a:lumOff val="50000"/>
                  </a:prstClr>
                </a:solidFill>
                <a:cs typeface="Times New Roman"/>
              </a:rPr>
              <a:t>". Creative by rules - Method 635, a new technique for solving problems first published in the German sales magazine "</a:t>
            </a:r>
            <a:r>
              <a:rPr lang="en-US" altLang="zh-CN" kern="100" dirty="0" err="1">
                <a:solidFill>
                  <a:prstClr val="black">
                    <a:lumMod val="50000"/>
                    <a:lumOff val="50000"/>
                  </a:prstClr>
                </a:solidFill>
                <a:cs typeface="Times New Roman"/>
              </a:rPr>
              <a:t>Absatzwirtschaft</a:t>
            </a:r>
            <a:r>
              <a:rPr lang="en-US" altLang="zh-CN" kern="100" dirty="0">
                <a:solidFill>
                  <a:prstClr val="black">
                    <a:lumMod val="50000"/>
                    <a:lumOff val="50000"/>
                  </a:prstClr>
                </a:solidFill>
                <a:cs typeface="Times New Roman"/>
              </a:rPr>
              <a:t>", Volume 12, 1969. p73-75 and Volume 19, 1 October 1969.</a:t>
            </a:r>
            <a:endParaRPr lang="zh-CN" altLang="zh-CN" kern="100" dirty="0">
              <a:solidFill>
                <a:prstClr val="black">
                  <a:lumMod val="50000"/>
                  <a:lumOff val="50000"/>
                </a:prstClr>
              </a:solidFill>
              <a:cs typeface="Times New Roman"/>
            </a:endParaRPr>
          </a:p>
          <a:p>
            <a:pPr lvl="0">
              <a:lnSpc>
                <a:spcPct val="150000"/>
              </a:lnSpc>
              <a:buClr>
                <a:srgbClr val="5B9BD5"/>
              </a:buClr>
            </a:pPr>
            <a:r>
              <a:rPr lang="en-US" altLang="zh-CN" kern="100" dirty="0">
                <a:solidFill>
                  <a:prstClr val="black">
                    <a:lumMod val="50000"/>
                    <a:lumOff val="50000"/>
                  </a:prstClr>
                </a:solidFill>
                <a:cs typeface="Times New Roman"/>
              </a:rPr>
              <a:t>[2] Wikipedia. 6-3-5 </a:t>
            </a:r>
            <a:r>
              <a:rPr lang="en-US" altLang="zh-CN" kern="100" dirty="0" err="1">
                <a:solidFill>
                  <a:prstClr val="black">
                    <a:lumMod val="50000"/>
                    <a:lumOff val="50000"/>
                  </a:prstClr>
                </a:solidFill>
                <a:cs typeface="Times New Roman"/>
              </a:rPr>
              <a:t>Brainwriting</a:t>
            </a:r>
            <a:r>
              <a:rPr lang="en-US" altLang="zh-CN" kern="100" dirty="0">
                <a:solidFill>
                  <a:prstClr val="black">
                    <a:lumMod val="50000"/>
                    <a:lumOff val="50000"/>
                  </a:prstClr>
                </a:solidFill>
                <a:cs typeface="Times New Roman"/>
              </a:rPr>
              <a:t>. http://en.wikipedia.org/wiki/6-3-5_Brainwriting. 2014-04-27.</a:t>
            </a:r>
            <a:endParaRPr lang="zh-CN" altLang="zh-CN" kern="100" dirty="0">
              <a:solidFill>
                <a:prstClr val="black">
                  <a:lumMod val="50000"/>
                  <a:lumOff val="50000"/>
                </a:prstClr>
              </a:solidFill>
              <a:cs typeface="Times New Roman"/>
            </a:endParaRPr>
          </a:p>
          <a:p>
            <a:pPr lvl="0">
              <a:lnSpc>
                <a:spcPct val="150000"/>
              </a:lnSpc>
              <a:buClr>
                <a:srgbClr val="5B9BD5"/>
              </a:buClr>
            </a:pPr>
            <a:r>
              <a:rPr lang="en-US" altLang="zh-CN" kern="100" dirty="0">
                <a:solidFill>
                  <a:prstClr val="black">
                    <a:lumMod val="50000"/>
                    <a:lumOff val="50000"/>
                  </a:prstClr>
                </a:solidFill>
                <a:cs typeface="Times New Roman"/>
              </a:rPr>
              <a:t>[3] Julie S. </a:t>
            </a:r>
            <a:r>
              <a:rPr lang="en-US" altLang="zh-CN" kern="100" dirty="0" err="1">
                <a:solidFill>
                  <a:prstClr val="black">
                    <a:lumMod val="50000"/>
                    <a:lumOff val="50000"/>
                  </a:prstClr>
                </a:solidFill>
                <a:cs typeface="Times New Roman"/>
              </a:rPr>
              <a:t>Linsey</a:t>
            </a:r>
            <a:r>
              <a:rPr lang="en-US" altLang="zh-CN" kern="100" dirty="0">
                <a:solidFill>
                  <a:prstClr val="black">
                    <a:lumMod val="50000"/>
                    <a:lumOff val="50000"/>
                  </a:prstClr>
                </a:solidFill>
                <a:cs typeface="Times New Roman"/>
              </a:rPr>
              <a:t> and Blake Becker. "Effectiveness of </a:t>
            </a:r>
            <a:r>
              <a:rPr lang="en-US" altLang="zh-CN" kern="100" dirty="0" err="1">
                <a:solidFill>
                  <a:prstClr val="black">
                    <a:lumMod val="50000"/>
                    <a:lumOff val="50000"/>
                  </a:prstClr>
                </a:solidFill>
                <a:cs typeface="Times New Roman"/>
              </a:rPr>
              <a:t>Brainwriting</a:t>
            </a:r>
            <a:r>
              <a:rPr lang="en-US" altLang="zh-CN" kern="100" dirty="0">
                <a:solidFill>
                  <a:prstClr val="black">
                    <a:lumMod val="50000"/>
                    <a:lumOff val="50000"/>
                  </a:prstClr>
                </a:solidFill>
                <a:cs typeface="Times New Roman"/>
              </a:rPr>
              <a:t> Techniques: Comparing Nominal Groups to Real Terms" in Design Creativity 2010. London: Springer London, 2011. 166.</a:t>
            </a:r>
            <a:endParaRPr lang="zh-CN" altLang="zh-CN" kern="100" dirty="0">
              <a:solidFill>
                <a:prstClr val="black">
                  <a:lumMod val="50000"/>
                  <a:lumOff val="50000"/>
                </a:prstClr>
              </a:solidFill>
              <a:cs typeface="Times New Roman"/>
            </a:endParaRPr>
          </a:p>
          <a:p>
            <a:pPr lvl="0">
              <a:lnSpc>
                <a:spcPct val="150000"/>
              </a:lnSpc>
              <a:buClr>
                <a:srgbClr val="5B9BD5"/>
              </a:buClr>
            </a:pPr>
            <a:r>
              <a:rPr lang="en-US" altLang="zh-CN" kern="100" dirty="0">
                <a:solidFill>
                  <a:prstClr val="black">
                    <a:lumMod val="50000"/>
                    <a:lumOff val="50000"/>
                  </a:prstClr>
                </a:solidFill>
                <a:cs typeface="Times New Roman"/>
              </a:rPr>
              <a:t> </a:t>
            </a:r>
            <a:endParaRPr lang="zh-CN" altLang="zh-CN" kern="100" dirty="0">
              <a:solidFill>
                <a:prstClr val="black">
                  <a:lumMod val="50000"/>
                  <a:lumOff val="50000"/>
                </a:prstClr>
              </a:solidFill>
              <a:cs typeface="Times New Roman"/>
            </a:endParaRPr>
          </a:p>
          <a:p>
            <a:pPr lvl="0">
              <a:lnSpc>
                <a:spcPct val="150000"/>
              </a:lnSpc>
              <a:buClr>
                <a:srgbClr val="5B9BD5"/>
              </a:buClr>
            </a:pPr>
            <a:r>
              <a:rPr lang="en-US" altLang="zh-CN" kern="100" dirty="0">
                <a:solidFill>
                  <a:prstClr val="black">
                    <a:lumMod val="50000"/>
                    <a:lumOff val="50000"/>
                  </a:prstClr>
                </a:solidFill>
                <a:cs typeface="Times New Roman"/>
              </a:rPr>
              <a:t>Based on the concept of Brainstorming, the aim of 6-3-5 </a:t>
            </a:r>
            <a:r>
              <a:rPr lang="en-US" altLang="zh-CN" kern="100" dirty="0" err="1">
                <a:solidFill>
                  <a:prstClr val="black">
                    <a:lumMod val="50000"/>
                    <a:lumOff val="50000"/>
                  </a:prstClr>
                </a:solidFill>
                <a:cs typeface="Times New Roman"/>
              </a:rPr>
              <a:t>Brainwriting</a:t>
            </a:r>
            <a:r>
              <a:rPr lang="en-US" altLang="zh-CN" kern="100" dirty="0">
                <a:solidFill>
                  <a:prstClr val="black">
                    <a:lumMod val="50000"/>
                    <a:lumOff val="50000"/>
                  </a:prstClr>
                </a:solidFill>
                <a:cs typeface="Times New Roman"/>
              </a:rPr>
              <a:t> is to generate 108 new ideas in half an hour. In a similar way to brainstorming, it is not the quality of ideas that matters but the quantity</a:t>
            </a:r>
            <a:r>
              <a:rPr lang="en-US" altLang="zh-CN" kern="100" dirty="0" smtClean="0">
                <a:solidFill>
                  <a:prstClr val="black">
                    <a:lumMod val="50000"/>
                    <a:lumOff val="50000"/>
                  </a:prstClr>
                </a:solidFill>
                <a:cs typeface="Times New Roman"/>
              </a:rPr>
              <a:t>.</a:t>
            </a:r>
            <a:endParaRPr lang="zh-CN" altLang="zh-CN" kern="100" dirty="0">
              <a:solidFill>
                <a:prstClr val="black">
                  <a:lumMod val="50000"/>
                  <a:lumOff val="50000"/>
                </a:prstClr>
              </a:solidFill>
              <a:cs typeface="Times New Roman"/>
            </a:endParaRPr>
          </a:p>
          <a:p>
            <a:pPr lvl="0">
              <a:lnSpc>
                <a:spcPct val="150000"/>
              </a:lnSpc>
              <a:buClr>
                <a:srgbClr val="5B9BD5"/>
              </a:buClr>
            </a:pPr>
            <a:r>
              <a:rPr lang="en-US" altLang="zh-CN" kern="100" dirty="0">
                <a:solidFill>
                  <a:prstClr val="black">
                    <a:lumMod val="50000"/>
                    <a:lumOff val="50000"/>
                  </a:prstClr>
                </a:solidFill>
                <a:cs typeface="Times New Roman"/>
              </a:rPr>
              <a:t>The technique involves 6 participants who sit in a group and are supervised by a moderator. Each participant thinks up 3 ideas every 5 minutes. The ideas are written down on a worksheet and passed on to the next participant. The participant reads the ideas and uses them as inspiration for more ideas. Participants are encouraged to draw on others' ideas for inspiration, thus stimulating the creative process. After 6 rounds in 30 minutes the group has thought up a total of 108 ideas.[2]</a:t>
            </a:r>
            <a:endParaRPr lang="zh-CN" altLang="zh-CN" kern="100" dirty="0">
              <a:solidFill>
                <a:prstClr val="black">
                  <a:lumMod val="50000"/>
                  <a:lumOff val="50000"/>
                </a:prstClr>
              </a:solidFill>
              <a:cs typeface="Times New Roman"/>
            </a:endParaRPr>
          </a:p>
          <a:p>
            <a:pPr lvl="0">
              <a:buClr>
                <a:srgbClr val="5B9BD5"/>
              </a:buClr>
            </a:pPr>
            <a:endParaRPr lang="zh-CN" altLang="en-US" dirty="0">
              <a:solidFill>
                <a:prstClr val="black">
                  <a:lumMod val="50000"/>
                  <a:lumOff val="50000"/>
                </a:prstClr>
              </a:solidFill>
            </a:endParaRPr>
          </a:p>
          <a:p>
            <a:pPr lvl="0">
              <a:buClr>
                <a:srgbClr val="5B9BD5"/>
              </a:buClr>
            </a:pPr>
            <a:endParaRPr lang="zh-CN" altLang="en-US" dirty="0">
              <a:solidFill>
                <a:prstClr val="black">
                  <a:lumMod val="50000"/>
                  <a:lumOff val="50000"/>
                </a:prstClr>
              </a:solidFill>
            </a:endParaRPr>
          </a:p>
          <a:p>
            <a:pPr lvl="0">
              <a:buClr>
                <a:srgbClr val="5B9BD5"/>
              </a:buClr>
            </a:pPr>
            <a:endParaRPr lang="zh-CN" altLang="en-US" dirty="0">
              <a:solidFill>
                <a:prstClr val="black">
                  <a:lumMod val="50000"/>
                  <a:lumOff val="50000"/>
                </a:prstClr>
              </a:solidFill>
            </a:endParaRPr>
          </a:p>
          <a:p>
            <a:endParaRPr lang="zh-CN" altLang="en-US" dirty="0"/>
          </a:p>
          <a:p>
            <a:pPr marL="342900" lvl="0" indent="-342900">
              <a:buClr>
                <a:srgbClr val="5B9BD5"/>
              </a:buClr>
              <a:buFont typeface="+mj-lt"/>
              <a:buAutoNum type="arabicPeriod"/>
            </a:pPr>
            <a:endParaRPr lang="zh-CN" altLang="en-US" dirty="0"/>
          </a:p>
        </p:txBody>
      </p:sp>
    </p:spTree>
    <p:extLst>
      <p:ext uri="{BB962C8B-B14F-4D97-AF65-F5344CB8AC3E}">
        <p14:creationId xmlns:p14="http://schemas.microsoft.com/office/powerpoint/2010/main" val="3958849781"/>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209267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fontScale="90000"/>
          </a:bodyPr>
          <a:lstStyle/>
          <a:p>
            <a:r>
              <a:rPr lang="zh-CN" altLang="en-US" dirty="0" smtClean="0"/>
              <a:t>高效能学习</a:t>
            </a:r>
            <a:r>
              <a:rPr lang="en-US" altLang="zh-CN" dirty="0"/>
              <a:t/>
            </a:r>
            <a:br>
              <a:rPr lang="en-US" altLang="zh-CN" dirty="0"/>
            </a:br>
            <a:endParaRPr lang="zh-CN" altLang="en-US" dirty="0"/>
          </a:p>
        </p:txBody>
      </p:sp>
      <p:sp>
        <p:nvSpPr>
          <p:cNvPr id="8" name="Slide Number Placeholder 5"/>
          <p:cNvSpPr>
            <a:spLocks noGrp="1"/>
          </p:cNvSpPr>
          <p:nvPr>
            <p:ph type="sldNum" sz="quarter" idx="10"/>
          </p:nvPr>
        </p:nvSpPr>
        <p:spPr/>
        <p:txBody>
          <a:bodyPr/>
          <a:lstStyle/>
          <a:p>
            <a:fld id="{B6A3D480-A58D-4747-9D04-FF1A8C99FAB7}" type="slidenum">
              <a:rPr lang="en-US" smtClean="0"/>
              <a:pPr/>
              <a:t>21</a:t>
            </a:fld>
            <a:endParaRPr lang="en-US"/>
          </a:p>
        </p:txBody>
      </p:sp>
      <p:sp>
        <p:nvSpPr>
          <p:cNvPr id="10" name="内容占位符 9"/>
          <p:cNvSpPr>
            <a:spLocks noGrp="1"/>
          </p:cNvSpPr>
          <p:nvPr>
            <p:ph sz="quarter" idx="11"/>
          </p:nvPr>
        </p:nvSpPr>
        <p:spPr/>
        <p:txBody>
          <a:bodyPr/>
          <a:lstStyle/>
          <a:p>
            <a:pPr fontAlgn="auto"/>
            <a:r>
              <a:rPr lang="zh-CN" altLang="en-US" dirty="0"/>
              <a:t>挑战任务：</a:t>
            </a:r>
            <a:endParaRPr lang="en-US" altLang="zh-CN" dirty="0"/>
          </a:p>
          <a:p>
            <a:pPr lvl="1" fontAlgn="auto"/>
            <a:r>
              <a:rPr lang="zh-CN" altLang="en-US" dirty="0"/>
              <a:t>针对多个校内的实体空间，将其转化为具有吸引力的学习、交流或创客空间</a:t>
            </a:r>
            <a:endParaRPr lang="en-US" altLang="zh-CN" dirty="0"/>
          </a:p>
          <a:p>
            <a:pPr lvl="1" fontAlgn="auto"/>
            <a:r>
              <a:rPr lang="zh-CN" altLang="en-US" dirty="0"/>
              <a:t>用网络化的数据协同技术，整体性地收集学生群体的学习过程数据（</a:t>
            </a:r>
            <a:r>
              <a:rPr lang="en-US" altLang="zh-CN" dirty="0" err="1"/>
              <a:t>Git+GitLab+</a:t>
            </a:r>
            <a:r>
              <a:rPr lang="en-US" altLang="zh-CN" dirty="0" err="1">
                <a:solidFill>
                  <a:srgbClr val="FF0000"/>
                </a:solidFill>
              </a:rPr>
              <a:t>XLP</a:t>
            </a:r>
            <a:r>
              <a:rPr lang="en-US" altLang="zh-CN" dirty="0">
                <a:solidFill>
                  <a:srgbClr val="FF0000"/>
                </a:solidFill>
              </a:rPr>
              <a:t> Bots</a:t>
            </a:r>
            <a:r>
              <a:rPr lang="zh-CN" altLang="en-US" dirty="0"/>
              <a:t>）</a:t>
            </a:r>
            <a:endParaRPr lang="en-US" altLang="zh-CN" dirty="0"/>
          </a:p>
          <a:p>
            <a:pPr lvl="1" fontAlgn="auto"/>
            <a:endParaRPr lang="en-US" altLang="zh-CN" dirty="0" smtClean="0"/>
          </a:p>
          <a:p>
            <a:pPr lvl="1" fontAlgn="auto"/>
            <a:r>
              <a:rPr lang="zh-CN" altLang="en-US" dirty="0" smtClean="0"/>
              <a:t>交付</a:t>
            </a:r>
            <a:r>
              <a:rPr lang="zh-CN" altLang="en-US" dirty="0"/>
              <a:t>的设计方案：镜像世界（</a:t>
            </a:r>
            <a:r>
              <a:rPr lang="en-US" altLang="zh-CN" dirty="0"/>
              <a:t>Mirrored World</a:t>
            </a:r>
            <a:r>
              <a:rPr lang="zh-CN" altLang="en-US" dirty="0"/>
              <a:t>）</a:t>
            </a:r>
            <a:endParaRPr lang="en-US" altLang="zh-CN" dirty="0"/>
          </a:p>
          <a:p>
            <a:pPr lvl="3"/>
            <a:r>
              <a:rPr lang="zh-CN" altLang="en-US" dirty="0"/>
              <a:t>虚拟空间的数据内容，反映实体空间的学习活动</a:t>
            </a:r>
            <a:endParaRPr lang="en-US" altLang="zh-CN" dirty="0"/>
          </a:p>
          <a:p>
            <a:pPr lvl="3"/>
            <a:r>
              <a:rPr lang="zh-CN" altLang="en-US" dirty="0"/>
              <a:t>实体空间的布局与器材，应当支撑数字化的学习过程</a:t>
            </a:r>
            <a:endParaRPr lang="en-US" altLang="zh-CN" dirty="0"/>
          </a:p>
          <a:p>
            <a:pPr fontAlgn="auto"/>
            <a:endParaRPr lang="en-US" altLang="zh-CN" dirty="0" smtClean="0"/>
          </a:p>
          <a:p>
            <a:pPr fontAlgn="auto"/>
            <a:r>
              <a:rPr lang="zh-CN" altLang="en-US" dirty="0" smtClean="0"/>
              <a:t>评价</a:t>
            </a:r>
            <a:r>
              <a:rPr lang="zh-CN" altLang="en-US" dirty="0"/>
              <a:t>指标：</a:t>
            </a:r>
            <a:endParaRPr lang="en-US" altLang="zh-CN" dirty="0"/>
          </a:p>
          <a:p>
            <a:pPr lvl="2"/>
            <a:r>
              <a:rPr lang="zh-CN" altLang="en-US" dirty="0"/>
              <a:t>最终的镜像空间设计方案内容</a:t>
            </a:r>
            <a:endParaRPr lang="en-US" altLang="zh-CN" dirty="0"/>
          </a:p>
          <a:p>
            <a:pPr lvl="2"/>
            <a:r>
              <a:rPr lang="zh-CN" altLang="en-US" dirty="0"/>
              <a:t>从</a:t>
            </a:r>
            <a:r>
              <a:rPr lang="en-US" altLang="zh-CN" dirty="0" err="1"/>
              <a:t>Git</a:t>
            </a:r>
            <a:r>
              <a:rPr lang="zh-CN" altLang="en-US" dirty="0"/>
              <a:t>数据的演进记录，分析学生群体的行为能力</a:t>
            </a:r>
            <a:endParaRPr lang="en-US" altLang="zh-CN" dirty="0"/>
          </a:p>
          <a:p>
            <a:endParaRPr lang="zh-CN" altLang="en-US" dirty="0"/>
          </a:p>
        </p:txBody>
      </p:sp>
      <p:sp>
        <p:nvSpPr>
          <p:cNvPr id="5" name="Content Placeholder 2"/>
          <p:cNvSpPr txBox="1">
            <a:spLocks/>
          </p:cNvSpPr>
          <p:nvPr/>
        </p:nvSpPr>
        <p:spPr>
          <a:xfrm>
            <a:off x="2661558" y="2896580"/>
            <a:ext cx="8229600" cy="4525963"/>
          </a:xfrm>
          <a:prstGeom prst="rect">
            <a:avLst/>
          </a:prstGeom>
        </p:spPr>
        <p:txBody>
          <a:bodyPr>
            <a:normAutofit/>
          </a:bodyPr>
          <a:lstStyle>
            <a:lvl1pPr marL="357188" indent="-357188" algn="just" defTabSz="914400" rtl="0" eaLnBrk="1" latinLnBrk="0" hangingPunct="1">
              <a:lnSpc>
                <a:spcPct val="110000"/>
              </a:lnSpc>
              <a:spcBef>
                <a:spcPts val="1800"/>
              </a:spcBef>
              <a:spcAft>
                <a:spcPts val="0"/>
              </a:spcAft>
              <a:buClr>
                <a:schemeClr val="accent1"/>
              </a:buClr>
              <a:buSzPct val="100000"/>
              <a:buFont typeface="Wingdings 2" panose="05020102010507070707" pitchFamily="18" charset="2"/>
              <a:buChar char=""/>
              <a:defRPr sz="2000" kern="1200" baseline="0">
                <a:solidFill>
                  <a:schemeClr val="accent2"/>
                </a:solidFill>
                <a:latin typeface="Arial" panose="020B0604020202020204" pitchFamily="34" charset="0"/>
                <a:ea typeface="微软雅黑" panose="020B0503020204020204" pitchFamily="34" charset="-122"/>
                <a:cs typeface="+mn-cs"/>
              </a:defRPr>
            </a:lvl1pPr>
            <a:lvl2pPr marL="0" indent="0" algn="just" defTabSz="914400" rtl="0" eaLnBrk="1" latinLnBrk="0" hangingPunct="1">
              <a:lnSpc>
                <a:spcPct val="100000"/>
              </a:lnSpc>
              <a:spcBef>
                <a:spcPts val="0"/>
              </a:spcBef>
              <a:spcAft>
                <a:spcPts val="0"/>
              </a:spcAft>
              <a:buClr>
                <a:schemeClr val="accent2">
                  <a:lumMod val="60000"/>
                  <a:lumOff val="40000"/>
                </a:schemeClr>
              </a:buClr>
              <a:buFont typeface="幼圆" panose="02010509060101010101" pitchFamily="49" charset="-122"/>
              <a:buNone/>
              <a:defRPr sz="1200" kern="1200" baseline="0">
                <a:solidFill>
                  <a:srgbClr val="7D7D7D"/>
                </a:solidFill>
                <a:latin typeface="幼圆" panose="02010509060101010101" pitchFamily="49" charset="-122"/>
                <a:ea typeface="幼圆"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endParaRPr lang="en-US" dirty="0"/>
          </a:p>
        </p:txBody>
      </p:sp>
      <p:pic>
        <p:nvPicPr>
          <p:cNvPr id="6"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24192" y="4960876"/>
            <a:ext cx="658080" cy="658080"/>
          </a:xfrm>
          <a:prstGeom prst="rect">
            <a:avLst/>
          </a:prstGeom>
        </p:spPr>
      </p:pic>
      <p:pic>
        <p:nvPicPr>
          <p:cNvPr id="7" name="Picture 4"/>
          <p:cNvPicPr>
            <a:picLocks noChangeAspect="1"/>
          </p:cNvPicPr>
          <p:nvPr/>
        </p:nvPicPr>
        <p:blipFill>
          <a:blip r:embed="rId3"/>
          <a:stretch>
            <a:fillRect/>
          </a:stretch>
        </p:blipFill>
        <p:spPr>
          <a:xfrm>
            <a:off x="6232751" y="4979510"/>
            <a:ext cx="1598615" cy="639446"/>
          </a:xfrm>
          <a:prstGeom prst="rect">
            <a:avLst/>
          </a:prstGeom>
        </p:spPr>
      </p:pic>
      <p:sp>
        <p:nvSpPr>
          <p:cNvPr id="11" name="文本框 10"/>
          <p:cNvSpPr txBox="1"/>
          <p:nvPr/>
        </p:nvSpPr>
        <p:spPr>
          <a:xfrm>
            <a:off x="4640715" y="2470129"/>
            <a:ext cx="3918857" cy="1840504"/>
          </a:xfrm>
          <a:prstGeom prst="rect">
            <a:avLst/>
          </a:prstGeom>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zh-CN" altLang="en-US" sz="1200" b="1" dirty="0" smtClean="0">
                <a:latin typeface="+mn-ea"/>
                <a:ea typeface="+mn-ea"/>
              </a:rPr>
              <a:t>摩尔定律与高等教育的关系</a:t>
            </a:r>
            <a:endParaRPr lang="en-US" altLang="zh-CN" sz="1200" b="1" dirty="0" smtClean="0">
              <a:latin typeface="+mn-ea"/>
              <a:ea typeface="+mn-ea"/>
            </a:endParaRPr>
          </a:p>
          <a:p>
            <a:r>
              <a:rPr lang="zh-CN" altLang="en-US" sz="1200" dirty="0" smtClean="0">
                <a:latin typeface="+mn-ea"/>
                <a:ea typeface="+mn-ea"/>
              </a:rPr>
              <a:t>个人</a:t>
            </a:r>
            <a:r>
              <a:rPr lang="zh-CN" altLang="en-US" sz="1200" dirty="0">
                <a:latin typeface="+mn-ea"/>
                <a:ea typeface="+mn-ea"/>
              </a:rPr>
              <a:t>能力总有</a:t>
            </a:r>
            <a:r>
              <a:rPr lang="zh-CN" altLang="en-US" sz="1200" dirty="0" smtClean="0">
                <a:latin typeface="+mn-ea"/>
                <a:ea typeface="+mn-ea"/>
              </a:rPr>
              <a:t>瓶颈（状元</a:t>
            </a:r>
            <a:r>
              <a:rPr lang="zh-CN" altLang="en-US" sz="1200" dirty="0">
                <a:latin typeface="+mn-ea"/>
                <a:ea typeface="+mn-ea"/>
              </a:rPr>
              <a:t>只会有一</a:t>
            </a:r>
            <a:r>
              <a:rPr lang="zh-CN" altLang="en-US" sz="1200" dirty="0" smtClean="0">
                <a:latin typeface="+mn-ea"/>
                <a:ea typeface="+mn-ea"/>
              </a:rPr>
              <a:t>个）</a:t>
            </a:r>
            <a:endParaRPr lang="en-US" altLang="zh-CN" sz="1200" dirty="0">
              <a:latin typeface="+mn-ea"/>
              <a:ea typeface="+mn-ea"/>
            </a:endParaRPr>
          </a:p>
          <a:p>
            <a:r>
              <a:rPr lang="zh-CN" altLang="en-US" sz="1200" dirty="0">
                <a:latin typeface="+mn-ea"/>
                <a:ea typeface="+mn-ea"/>
              </a:rPr>
              <a:t>无限的</a:t>
            </a:r>
            <a:r>
              <a:rPr lang="zh-CN" altLang="en-US" sz="1400" dirty="0">
                <a:solidFill>
                  <a:srgbClr val="FF0000"/>
                </a:solidFill>
                <a:latin typeface="+mn-ea"/>
                <a:ea typeface="+mn-ea"/>
              </a:rPr>
              <a:t>群组协作</a:t>
            </a:r>
            <a:r>
              <a:rPr lang="zh-CN" altLang="en-US" sz="1400" dirty="0" smtClean="0">
                <a:solidFill>
                  <a:srgbClr val="FF0000"/>
                </a:solidFill>
                <a:latin typeface="+mn-ea"/>
                <a:ea typeface="+mn-ea"/>
              </a:rPr>
              <a:t>能力</a:t>
            </a:r>
            <a:r>
              <a:rPr lang="zh-CN" altLang="en-US" sz="1400" dirty="0" smtClean="0">
                <a:latin typeface="+mn-ea"/>
                <a:ea typeface="+mn-ea"/>
              </a:rPr>
              <a:t>（</a:t>
            </a:r>
            <a:r>
              <a:rPr lang="zh-CN" altLang="en-US" sz="1200" dirty="0" smtClean="0">
                <a:latin typeface="+mn-ea"/>
                <a:ea typeface="+mn-ea"/>
              </a:rPr>
              <a:t>同样</a:t>
            </a:r>
            <a:r>
              <a:rPr lang="zh-CN" altLang="en-US" sz="1200" dirty="0">
                <a:latin typeface="+mn-ea"/>
                <a:ea typeface="+mn-ea"/>
              </a:rPr>
              <a:t>的一群人可以有多种组合，创造新的团队</a:t>
            </a:r>
            <a:r>
              <a:rPr lang="zh-CN" altLang="en-US" sz="1200" dirty="0" smtClean="0">
                <a:latin typeface="+mn-ea"/>
                <a:ea typeface="+mn-ea"/>
              </a:rPr>
              <a:t>功能）</a:t>
            </a:r>
            <a:endParaRPr lang="en-US" altLang="ja-JP" sz="1200" dirty="0">
              <a:latin typeface="+mn-ea"/>
              <a:ea typeface="+mn-ea"/>
            </a:endParaRPr>
          </a:p>
          <a:p>
            <a:endParaRPr lang="en-US" altLang="zh-CN" sz="1200" dirty="0" smtClean="0">
              <a:latin typeface="+mn-ea"/>
              <a:ea typeface="+mn-ea"/>
            </a:endParaRPr>
          </a:p>
          <a:p>
            <a:r>
              <a:rPr lang="zh-CN" altLang="en-US" sz="1200" dirty="0" smtClean="0">
                <a:latin typeface="+mn-ea"/>
                <a:ea typeface="+mn-ea"/>
              </a:rPr>
              <a:t>摩尔</a:t>
            </a:r>
            <a:r>
              <a:rPr lang="zh-CN" altLang="en-US" sz="1200" dirty="0">
                <a:latin typeface="+mn-ea"/>
                <a:ea typeface="+mn-ea"/>
              </a:rPr>
              <a:t>定律</a:t>
            </a:r>
            <a:r>
              <a:rPr lang="en-US" altLang="zh-CN" sz="1200" dirty="0">
                <a:latin typeface="+mn-ea"/>
                <a:ea typeface="+mn-ea"/>
              </a:rPr>
              <a:t>50</a:t>
            </a:r>
            <a:r>
              <a:rPr lang="zh-CN" altLang="en-US" sz="1200" dirty="0">
                <a:latin typeface="+mn-ea"/>
                <a:ea typeface="+mn-ea"/>
              </a:rPr>
              <a:t>年的</a:t>
            </a:r>
            <a:r>
              <a:rPr lang="zh-CN" altLang="en-US" sz="1200" dirty="0" smtClean="0">
                <a:latin typeface="+mn-ea"/>
                <a:ea typeface="+mn-ea"/>
              </a:rPr>
              <a:t>今天</a:t>
            </a:r>
            <a:r>
              <a:rPr lang="zh-CN" altLang="en-US" sz="1200" dirty="0" smtClean="0">
                <a:latin typeface="+mn-ea"/>
              </a:rPr>
              <a:t>，</a:t>
            </a:r>
            <a:r>
              <a:rPr lang="zh-CN" altLang="en-US" sz="1200" dirty="0" smtClean="0">
                <a:latin typeface="+mn-ea"/>
                <a:ea typeface="+mn-ea"/>
              </a:rPr>
              <a:t>知识</a:t>
            </a:r>
            <a:r>
              <a:rPr lang="zh-CN" altLang="en-US" sz="1200" dirty="0">
                <a:latin typeface="+mn-ea"/>
                <a:ea typeface="+mn-ea"/>
              </a:rPr>
              <a:t>内容交换过程的</a:t>
            </a:r>
            <a:r>
              <a:rPr lang="zh-CN" altLang="en-US" sz="1200" dirty="0" smtClean="0">
                <a:latin typeface="+mn-ea"/>
                <a:ea typeface="+mn-ea"/>
              </a:rPr>
              <a:t>记录可以使用货币化</a:t>
            </a:r>
            <a:r>
              <a:rPr lang="zh-CN" altLang="en-US" sz="1200" dirty="0">
                <a:latin typeface="+mn-ea"/>
                <a:ea typeface="+mn-ea"/>
              </a:rPr>
              <a:t>的</a:t>
            </a:r>
            <a:r>
              <a:rPr lang="zh-CN" altLang="en-US" sz="1200" dirty="0" smtClean="0">
                <a:latin typeface="+mn-ea"/>
                <a:ea typeface="+mn-ea"/>
              </a:rPr>
              <a:t>交易</a:t>
            </a:r>
            <a:r>
              <a:rPr lang="zh-CN" altLang="en-US" sz="1200" dirty="0" smtClean="0">
                <a:latin typeface="+mn-ea"/>
              </a:rPr>
              <a:t>，加上</a:t>
            </a:r>
            <a:r>
              <a:rPr lang="zh-CN" altLang="en-US" sz="1200" dirty="0" smtClean="0">
                <a:latin typeface="+mn-ea"/>
                <a:ea typeface="+mn-ea"/>
              </a:rPr>
              <a:t>跨学科</a:t>
            </a:r>
            <a:r>
              <a:rPr lang="zh-CN" altLang="en-US" sz="1200" dirty="0">
                <a:latin typeface="+mn-ea"/>
                <a:ea typeface="+mn-ea"/>
              </a:rPr>
              <a:t>人员参与内容的开发，审核，</a:t>
            </a:r>
            <a:r>
              <a:rPr lang="zh-CN" altLang="en-US" sz="1200" dirty="0" smtClean="0">
                <a:latin typeface="+mn-ea"/>
                <a:ea typeface="+mn-ea"/>
              </a:rPr>
              <a:t>校对，学习的效能会以几何级数增长。</a:t>
            </a:r>
            <a:endParaRPr lang="en-US" altLang="zh-CN" sz="1200" dirty="0">
              <a:latin typeface="+mn-ea"/>
              <a:ea typeface="+mn-ea"/>
            </a:endParaRPr>
          </a:p>
          <a:p>
            <a:pPr>
              <a:lnSpc>
                <a:spcPct val="130000"/>
              </a:lnSpc>
            </a:pPr>
            <a:endParaRPr lang="zh-CN" altLang="en-US" sz="1200" dirty="0" smtClean="0">
              <a:latin typeface="+mn-ea"/>
              <a:ea typeface="+mn-ea"/>
            </a:endParaRPr>
          </a:p>
        </p:txBody>
      </p:sp>
      <p:pic>
        <p:nvPicPr>
          <p:cNvPr id="12" name="图片 1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575958" y="4737084"/>
            <a:ext cx="1742394" cy="1042290"/>
          </a:xfrm>
          <a:prstGeom prst="rect">
            <a:avLst/>
          </a:prstGeom>
        </p:spPr>
      </p:pic>
    </p:spTree>
    <p:extLst>
      <p:ext uri="{BB962C8B-B14F-4D97-AF65-F5344CB8AC3E}">
        <p14:creationId xmlns:p14="http://schemas.microsoft.com/office/powerpoint/2010/main" val="3231352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pic>
        <p:nvPicPr>
          <p:cNvPr id="4" name="内容占位符 3"/>
          <p:cNvPicPr>
            <a:picLocks noGrp="1" noChangeAspect="1"/>
          </p:cNvPicPr>
          <p:nvPr>
            <p:ph sz="quarter" idx="11"/>
          </p:nvPr>
        </p:nvPicPr>
        <p:blipFill>
          <a:blip r:embed="rId2" cstate="email">
            <a:extLst>
              <a:ext uri="{BEBA8EAE-BF5A-486C-A8C5-ECC9F3942E4B}">
                <a14:imgProps xmlns:a14="http://schemas.microsoft.com/office/drawing/2010/main">
                  <a14:imgLayer r:embed="rId3">
                    <a14:imgEffect>
                      <a14:saturation sat="101000"/>
                    </a14:imgEffect>
                    <a14:imgEffect>
                      <a14:brightnessContrast bright="35000"/>
                    </a14:imgEffect>
                  </a14:imgLayer>
                </a14:imgProps>
              </a:ext>
              <a:ext uri="{28A0092B-C50C-407E-A947-70E740481C1C}">
                <a14:useLocalDpi xmlns:a14="http://schemas.microsoft.com/office/drawing/2010/main" val="0"/>
              </a:ext>
            </a:extLst>
          </a:blip>
          <a:stretch>
            <a:fillRect/>
          </a:stretch>
        </p:blipFill>
        <p:spPr>
          <a:xfrm>
            <a:off x="-14476" y="0"/>
            <a:ext cx="9158475" cy="6858000"/>
          </a:xfrm>
        </p:spPr>
      </p:pic>
    </p:spTree>
    <p:extLst>
      <p:ext uri="{BB962C8B-B14F-4D97-AF65-F5344CB8AC3E}">
        <p14:creationId xmlns:p14="http://schemas.microsoft.com/office/powerpoint/2010/main" val="1935560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XLP</a:t>
            </a:r>
            <a:r>
              <a:rPr lang="zh-CN" altLang="en-US" dirty="0"/>
              <a:t>流程架构图</a:t>
            </a:r>
            <a:endParaRPr lang="en-US" dirty="0"/>
          </a:p>
        </p:txBody>
      </p:sp>
      <p:sp>
        <p:nvSpPr>
          <p:cNvPr id="5" name="Content Placeholder 4"/>
          <p:cNvSpPr>
            <a:spLocks noGrp="1"/>
          </p:cNvSpPr>
          <p:nvPr>
            <p:ph sz="quarter" idx="13"/>
          </p:nvPr>
        </p:nvSpPr>
        <p:spPr/>
        <p:txBody>
          <a:bodyPr>
            <a:normAutofit/>
          </a:bodyPr>
          <a:lstStyle/>
          <a:p>
            <a:pPr marL="0" indent="0">
              <a:buNone/>
            </a:pPr>
            <a:r>
              <a:rPr lang="zh-TW" altLang="en-US" b="1" dirty="0"/>
              <a:t>极限学习过程（</a:t>
            </a:r>
            <a:r>
              <a:rPr lang="en-US" altLang="zh-TW" b="1" dirty="0"/>
              <a:t>XLP</a:t>
            </a:r>
            <a:r>
              <a:rPr lang="zh-TW" altLang="en-US" b="1" dirty="0"/>
              <a:t>），是通过挑战方活动和任务方活动两个阶段，分别实现全面的系统知识准备和短时间高强度沟通下的开拓性任务，从而达到在对工作流方法论的贯彻和引导下的跨学科知识的集成活动。</a:t>
            </a:r>
          </a:p>
          <a:p>
            <a:pPr marL="0" indent="0">
              <a:buNone/>
            </a:pPr>
            <a:r>
              <a:rPr lang="en-US" altLang="zh-TW" b="1" dirty="0"/>
              <a:t>XLP </a:t>
            </a:r>
            <a:r>
              <a:rPr lang="zh-TW" altLang="en-US" b="1" dirty="0"/>
              <a:t>的第一个阶段为准备期，一般时间在三周以上。从故事设计开始，由组织者依照可调动的知识与技术资源为基础，挑选一个可以体现交叉学科的故事“主题”。“主题”用以设定一个具备时事性与趣味性的工作背景，让挑战方团队在准备任务方的学习过程中，不断丰富和深化各种课题方向的知识和设备的技术内涵，并且经过小范围的测试，确认任务方能够在预计的时间范围内完成任务。第二个阶段为活动期，一般时间在一周以内，主要是由挑战方将“主题”呈现给任务方，并引导同样不同背景的任务方人员，进行团队分组、项目管理、并提供及时的知识与技术，以启发式任务方团队，在规定时间内完成整体性的任务，包括个人与团队的学习心得，多媒体的成果展示以及实物模型的制作与演示等工作。</a:t>
            </a:r>
          </a:p>
        </p:txBody>
      </p:sp>
      <p:pic>
        <p:nvPicPr>
          <p:cNvPr id="6" name="Content Placeholder 8" descr="XPLSTRUC002B2.5.png"/>
          <p:cNvPicPr>
            <a:picLocks noChangeAspect="1"/>
          </p:cNvPicPr>
          <p:nvPr/>
        </p:nvPicPr>
        <p:blipFill rotWithShape="1">
          <a:blip r:embed="rId2" cstate="email">
            <a:extLst>
              <a:ext uri="{28A0092B-C50C-407E-A947-70E740481C1C}">
                <a14:useLocalDpi xmlns:a14="http://schemas.microsoft.com/office/drawing/2010/main"/>
              </a:ext>
            </a:extLst>
          </a:blip>
          <a:srcRect t="-2345" b="-2345"/>
          <a:stretch/>
        </p:blipFill>
        <p:spPr bwMode="auto">
          <a:xfrm>
            <a:off x="5731534" y="215900"/>
            <a:ext cx="9261482" cy="6547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0">
                <a:solidFill>
                  <a:srgbClr val="000000"/>
                </a:solidFill>
                <a:miter lim="800000"/>
                <a:headEnd/>
                <a:tailEnd/>
              </a14:hiddenLine>
            </a:ext>
          </a:extLst>
        </p:spPr>
      </p:pic>
    </p:spTree>
    <p:extLst>
      <p:ext uri="{BB962C8B-B14F-4D97-AF65-F5344CB8AC3E}">
        <p14:creationId xmlns:p14="http://schemas.microsoft.com/office/powerpoint/2010/main" val="1534204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XPLSTRUC002B2.5.png"/>
          <p:cNvPicPr>
            <a:picLocks noGrp="1" noChangeAspect="1"/>
          </p:cNvPicPr>
          <p:nvPr>
            <p:ph idx="4294967295"/>
          </p:nvPr>
        </p:nvPicPr>
        <p:blipFill rotWithShape="1">
          <a:blip r:embed="rId2" cstate="email">
            <a:extLst>
              <a:ext uri="{28A0092B-C50C-407E-A947-70E740481C1C}">
                <a14:useLocalDpi xmlns:a14="http://schemas.microsoft.com/office/drawing/2010/main"/>
              </a:ext>
            </a:extLst>
          </a:blip>
          <a:srcRect t="-2345" b="-2345"/>
          <a:stretch/>
        </p:blipFill>
        <p:spPr>
          <a:xfrm>
            <a:off x="-3121693" y="310969"/>
            <a:ext cx="9261482" cy="6547031"/>
          </a:xfrm>
        </p:spPr>
      </p:pic>
    </p:spTree>
    <p:extLst>
      <p:ext uri="{BB962C8B-B14F-4D97-AF65-F5344CB8AC3E}">
        <p14:creationId xmlns:p14="http://schemas.microsoft.com/office/powerpoint/2010/main" val="412563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促进群体协作的四种</a:t>
            </a:r>
            <a:r>
              <a:rPr lang="zh-CN" altLang="en-US" dirty="0" smtClean="0"/>
              <a:t>力量</a:t>
            </a:r>
            <a:endParaRPr lang="en-US" dirty="0"/>
          </a:p>
        </p:txBody>
      </p:sp>
      <p:sp>
        <p:nvSpPr>
          <p:cNvPr id="5" name="Content Placeholder 4"/>
          <p:cNvSpPr>
            <a:spLocks noGrp="1"/>
          </p:cNvSpPr>
          <p:nvPr>
            <p:ph idx="4294967295"/>
          </p:nvPr>
        </p:nvSpPr>
        <p:spPr>
          <a:xfrm>
            <a:off x="876300" y="1600201"/>
            <a:ext cx="5257800" cy="4241800"/>
          </a:xfrm>
          <a:prstGeom prst="rect">
            <a:avLst/>
          </a:prstGeom>
        </p:spPr>
        <p:txBody>
          <a:bodyPr>
            <a:normAutofit fontScale="92500" lnSpcReduction="10000"/>
          </a:bodyPr>
          <a:lstStyle/>
          <a:p>
            <a:r>
              <a:rPr lang="zh-CN" altLang="en-US" dirty="0" smtClean="0"/>
              <a:t>架构（科技）</a:t>
            </a:r>
            <a:endParaRPr lang="en-US" altLang="zh-CN" dirty="0"/>
          </a:p>
          <a:p>
            <a:pPr lvl="1"/>
            <a:r>
              <a:rPr lang="zh-CN" altLang="en-US" dirty="0" smtClean="0"/>
              <a:t>群体协作的基本原则，例如文件命名标准、任务派发规则，进度跟踪机制等。在实际协作行为之前，群体共同遵守这一架构</a:t>
            </a:r>
            <a:endParaRPr lang="en-US" altLang="zh-CN" dirty="0" smtClean="0"/>
          </a:p>
          <a:p>
            <a:pPr lvl="1"/>
            <a:r>
              <a:rPr lang="zh-CN" altLang="en-US" dirty="0" smtClean="0"/>
              <a:t>群体协作的基本素材，例如开源软硬件技术等，作为群体挑战任务前，故事和任务设计的素材</a:t>
            </a:r>
            <a:endParaRPr lang="en-US" altLang="zh-CN" dirty="0" smtClean="0"/>
          </a:p>
          <a:p>
            <a:r>
              <a:rPr lang="zh-CN" altLang="en-US" dirty="0" smtClean="0"/>
              <a:t>法律</a:t>
            </a:r>
            <a:endParaRPr lang="en-US" altLang="zh-CN" dirty="0" smtClean="0"/>
          </a:p>
          <a:p>
            <a:pPr lvl="1"/>
            <a:r>
              <a:rPr lang="zh-CN" altLang="en-US" dirty="0" smtClean="0"/>
              <a:t>评断群体行为是否遵循架构规则。同时，利用过程记录和证据对个体行为进行评价，以明赏罚。此外参与者按照法律规则，依据积累的证据，对矛盾冲突进行仲裁和调解</a:t>
            </a:r>
            <a:endParaRPr lang="en-US" altLang="zh-CN" dirty="0" smtClean="0"/>
          </a:p>
          <a:p>
            <a:pPr lvl="1"/>
            <a:r>
              <a:rPr lang="zh-CN" altLang="en-US" dirty="0" smtClean="0"/>
              <a:t>针对多样的素材及不同排列组合所形成的内容进行筛选的标准</a:t>
            </a:r>
            <a:endParaRPr lang="en-US" altLang="zh-CN" dirty="0"/>
          </a:p>
          <a:p>
            <a:r>
              <a:rPr lang="zh-CN" altLang="en-US" dirty="0" smtClean="0"/>
              <a:t>市场</a:t>
            </a:r>
            <a:endParaRPr lang="en-US" altLang="zh-CN" dirty="0" smtClean="0"/>
          </a:p>
          <a:p>
            <a:pPr lvl="1"/>
            <a:r>
              <a:rPr lang="zh-CN" altLang="en-US" dirty="0" smtClean="0"/>
              <a:t>群体协作行为的目标，往往受到外围市场需求的影响。参与者需要充分调研距离自身较远的社区、产业、社会，进而调解群体行为，按照符合公共价值的方向发展</a:t>
            </a:r>
            <a:endParaRPr lang="en-US" dirty="0"/>
          </a:p>
          <a:p>
            <a:r>
              <a:rPr lang="zh-CN" altLang="en-US" dirty="0" smtClean="0"/>
              <a:t>常态（文化</a:t>
            </a:r>
            <a:r>
              <a:rPr lang="zh-CN" altLang="zh-CN" dirty="0" smtClean="0"/>
              <a:t>、</a:t>
            </a:r>
            <a:r>
              <a:rPr lang="zh-CN" altLang="en-US" dirty="0" smtClean="0"/>
              <a:t>媒体）</a:t>
            </a:r>
            <a:endParaRPr lang="en-US" altLang="zh-CN" dirty="0" smtClean="0"/>
          </a:p>
          <a:p>
            <a:pPr lvl="1"/>
            <a:r>
              <a:rPr lang="zh-CN" altLang="en-US" dirty="0" smtClean="0"/>
              <a:t>人的社会属性决定个体行为会受到同侪行为的影响。例如一个房间中的大多数人都在忙碌工作，个体也会倾向于遵守这一常态而努力工作；又如每一个体的绩效通过统一标准进行度量并对比会使得落后的个体感到同侪压力。按照极限学习的机制设计类似的常态驱动力，可以提高群体协作的成效。</a:t>
            </a:r>
            <a:endParaRPr lang="en-US" dirty="0"/>
          </a:p>
        </p:txBody>
      </p:sp>
      <p:pic>
        <p:nvPicPr>
          <p:cNvPr id="6" name="Content Placeholder 3" descr="4-forces-four-forces.png"/>
          <p:cNvPicPr>
            <a:picLocks noChangeAspect="1"/>
          </p:cNvPicPr>
          <p:nvPr/>
        </p:nvPicPr>
        <p:blipFill>
          <a:blip r:embed="rId2" cstate="email">
            <a:extLst>
              <a:ext uri="{28A0092B-C50C-407E-A947-70E740481C1C}">
                <a14:useLocalDpi xmlns:a14="http://schemas.microsoft.com/office/drawing/2010/main"/>
              </a:ext>
            </a:extLst>
          </a:blip>
          <a:srcRect t="-13645" b="-13645"/>
          <a:stretch>
            <a:fillRect/>
          </a:stretch>
        </p:blipFill>
        <p:spPr bwMode="auto">
          <a:xfrm>
            <a:off x="6134100" y="333968"/>
            <a:ext cx="8575861" cy="6918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0">
                <a:solidFill>
                  <a:srgbClr val="000000"/>
                </a:solidFill>
                <a:miter lim="800000"/>
                <a:headEnd/>
                <a:tailEnd/>
              </a14:hiddenLine>
            </a:ext>
          </a:extLst>
        </p:spPr>
      </p:pic>
    </p:spTree>
    <p:extLst>
      <p:ext uri="{BB962C8B-B14F-4D97-AF65-F5344CB8AC3E}">
        <p14:creationId xmlns:p14="http://schemas.microsoft.com/office/powerpoint/2010/main" val="4243769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4-forces-four-forces.png"/>
          <p:cNvPicPr>
            <a:picLocks noGrp="1" noChangeAspect="1"/>
          </p:cNvPicPr>
          <p:nvPr>
            <p:ph idx="4294967295"/>
          </p:nvPr>
        </p:nvPicPr>
        <p:blipFill>
          <a:blip r:embed="rId2" cstate="email">
            <a:extLst>
              <a:ext uri="{28A0092B-C50C-407E-A947-70E740481C1C}">
                <a14:useLocalDpi xmlns:a14="http://schemas.microsoft.com/office/drawing/2010/main"/>
              </a:ext>
            </a:extLst>
          </a:blip>
          <a:srcRect t="-13645" b="-13645"/>
          <a:stretch>
            <a:fillRect/>
          </a:stretch>
        </p:blipFill>
        <p:spPr>
          <a:xfrm>
            <a:off x="-2001078" y="333375"/>
            <a:ext cx="8575675" cy="6919913"/>
          </a:xfrm>
        </p:spPr>
      </p:pic>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382790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smtClean="0"/>
              <a:t>XLP</a:t>
            </a:r>
            <a:r>
              <a:rPr lang="zh-CN" altLang="en-US" dirty="0" smtClean="0"/>
              <a:t>特色</a:t>
            </a:r>
            <a:endParaRPr lang="en-US" dirty="0"/>
          </a:p>
        </p:txBody>
      </p:sp>
      <p:sp>
        <p:nvSpPr>
          <p:cNvPr id="5" name="Content Placeholder 4"/>
          <p:cNvSpPr>
            <a:spLocks noGrp="1"/>
          </p:cNvSpPr>
          <p:nvPr>
            <p:ph idx="4294967295"/>
          </p:nvPr>
        </p:nvSpPr>
        <p:spPr>
          <a:xfrm>
            <a:off x="419100" y="1027612"/>
            <a:ext cx="8292044" cy="5590902"/>
          </a:xfrm>
        </p:spPr>
        <p:txBody>
          <a:bodyPr>
            <a:normAutofit/>
          </a:bodyPr>
          <a:lstStyle/>
          <a:p>
            <a:r>
              <a:rPr lang="zh-TW" altLang="en-US" dirty="0" smtClean="0"/>
              <a:t>团队活动</a:t>
            </a:r>
            <a:endParaRPr lang="en-US" altLang="zh-TW" dirty="0" smtClean="0"/>
          </a:p>
          <a:p>
            <a:pPr marL="457200" lvl="1" indent="0">
              <a:buNone/>
            </a:pPr>
            <a:r>
              <a:rPr lang="zh-TW" altLang="en-US" sz="1200" dirty="0" smtClean="0"/>
              <a:t>人的学习</a:t>
            </a:r>
            <a:r>
              <a:rPr lang="zh-TW" altLang="en-US" sz="1200" dirty="0"/>
              <a:t>能力具有极大潜能</a:t>
            </a:r>
            <a:r>
              <a:rPr lang="en-US" altLang="zh-TW" sz="1200" dirty="0"/>
              <a:t>,</a:t>
            </a:r>
            <a:r>
              <a:rPr lang="zh-TW" altLang="en-US" sz="1200" dirty="0"/>
              <a:t>通过团队</a:t>
            </a:r>
            <a:r>
              <a:rPr lang="zh-TW" altLang="en-US" sz="1200" dirty="0" smtClean="0"/>
              <a:t>的共同探索</a:t>
            </a:r>
            <a:r>
              <a:rPr lang="zh-CN" altLang="zh-TW" sz="1200" dirty="0"/>
              <a:t>，</a:t>
            </a:r>
            <a:r>
              <a:rPr lang="zh-TW" altLang="en-US" sz="1200" dirty="0" smtClean="0"/>
              <a:t>每一个人可以在发挥个</a:t>
            </a:r>
            <a:r>
              <a:rPr lang="zh-TW" altLang="en-US" sz="1200" dirty="0"/>
              <a:t>性化特长的同时</a:t>
            </a:r>
            <a:r>
              <a:rPr lang="zh-TW" altLang="en-US" sz="1200" dirty="0" smtClean="0"/>
              <a:t>、体验到个人贡献与团队</a:t>
            </a:r>
            <a:r>
              <a:rPr lang="zh-TW" altLang="en-US" sz="1200" dirty="0"/>
              <a:t>合作的互补</a:t>
            </a:r>
            <a:r>
              <a:rPr lang="zh-TW" altLang="en-US" sz="1200" dirty="0" smtClean="0"/>
              <a:t>性</a:t>
            </a:r>
            <a:r>
              <a:rPr lang="zh-CN" altLang="zh-TW" sz="1200" dirty="0"/>
              <a:t>，</a:t>
            </a:r>
            <a:r>
              <a:rPr lang="zh-TW" altLang="en-US" sz="1200" dirty="0" smtClean="0"/>
              <a:t>可以更加</a:t>
            </a:r>
            <a:r>
              <a:rPr lang="zh-TW" altLang="en-US" sz="1200" dirty="0"/>
              <a:t>放大成果的效应</a:t>
            </a:r>
            <a:r>
              <a:rPr lang="zh-TW" altLang="en-US" sz="1200" dirty="0" smtClean="0"/>
              <a:t>。</a:t>
            </a:r>
            <a:endParaRPr lang="en-US" altLang="zh-TW" sz="1200" dirty="0" smtClean="0"/>
          </a:p>
          <a:p>
            <a:r>
              <a:rPr lang="zh-TW" altLang="en-US" dirty="0" smtClean="0"/>
              <a:t>前沿技术</a:t>
            </a:r>
            <a:endParaRPr lang="zh-TW" altLang="en-US" dirty="0"/>
          </a:p>
          <a:p>
            <a:pPr marL="457200" lvl="1" indent="0">
              <a:buNone/>
            </a:pPr>
            <a:r>
              <a:rPr lang="zh-TW" altLang="en-US" sz="1200" dirty="0"/>
              <a:t>组织</a:t>
            </a:r>
            <a:r>
              <a:rPr lang="en-US" altLang="zh-TW" sz="1200" dirty="0"/>
              <a:t>XLP</a:t>
            </a:r>
            <a:r>
              <a:rPr lang="zh-TW" altLang="en-US" sz="1200" dirty="0"/>
              <a:t>的过</a:t>
            </a:r>
            <a:r>
              <a:rPr lang="zh-TW" altLang="en-US" sz="1200" dirty="0" smtClean="0"/>
              <a:t>程中</a:t>
            </a:r>
            <a:r>
              <a:rPr lang="zh-CN" altLang="zh-TW" sz="1200" dirty="0"/>
              <a:t>，</a:t>
            </a:r>
            <a:r>
              <a:rPr lang="zh-TW" altLang="en-US" sz="1200" dirty="0" smtClean="0"/>
              <a:t>必须不断引进先进技术</a:t>
            </a:r>
            <a:r>
              <a:rPr lang="zh-CN" altLang="zh-TW" sz="1200" dirty="0"/>
              <a:t>，</a:t>
            </a:r>
            <a:r>
              <a:rPr lang="zh-TW" altLang="en-US" sz="1200" dirty="0" smtClean="0"/>
              <a:t>以提升学习及产</a:t>
            </a:r>
            <a:r>
              <a:rPr lang="zh-TW" altLang="en-US" sz="1200" dirty="0"/>
              <a:t>出成品的效率。善用挑战</a:t>
            </a:r>
            <a:r>
              <a:rPr lang="zh-TW" altLang="en-US" sz="1200" dirty="0" smtClean="0"/>
              <a:t>方在学习新技术</a:t>
            </a:r>
            <a:r>
              <a:rPr lang="zh-TW" altLang="en-US" sz="1200" dirty="0"/>
              <a:t>与新知识</a:t>
            </a:r>
            <a:r>
              <a:rPr lang="zh-TW" altLang="en-US" sz="1200" dirty="0" smtClean="0"/>
              <a:t>的学习经验</a:t>
            </a:r>
            <a:r>
              <a:rPr lang="zh-CN" altLang="zh-TW" sz="1200" dirty="0"/>
              <a:t>，</a:t>
            </a:r>
            <a:r>
              <a:rPr lang="zh-TW" altLang="en-US" sz="1200" dirty="0" smtClean="0"/>
              <a:t>可以压缩任务方学习</a:t>
            </a:r>
            <a:r>
              <a:rPr lang="zh-TW" altLang="en-US" sz="1200" dirty="0"/>
              <a:t>新知的时间</a:t>
            </a:r>
            <a:r>
              <a:rPr lang="zh-TW" altLang="en-US" sz="1200" dirty="0" smtClean="0"/>
              <a:t>。</a:t>
            </a:r>
            <a:endParaRPr lang="zh-TW" altLang="en-US" sz="1200" dirty="0"/>
          </a:p>
          <a:p>
            <a:r>
              <a:rPr lang="zh-TW" altLang="en-US" dirty="0" smtClean="0"/>
              <a:t>分布式工作流</a:t>
            </a:r>
            <a:endParaRPr lang="zh-TW" altLang="en-US" dirty="0"/>
          </a:p>
          <a:p>
            <a:pPr marL="457200" lvl="1" indent="0">
              <a:buNone/>
            </a:pPr>
            <a:r>
              <a:rPr lang="zh-TW" altLang="en-US" sz="1200" dirty="0"/>
              <a:t>为了更有效地掌握个</a:t>
            </a:r>
            <a:r>
              <a:rPr lang="zh-TW" altLang="en-US" sz="1200" dirty="0" smtClean="0"/>
              <a:t>人的贡献</a:t>
            </a:r>
            <a:r>
              <a:rPr lang="zh-CN" altLang="zh-TW" sz="1200" dirty="0"/>
              <a:t>，</a:t>
            </a:r>
            <a:r>
              <a:rPr lang="zh-TW" altLang="en-US" sz="1200" dirty="0" smtClean="0"/>
              <a:t>并且创造</a:t>
            </a:r>
            <a:r>
              <a:rPr lang="zh-TW" altLang="en-US" sz="1200" dirty="0"/>
              <a:t>合作的</a:t>
            </a:r>
            <a:r>
              <a:rPr lang="zh-TW" altLang="en-US" sz="1200" dirty="0" smtClean="0"/>
              <a:t>机会</a:t>
            </a:r>
            <a:r>
              <a:rPr lang="zh-CN" altLang="zh-TW" sz="1200" dirty="0"/>
              <a:t>，</a:t>
            </a:r>
            <a:r>
              <a:rPr lang="en-US" altLang="zh-TW" sz="1200" dirty="0" smtClean="0"/>
              <a:t>XLP</a:t>
            </a:r>
            <a:r>
              <a:rPr lang="zh-TW" altLang="en-US" sz="1200" dirty="0"/>
              <a:t>特别</a:t>
            </a:r>
            <a:r>
              <a:rPr lang="zh-TW" altLang="en-US" sz="1200" dirty="0" smtClean="0"/>
              <a:t>注重利用网络化的内容分享与交流技术</a:t>
            </a:r>
            <a:r>
              <a:rPr lang="zh-CN" altLang="zh-TW" sz="1200" dirty="0"/>
              <a:t>，</a:t>
            </a:r>
            <a:r>
              <a:rPr lang="zh-TW" altLang="en-US" sz="1200" dirty="0" smtClean="0"/>
              <a:t>让此类学习活动可以系统性地整合跨</a:t>
            </a:r>
            <a:r>
              <a:rPr lang="zh-TW" altLang="en-US" sz="1200" dirty="0"/>
              <a:t>越地域的人才与技术资源</a:t>
            </a:r>
            <a:r>
              <a:rPr lang="zh-TW" altLang="en-US" sz="1200" dirty="0" smtClean="0"/>
              <a:t>。</a:t>
            </a:r>
            <a:endParaRPr lang="zh-TW" altLang="en-US" sz="1200" dirty="0"/>
          </a:p>
          <a:p>
            <a:r>
              <a:rPr lang="zh-TW" altLang="en-US" dirty="0" smtClean="0"/>
              <a:t>体验感</a:t>
            </a:r>
            <a:endParaRPr lang="zh-TW" altLang="en-US" dirty="0"/>
          </a:p>
          <a:p>
            <a:pPr marL="457200" lvl="1" indent="0">
              <a:buNone/>
            </a:pPr>
            <a:r>
              <a:rPr lang="zh-TW" altLang="en-US" sz="1200" dirty="0" smtClean="0"/>
              <a:t>挑战陌生感的学习</a:t>
            </a:r>
            <a:r>
              <a:rPr lang="zh-CN" altLang="zh-TW" sz="1200" dirty="0"/>
              <a:t>，</a:t>
            </a:r>
            <a:r>
              <a:rPr lang="zh-TW" altLang="en-US" sz="1200" dirty="0" smtClean="0"/>
              <a:t>要重视</a:t>
            </a:r>
            <a:r>
              <a:rPr lang="zh-TW" altLang="en-US" sz="1200" dirty="0"/>
              <a:t>“体验</a:t>
            </a:r>
            <a:r>
              <a:rPr lang="en-US" altLang="zh-TW" sz="1200" dirty="0"/>
              <a:t>-</a:t>
            </a:r>
            <a:r>
              <a:rPr lang="zh-TW" altLang="en-US" sz="1200" dirty="0"/>
              <a:t>认知</a:t>
            </a:r>
            <a:r>
              <a:rPr lang="en-US" altLang="zh-TW" sz="1200" dirty="0"/>
              <a:t>-</a:t>
            </a:r>
            <a:r>
              <a:rPr lang="zh-TW" altLang="en-US" sz="1200" dirty="0" smtClean="0"/>
              <a:t>经验</a:t>
            </a:r>
            <a:r>
              <a:rPr lang="zh-TW" altLang="en-US" sz="1200" dirty="0"/>
              <a:t>”</a:t>
            </a:r>
            <a:r>
              <a:rPr lang="zh-TW" altLang="en-US" sz="1200" dirty="0" smtClean="0"/>
              <a:t>的认知过程</a:t>
            </a:r>
            <a:r>
              <a:rPr lang="zh-CN" altLang="zh-TW" sz="1200" dirty="0"/>
              <a:t>，</a:t>
            </a:r>
            <a:r>
              <a:rPr lang="zh-TW" altLang="en-US" sz="1200" dirty="0" smtClean="0"/>
              <a:t>通过亲身体验切入学习的状态中</a:t>
            </a:r>
            <a:r>
              <a:rPr lang="zh-CN" altLang="zh-TW" sz="1200" dirty="0"/>
              <a:t>，</a:t>
            </a:r>
            <a:r>
              <a:rPr lang="zh-TW" altLang="en-US" sz="1200" dirty="0" smtClean="0"/>
              <a:t>认识到知识本来就是一种没有学科界限的资源。</a:t>
            </a:r>
            <a:endParaRPr lang="zh-TW" altLang="en-US" sz="1200" dirty="0"/>
          </a:p>
          <a:p>
            <a:r>
              <a:rPr lang="zh-TW" altLang="en-US" dirty="0" smtClean="0"/>
              <a:t>沟通能力</a:t>
            </a:r>
            <a:endParaRPr lang="zh-TW" altLang="en-US" dirty="0"/>
          </a:p>
          <a:p>
            <a:pPr marL="457200" lvl="1" indent="0">
              <a:buNone/>
            </a:pPr>
            <a:r>
              <a:rPr lang="zh-TW" altLang="en-US" sz="1200" dirty="0"/>
              <a:t>传递知识和技术需要集中</a:t>
            </a:r>
            <a:r>
              <a:rPr lang="zh-TW" altLang="en-US" sz="1200" dirty="0" smtClean="0"/>
              <a:t>且有效的沟通</a:t>
            </a:r>
            <a:r>
              <a:rPr lang="zh-CN" altLang="zh-TW" sz="1200" dirty="0"/>
              <a:t>，</a:t>
            </a:r>
            <a:r>
              <a:rPr lang="zh-TW" altLang="en-US" sz="1200" dirty="0" smtClean="0"/>
              <a:t>顺畅的沟通可以促进实现集成</a:t>
            </a:r>
            <a:r>
              <a:rPr lang="zh-CN" altLang="zh-TW" sz="1200" dirty="0"/>
              <a:t>，</a:t>
            </a:r>
            <a:r>
              <a:rPr lang="zh-TW" altLang="en-US" sz="1200" dirty="0" smtClean="0"/>
              <a:t>建立</a:t>
            </a:r>
            <a:r>
              <a:rPr lang="zh-TW" altLang="en-US" sz="1200" dirty="0"/>
              <a:t>真正的开放性</a:t>
            </a:r>
            <a:r>
              <a:rPr lang="zh-TW" altLang="en-US" sz="1200" dirty="0" smtClean="0"/>
              <a:t>。</a:t>
            </a:r>
            <a:endParaRPr lang="zh-TW" altLang="en-US" sz="1200" dirty="0"/>
          </a:p>
          <a:p>
            <a:r>
              <a:rPr lang="zh-TW" altLang="en-US" dirty="0" smtClean="0"/>
              <a:t>精心预演</a:t>
            </a:r>
            <a:endParaRPr lang="zh-TW" altLang="en-US" dirty="0"/>
          </a:p>
          <a:p>
            <a:pPr marL="457200" lvl="1" indent="0">
              <a:buNone/>
            </a:pPr>
            <a:r>
              <a:rPr lang="zh-TW" altLang="en-US" sz="1200" dirty="0" smtClean="0"/>
              <a:t>一个突出的短时间表现</a:t>
            </a:r>
            <a:r>
              <a:rPr lang="zh-CN" altLang="zh-TW" sz="1200" dirty="0"/>
              <a:t>，</a:t>
            </a:r>
            <a:r>
              <a:rPr lang="zh-TW" altLang="en-US" sz="1200" dirty="0" smtClean="0"/>
              <a:t>需要大量的前期积</a:t>
            </a:r>
            <a:r>
              <a:rPr lang="zh-TW" altLang="en-US" sz="1200" dirty="0"/>
              <a:t>累和精</a:t>
            </a:r>
            <a:r>
              <a:rPr lang="zh-TW" altLang="en-US" sz="1200" dirty="0" smtClean="0"/>
              <a:t>心的设计。</a:t>
            </a:r>
            <a:endParaRPr lang="zh-TW" altLang="en-US" sz="1200" dirty="0"/>
          </a:p>
        </p:txBody>
      </p:sp>
    </p:spTree>
    <p:extLst>
      <p:ext uri="{BB962C8B-B14F-4D97-AF65-F5344CB8AC3E}">
        <p14:creationId xmlns:p14="http://schemas.microsoft.com/office/powerpoint/2010/main" val="1913968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smtClean="0"/>
              <a:t>XLP</a:t>
            </a:r>
            <a:r>
              <a:rPr lang="zh-CN" altLang="en-US" dirty="0" smtClean="0"/>
              <a:t>要素</a:t>
            </a:r>
            <a:endParaRPr lang="en-US" dirty="0"/>
          </a:p>
        </p:txBody>
      </p:sp>
      <p:sp>
        <p:nvSpPr>
          <p:cNvPr id="3" name="Content Placeholder 2"/>
          <p:cNvSpPr>
            <a:spLocks noGrp="1"/>
          </p:cNvSpPr>
          <p:nvPr>
            <p:ph idx="4294967295"/>
          </p:nvPr>
        </p:nvSpPr>
        <p:spPr>
          <a:xfrm>
            <a:off x="760845" y="1469352"/>
            <a:ext cx="5257800" cy="4241800"/>
          </a:xfrm>
        </p:spPr>
        <p:txBody>
          <a:bodyPr>
            <a:normAutofit lnSpcReduction="10000"/>
          </a:bodyPr>
          <a:lstStyle/>
          <a:p>
            <a:r>
              <a:rPr lang="zh-CN" altLang="en-US" dirty="0" smtClean="0"/>
              <a:t>合约式设计</a:t>
            </a:r>
            <a:endParaRPr lang="en-US" altLang="zh-CN" dirty="0" smtClean="0"/>
          </a:p>
          <a:p>
            <a:pPr lvl="1"/>
            <a:r>
              <a:rPr lang="zh-CN" altLang="en-US" dirty="0" smtClean="0"/>
              <a:t>合约式设计（</a:t>
            </a:r>
            <a:r>
              <a:rPr lang="en-US" altLang="zh-CN" dirty="0" smtClean="0"/>
              <a:t>Design by Contract</a:t>
            </a:r>
            <a:r>
              <a:rPr lang="zh-CN" altLang="en-US" dirty="0" smtClean="0"/>
              <a:t>）的概念，是指在实质工作开展前，事先定义好目标</a:t>
            </a:r>
            <a:r>
              <a:rPr lang="zh-CN" altLang="zh-CN" dirty="0" smtClean="0"/>
              <a:t>，</a:t>
            </a:r>
            <a:r>
              <a:rPr lang="zh-CN" altLang="en-US" dirty="0" smtClean="0"/>
              <a:t>团队中每一个体都需要根据合约完成任务，以实现进度管理和最终团队成果的整合。</a:t>
            </a:r>
            <a:endParaRPr lang="en-US" altLang="zh-CN" dirty="0" smtClean="0"/>
          </a:p>
          <a:p>
            <a:endParaRPr lang="en-US" altLang="zh-CN" dirty="0" smtClean="0"/>
          </a:p>
          <a:p>
            <a:r>
              <a:rPr lang="zh-CN" altLang="en-US" dirty="0" smtClean="0"/>
              <a:t>过程记录与证据积累</a:t>
            </a:r>
            <a:endParaRPr lang="en-US" altLang="zh-CN" dirty="0" smtClean="0"/>
          </a:p>
          <a:p>
            <a:pPr lvl="1"/>
            <a:r>
              <a:rPr lang="zh-CN" altLang="en-US" dirty="0" smtClean="0"/>
              <a:t>每位参与者是否按合约完成任务、阶段性成果、意见反馈等内容，通过统一的格式，集中记录收集。在检查合约的关键节点，加以相互比对，一方面提供了个人绩效评估的参考依据，另一方面也有利于进行同侪对比，督促个人工作。</a:t>
            </a:r>
            <a:endParaRPr lang="en-US" altLang="zh-CN" dirty="0"/>
          </a:p>
          <a:p>
            <a:endParaRPr lang="en-US" altLang="zh-CN" dirty="0"/>
          </a:p>
          <a:p>
            <a:r>
              <a:rPr lang="zh-CN" altLang="en-US" dirty="0" smtClean="0"/>
              <a:t>工作任务</a:t>
            </a:r>
            <a:r>
              <a:rPr lang="zh-CN" altLang="en-US" dirty="0"/>
              <a:t>计划</a:t>
            </a:r>
          </a:p>
          <a:p>
            <a:pPr lvl="1"/>
            <a:r>
              <a:rPr lang="zh-CN" altLang="en-US" dirty="0" smtClean="0"/>
              <a:t>群体协作中需要一套唯一的任务分派表，来对个人的工作加以记录，从而使团队中的个体相互知晓彼此工作内容和进度，实现协作。</a:t>
            </a:r>
            <a:endParaRPr lang="en-US" dirty="0"/>
          </a:p>
        </p:txBody>
      </p:sp>
      <p:pic>
        <p:nvPicPr>
          <p:cNvPr id="2" name="Picture 1" descr="Network_IPOffice.jpg"/>
          <p:cNvPicPr>
            <a:picLocks noChangeAspect="1"/>
          </p:cNvPicPr>
          <p:nvPr/>
        </p:nvPicPr>
        <p:blipFill rotWithShape="1">
          <a:blip r:embed="rId2" cstate="email">
            <a:extLst>
              <a:ext uri="{28A0092B-C50C-407E-A947-70E740481C1C}">
                <a14:useLocalDpi xmlns:a14="http://schemas.microsoft.com/office/drawing/2010/main" val="0"/>
              </a:ext>
            </a:extLst>
          </a:blip>
          <a:srcRect b="43996"/>
          <a:stretch/>
        </p:blipFill>
        <p:spPr>
          <a:xfrm>
            <a:off x="6196061" y="-1"/>
            <a:ext cx="2947939" cy="6860731"/>
          </a:xfrm>
          <a:prstGeom prst="rect">
            <a:avLst/>
          </a:prstGeom>
        </p:spPr>
      </p:pic>
      <p:sp>
        <p:nvSpPr>
          <p:cNvPr id="5" name="TextBox 4"/>
          <p:cNvSpPr txBox="1"/>
          <p:nvPr/>
        </p:nvSpPr>
        <p:spPr>
          <a:xfrm>
            <a:off x="3036222" y="6179341"/>
            <a:ext cx="3159839" cy="230832"/>
          </a:xfrm>
          <a:prstGeom prst="rect">
            <a:avLst/>
          </a:prstGeom>
          <a:noFill/>
        </p:spPr>
        <p:txBody>
          <a:bodyPr wrap="none" rtlCol="0">
            <a:spAutoFit/>
          </a:bodyPr>
          <a:lstStyle/>
          <a:p>
            <a:r>
              <a:rPr lang="zh-CN" altLang="en-US" sz="900" dirty="0" smtClean="0"/>
              <a:t>通过</a:t>
            </a:r>
            <a:r>
              <a:rPr lang="en-US" altLang="zh-CN" sz="900" dirty="0" err="1" smtClean="0"/>
              <a:t>Git</a:t>
            </a:r>
            <a:r>
              <a:rPr lang="zh-CN" altLang="en-US" sz="900" dirty="0" smtClean="0"/>
              <a:t>数据库记载的极限学习过程中知识管理操作的记录</a:t>
            </a:r>
            <a:r>
              <a:rPr lang="en-US" altLang="zh-CN" sz="900" dirty="0"/>
              <a:t>▶</a:t>
            </a:r>
            <a:endParaRPr lang="en-US" sz="900" dirty="0"/>
          </a:p>
        </p:txBody>
      </p:sp>
    </p:spTree>
    <p:extLst>
      <p:ext uri="{BB962C8B-B14F-4D97-AF65-F5344CB8AC3E}">
        <p14:creationId xmlns:p14="http://schemas.microsoft.com/office/powerpoint/2010/main" val="41181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CN" dirty="0" smtClean="0"/>
              <a:t>XLP</a:t>
            </a:r>
            <a:r>
              <a:rPr lang="zh-CN" altLang="en-US" dirty="0" smtClean="0"/>
              <a:t>系列活动</a:t>
            </a:r>
            <a:endParaRPr lang="en-US" dirty="0"/>
          </a:p>
        </p:txBody>
      </p:sp>
      <p:graphicFrame>
        <p:nvGraphicFramePr>
          <p:cNvPr id="11" name="Group 8"/>
          <p:cNvGraphicFramePr>
            <a:graphicFrameLocks noGrp="1"/>
          </p:cNvGraphicFramePr>
          <p:nvPr>
            <p:extLst>
              <p:ext uri="{D42A27DB-BD31-4B8C-83A1-F6EECF244321}">
                <p14:modId xmlns:p14="http://schemas.microsoft.com/office/powerpoint/2010/main" val="3125429585"/>
              </p:ext>
            </p:extLst>
          </p:nvPr>
        </p:nvGraphicFramePr>
        <p:xfrm>
          <a:off x="1250501" y="1612686"/>
          <a:ext cx="6399549" cy="3834401"/>
        </p:xfrm>
        <a:graphic>
          <a:graphicData uri="http://schemas.openxmlformats.org/drawingml/2006/table">
            <a:tbl>
              <a:tblPr>
                <a:tableStyleId>{08FB837D-C827-4EFA-A057-4D05807E0F7C}</a:tableStyleId>
              </a:tblPr>
              <a:tblGrid>
                <a:gridCol w="881858"/>
                <a:gridCol w="2027517"/>
                <a:gridCol w="1447486"/>
                <a:gridCol w="2042688"/>
              </a:tblGrid>
              <a:tr h="388641">
                <a:tc>
                  <a:txBody>
                    <a:bodyPr/>
                    <a:lstStyle/>
                    <a:p>
                      <a:pPr marL="0" marR="0" lvl="0" indent="0" algn="ctr" defTabSz="457200" rtl="0" eaLnBrk="1" fontAlgn="base" latinLnBrk="0" hangingPunct="1">
                        <a:lnSpc>
                          <a:spcPct val="100000"/>
                        </a:lnSpc>
                        <a:spcBef>
                          <a:spcPct val="20000"/>
                        </a:spcBef>
                        <a:spcAft>
                          <a:spcPct val="0"/>
                        </a:spcAft>
                        <a:buClrTx/>
                        <a:buSzTx/>
                        <a:buFont typeface="Arial" charset="0"/>
                        <a:buNone/>
                        <a:tabLst/>
                      </a:pPr>
                      <a:r>
                        <a:rPr kumimoji="0" lang="zh-CN" altLang="en-US" sz="1200" u="none" strike="noStrike" cap="none" normalizeH="0" baseline="0" dirty="0" smtClean="0">
                          <a:ln>
                            <a:noFill/>
                          </a:ln>
                          <a:effectLst/>
                          <a:sym typeface="Heiti SC Light" charset="0"/>
                        </a:rPr>
                        <a:t>类别</a:t>
                      </a:r>
                      <a:endParaRPr kumimoji="0" lang="en-US" altLang="zh-CN" sz="1200" b="0" i="0" u="none" strike="noStrike" cap="none" normalizeH="0" baseline="0" dirty="0">
                        <a:ln>
                          <a:noFill/>
                        </a:ln>
                        <a:solidFill>
                          <a:srgbClr val="000000"/>
                        </a:solidFill>
                        <a:effectLst/>
                        <a:latin typeface="Heiti SC Light" charset="0"/>
                        <a:ea typeface="Heiti SC Light" charset="0"/>
                        <a:cs typeface="Heiti SC Light" charset="0"/>
                        <a:sym typeface="Heiti SC Light" charset="0"/>
                      </a:endParaRPr>
                    </a:p>
                  </a:txBody>
                  <a:tcPr marL="113849" marR="113849" marT="56925" marB="56925" horzOverflow="overflow"/>
                </a:tc>
                <a:tc>
                  <a:txBody>
                    <a:bodyPr/>
                    <a:lstStyle/>
                    <a:p>
                      <a:pPr marL="0" marR="0" lvl="0" indent="0" algn="ctr" defTabSz="457200" rtl="0" eaLnBrk="1" fontAlgn="base" latinLnBrk="0" hangingPunct="1">
                        <a:lnSpc>
                          <a:spcPct val="100000"/>
                        </a:lnSpc>
                        <a:spcBef>
                          <a:spcPct val="20000"/>
                        </a:spcBef>
                        <a:spcAft>
                          <a:spcPct val="0"/>
                        </a:spcAft>
                        <a:buClrTx/>
                        <a:buSzTx/>
                        <a:buFont typeface="Arial" charset="0"/>
                        <a:buNone/>
                        <a:tabLst/>
                      </a:pPr>
                      <a:r>
                        <a:rPr kumimoji="0" lang="zh-CN" altLang="en-US" sz="1200" u="none" strike="noStrike" cap="none" normalizeH="0" baseline="0" dirty="0" smtClean="0">
                          <a:ln>
                            <a:noFill/>
                          </a:ln>
                          <a:effectLst/>
                          <a:sym typeface="Heiti SC Light" charset="0"/>
                        </a:rPr>
                        <a:t>目标</a:t>
                      </a:r>
                      <a:endParaRPr kumimoji="0" lang="en-US" altLang="zh-CN" sz="1200" b="0" i="0" u="none" strike="noStrike" cap="none" normalizeH="0" baseline="0" dirty="0">
                        <a:ln>
                          <a:noFill/>
                        </a:ln>
                        <a:solidFill>
                          <a:srgbClr val="000000"/>
                        </a:solidFill>
                        <a:effectLst/>
                        <a:latin typeface="Heiti SC Light" charset="0"/>
                        <a:ea typeface="Heiti SC Light" charset="0"/>
                        <a:cs typeface="Heiti SC Light" charset="0"/>
                        <a:sym typeface="Heiti SC Light" charset="0"/>
                      </a:endParaRPr>
                    </a:p>
                  </a:txBody>
                  <a:tcPr marL="113849" marR="113849" marT="56925" marB="56925" horzOverflow="overflow"/>
                </a:tc>
                <a:tc>
                  <a:txBody>
                    <a:bodyPr/>
                    <a:lstStyle/>
                    <a:p>
                      <a:pPr marL="0" marR="0" lvl="0" indent="0" algn="ctr" defTabSz="457200" rtl="0" eaLnBrk="1" fontAlgn="base" latinLnBrk="0" hangingPunct="1">
                        <a:lnSpc>
                          <a:spcPct val="100000"/>
                        </a:lnSpc>
                        <a:spcBef>
                          <a:spcPct val="20000"/>
                        </a:spcBef>
                        <a:spcAft>
                          <a:spcPct val="0"/>
                        </a:spcAft>
                        <a:buClrTx/>
                        <a:buSzTx/>
                        <a:buFont typeface="Arial" charset="0"/>
                        <a:buNone/>
                        <a:tabLst/>
                      </a:pPr>
                      <a:r>
                        <a:rPr kumimoji="0" lang="zh-CN" altLang="en-US" sz="1200" u="none" strike="noStrike" cap="none" normalizeH="0" baseline="0" dirty="0" smtClean="0">
                          <a:ln>
                            <a:noFill/>
                          </a:ln>
                          <a:effectLst/>
                          <a:sym typeface="Heiti SC Light" charset="0"/>
                        </a:rPr>
                        <a:t>规格</a:t>
                      </a:r>
                      <a:endParaRPr kumimoji="0" lang="en-US" altLang="zh-CN" sz="1200" b="0" i="0" u="none" strike="noStrike" cap="none" normalizeH="0" baseline="0" dirty="0">
                        <a:ln>
                          <a:noFill/>
                        </a:ln>
                        <a:solidFill>
                          <a:srgbClr val="000000"/>
                        </a:solidFill>
                        <a:effectLst/>
                        <a:latin typeface="Heiti SC Light" charset="0"/>
                        <a:ea typeface="Heiti SC Light" charset="0"/>
                        <a:cs typeface="Heiti SC Light" charset="0"/>
                        <a:sym typeface="Heiti SC Light" charset="0"/>
                      </a:endParaRPr>
                    </a:p>
                  </a:txBody>
                  <a:tcPr marL="113849" marR="113849" marT="56925" marB="56925" horzOverflow="overflow"/>
                </a:tc>
                <a:tc>
                  <a:txBody>
                    <a:bodyPr/>
                    <a:lstStyle/>
                    <a:p>
                      <a:pPr marL="0" marR="0" lvl="0" indent="0" algn="ctr" defTabSz="457200" rtl="0" eaLnBrk="1" fontAlgn="base" latinLnBrk="0" hangingPunct="1">
                        <a:lnSpc>
                          <a:spcPct val="100000"/>
                        </a:lnSpc>
                        <a:spcBef>
                          <a:spcPct val="20000"/>
                        </a:spcBef>
                        <a:spcAft>
                          <a:spcPct val="0"/>
                        </a:spcAft>
                        <a:buClrTx/>
                        <a:buSzTx/>
                        <a:buFont typeface="Arial" charset="0"/>
                        <a:buNone/>
                        <a:tabLst/>
                      </a:pPr>
                      <a:r>
                        <a:rPr kumimoji="0" lang="zh-CN" altLang="en-US" sz="1200" b="0" i="0" u="none" strike="noStrike" cap="none" normalizeH="0" baseline="0" dirty="0" smtClean="0">
                          <a:ln>
                            <a:noFill/>
                          </a:ln>
                          <a:solidFill>
                            <a:srgbClr val="000000"/>
                          </a:solidFill>
                          <a:effectLst/>
                          <a:latin typeface="Heiti SC Light" charset="0"/>
                          <a:ea typeface="Heiti SC Light" charset="0"/>
                          <a:cs typeface="Heiti SC Light" charset="0"/>
                          <a:sym typeface="Heiti SC Light" charset="0"/>
                        </a:rPr>
                        <a:t>成果形式</a:t>
                      </a:r>
                      <a:endParaRPr kumimoji="0" lang="en-US" altLang="zh-CN" sz="1200" b="0" i="0" u="none" strike="noStrike" cap="none" normalizeH="0" baseline="0" dirty="0">
                        <a:ln>
                          <a:noFill/>
                        </a:ln>
                        <a:solidFill>
                          <a:srgbClr val="000000"/>
                        </a:solidFill>
                        <a:effectLst/>
                        <a:latin typeface="Heiti SC Light" charset="0"/>
                        <a:ea typeface="Heiti SC Light" charset="0"/>
                        <a:cs typeface="Heiti SC Light" charset="0"/>
                        <a:sym typeface="Heiti SC Light" charset="0"/>
                      </a:endParaRPr>
                    </a:p>
                  </a:txBody>
                  <a:tcPr marL="113849" marR="113849" marT="56925" marB="56925" horzOverflow="overflow"/>
                </a:tc>
              </a:tr>
              <a:tr h="872843">
                <a:tc>
                  <a:txBody>
                    <a:bodyPr/>
                    <a:lstStyle/>
                    <a:p>
                      <a:pPr marL="0" marR="0" lvl="0" indent="0" algn="l" defTabSz="457200" rtl="0" eaLnBrk="1" fontAlgn="base" latinLnBrk="0" hangingPunct="1">
                        <a:lnSpc>
                          <a:spcPct val="100000"/>
                        </a:lnSpc>
                        <a:spcBef>
                          <a:spcPct val="20000"/>
                        </a:spcBef>
                        <a:spcAft>
                          <a:spcPct val="0"/>
                        </a:spcAft>
                        <a:buClrTx/>
                        <a:buSzTx/>
                        <a:buFont typeface="Arial" charset="0"/>
                        <a:buNone/>
                        <a:tabLst/>
                      </a:pPr>
                      <a:r>
                        <a:rPr kumimoji="0" lang="zh-CN" altLang="en-US" sz="1200" u="none" strike="noStrike" cap="none" normalizeH="0" baseline="0" dirty="0" smtClean="0">
                          <a:ln>
                            <a:noFill/>
                          </a:ln>
                          <a:effectLst/>
                          <a:sym typeface="Heiti SC Light" charset="0"/>
                        </a:rPr>
                        <a:t>极限学习导引课</a:t>
                      </a:r>
                      <a:endParaRPr kumimoji="0" lang="en-US" altLang="zh-CN" sz="1200" b="0" i="0" u="none" strike="noStrike" cap="none" normalizeH="0" baseline="0" dirty="0">
                        <a:ln>
                          <a:noFill/>
                        </a:ln>
                        <a:solidFill>
                          <a:srgbClr val="000000"/>
                        </a:solidFill>
                        <a:effectLst/>
                        <a:latin typeface="Heiti SC Light" charset="0"/>
                        <a:ea typeface="Heiti SC Light" charset="0"/>
                        <a:cs typeface="Heiti SC Light" charset="0"/>
                        <a:sym typeface="Heiti SC Light" charset="0"/>
                      </a:endParaRPr>
                    </a:p>
                  </a:txBody>
                  <a:tcPr marL="113849" marR="113849" marT="56925" marB="56925" horzOverflow="overflow"/>
                </a:tc>
                <a:tc>
                  <a:txBody>
                    <a:bodyPr/>
                    <a:lstStyle/>
                    <a:p>
                      <a:pPr marL="0" marR="0" lvl="0" indent="0" algn="l" defTabSz="457200" rtl="0" eaLnBrk="1" fontAlgn="base" latinLnBrk="0" hangingPunct="1">
                        <a:lnSpc>
                          <a:spcPct val="100000"/>
                        </a:lnSpc>
                        <a:spcBef>
                          <a:spcPct val="20000"/>
                        </a:spcBef>
                        <a:spcAft>
                          <a:spcPct val="0"/>
                        </a:spcAft>
                        <a:buClrTx/>
                        <a:buSzTx/>
                        <a:buFont typeface="Arial" charset="0"/>
                        <a:buNone/>
                        <a:tabLst/>
                      </a:pPr>
                      <a:r>
                        <a:rPr kumimoji="0" lang="zh-CN" altLang="en-US" sz="1200" u="none" strike="noStrike" cap="none" normalizeH="0" baseline="0" dirty="0" smtClean="0">
                          <a:ln>
                            <a:noFill/>
                          </a:ln>
                          <a:effectLst/>
                          <a:sym typeface="Heiti SC Light" charset="0"/>
                        </a:rPr>
                        <a:t>参与者组成跨学科团队，迅速了解群体协作分布式工作流方法和数字化出版流程及其法则</a:t>
                      </a:r>
                      <a:endParaRPr kumimoji="0" lang="en-US" altLang="zh-CN" sz="1200" b="0" i="0" u="none" strike="noStrike" cap="none" normalizeH="0" baseline="0" dirty="0">
                        <a:ln>
                          <a:noFill/>
                        </a:ln>
                        <a:solidFill>
                          <a:srgbClr val="000000"/>
                        </a:solidFill>
                        <a:effectLst/>
                        <a:latin typeface="Heiti SC Light" charset="0"/>
                        <a:ea typeface="Heiti SC Light" charset="0"/>
                        <a:cs typeface="Heiti SC Light" charset="0"/>
                        <a:sym typeface="Heiti SC Light" charset="0"/>
                      </a:endParaRPr>
                    </a:p>
                  </a:txBody>
                  <a:tcPr marL="113849" marR="113849" marT="56925" marB="56925" horzOverflow="overflow"/>
                </a:tc>
                <a:tc>
                  <a:txBody>
                    <a:bodyPr/>
                    <a:lstStyle/>
                    <a:p>
                      <a:pPr marL="0" marR="0" lvl="0" indent="0" algn="l" defTabSz="457200" rtl="0" eaLnBrk="1" fontAlgn="base" latinLnBrk="0" hangingPunct="1">
                        <a:lnSpc>
                          <a:spcPct val="100000"/>
                        </a:lnSpc>
                        <a:spcBef>
                          <a:spcPct val="20000"/>
                        </a:spcBef>
                        <a:spcAft>
                          <a:spcPct val="0"/>
                        </a:spcAft>
                        <a:buClrTx/>
                        <a:buSzTx/>
                        <a:buFont typeface="Arial" charset="0"/>
                        <a:buNone/>
                        <a:tabLst/>
                      </a:pPr>
                      <a:r>
                        <a:rPr kumimoji="0" lang="zh-CN" altLang="en-US" sz="1200" u="none" strike="noStrike" cap="none" normalizeH="0" baseline="0" dirty="0" smtClean="0">
                          <a:ln>
                            <a:noFill/>
                          </a:ln>
                          <a:effectLst/>
                          <a:sym typeface="Heiti SC Light" charset="0"/>
                        </a:rPr>
                        <a:t>集中式课程</a:t>
                      </a:r>
                      <a:endParaRPr kumimoji="0" lang="en-US" altLang="zh-CN" sz="1200" b="0" i="0" u="none" strike="noStrike" cap="none" normalizeH="0" baseline="0" dirty="0">
                        <a:ln>
                          <a:noFill/>
                        </a:ln>
                        <a:solidFill>
                          <a:srgbClr val="000000"/>
                        </a:solidFill>
                        <a:effectLst/>
                        <a:latin typeface="Heiti SC Light" charset="0"/>
                        <a:ea typeface="Heiti SC Light" charset="0"/>
                        <a:cs typeface="Heiti SC Light" charset="0"/>
                        <a:sym typeface="Heiti SC Light" charset="0"/>
                      </a:endParaRPr>
                    </a:p>
                  </a:txBody>
                  <a:tcPr marL="113849" marR="113849" marT="56925" marB="56925" horzOverflow="overflow"/>
                </a:tc>
                <a:tc>
                  <a:txBody>
                    <a:bodyPr/>
                    <a:lstStyle/>
                    <a:p>
                      <a:pPr marL="0" marR="0" lvl="0" indent="0" algn="l" defTabSz="457200" rtl="0" eaLnBrk="1" fontAlgn="base" latinLnBrk="0" hangingPunct="1">
                        <a:lnSpc>
                          <a:spcPct val="100000"/>
                        </a:lnSpc>
                        <a:spcBef>
                          <a:spcPct val="20000"/>
                        </a:spcBef>
                        <a:spcAft>
                          <a:spcPct val="0"/>
                        </a:spcAft>
                        <a:buClrTx/>
                        <a:buSzTx/>
                        <a:buFont typeface="Arial" charset="0"/>
                        <a:buNone/>
                        <a:tabLst/>
                      </a:pPr>
                      <a:r>
                        <a:rPr kumimoji="0" lang="zh-CN" altLang="en-US" sz="1200" b="0" i="0" u="none" strike="noStrike" cap="none" normalizeH="0" baseline="0" dirty="0" smtClean="0">
                          <a:ln>
                            <a:noFill/>
                          </a:ln>
                          <a:solidFill>
                            <a:srgbClr val="000000"/>
                          </a:solidFill>
                          <a:effectLst/>
                          <a:latin typeface="Heiti SC Light" charset="0"/>
                          <a:ea typeface="Heiti SC Light" charset="0"/>
                          <a:cs typeface="Heiti SC Light" charset="0"/>
                          <a:sym typeface="Heiti SC Light" charset="0"/>
                        </a:rPr>
                        <a:t>能够反映群体协作过程和成果的综合性文档</a:t>
                      </a:r>
                      <a:endParaRPr kumimoji="0" lang="en-US" altLang="zh-CN" sz="1200" b="0" i="0" u="none" strike="noStrike" cap="none" normalizeH="0" baseline="0" dirty="0" smtClean="0">
                        <a:ln>
                          <a:noFill/>
                        </a:ln>
                        <a:solidFill>
                          <a:srgbClr val="000000"/>
                        </a:solidFill>
                        <a:effectLst/>
                        <a:latin typeface="Heiti SC Light" charset="0"/>
                        <a:ea typeface="Heiti SC Light" charset="0"/>
                        <a:cs typeface="Heiti SC Light" charset="0"/>
                        <a:sym typeface="Heiti SC Light" charset="0"/>
                      </a:endParaRPr>
                    </a:p>
                    <a:p>
                      <a:pPr marL="0" marR="0" lvl="0" indent="0" algn="l" defTabSz="457200" rtl="0" eaLnBrk="1" fontAlgn="base" latinLnBrk="0" hangingPunct="1">
                        <a:lnSpc>
                          <a:spcPct val="100000"/>
                        </a:lnSpc>
                        <a:spcBef>
                          <a:spcPct val="20000"/>
                        </a:spcBef>
                        <a:spcAft>
                          <a:spcPct val="0"/>
                        </a:spcAft>
                        <a:buClrTx/>
                        <a:buSzTx/>
                        <a:buFont typeface="Arial" charset="0"/>
                        <a:buNone/>
                        <a:tabLst/>
                      </a:pPr>
                      <a:r>
                        <a:rPr kumimoji="0" lang="zh-CN" altLang="en-US" sz="1200" b="0" i="0" u="none" strike="noStrike" cap="none" normalizeH="0" baseline="0" dirty="0" smtClean="0">
                          <a:ln>
                            <a:noFill/>
                          </a:ln>
                          <a:solidFill>
                            <a:srgbClr val="000000"/>
                          </a:solidFill>
                          <a:effectLst/>
                          <a:latin typeface="Heiti SC Light" charset="0"/>
                          <a:ea typeface="Heiti SC Light" charset="0"/>
                          <a:cs typeface="Heiti SC Light" charset="0"/>
                          <a:sym typeface="Heiti SC Light" charset="0"/>
                        </a:rPr>
                        <a:t>原型产品</a:t>
                      </a:r>
                      <a:endParaRPr kumimoji="0" lang="en-US" altLang="zh-CN" sz="1200" b="0" i="0" u="none" strike="noStrike" cap="none" normalizeH="0" baseline="0" dirty="0">
                        <a:ln>
                          <a:noFill/>
                        </a:ln>
                        <a:solidFill>
                          <a:srgbClr val="000000"/>
                        </a:solidFill>
                        <a:effectLst/>
                        <a:latin typeface="Heiti SC Light" charset="0"/>
                        <a:ea typeface="Heiti SC Light" charset="0"/>
                        <a:cs typeface="Heiti SC Light" charset="0"/>
                        <a:sym typeface="Heiti SC Light" charset="0"/>
                      </a:endParaRPr>
                    </a:p>
                  </a:txBody>
                  <a:tcPr marL="113849" marR="113849" marT="56925" marB="56925" horzOverflow="overflow"/>
                </a:tc>
              </a:tr>
              <a:tr h="809424">
                <a:tc>
                  <a:txBody>
                    <a:bodyPr/>
                    <a:lstStyle/>
                    <a:p>
                      <a:pPr marL="0" marR="0" lvl="0" indent="0" algn="l" defTabSz="457200" rtl="0" eaLnBrk="1" fontAlgn="base" latinLnBrk="0" hangingPunct="1">
                        <a:lnSpc>
                          <a:spcPct val="100000"/>
                        </a:lnSpc>
                        <a:spcBef>
                          <a:spcPct val="20000"/>
                        </a:spcBef>
                        <a:spcAft>
                          <a:spcPct val="0"/>
                        </a:spcAft>
                        <a:buClrTx/>
                        <a:buSzTx/>
                        <a:buFont typeface="Arial" charset="0"/>
                        <a:buNone/>
                        <a:tabLst/>
                      </a:pPr>
                      <a:r>
                        <a:rPr kumimoji="0" lang="zh-CN" altLang="en-US" sz="1200" u="none" strike="noStrike" cap="none" normalizeH="0" baseline="0" dirty="0" smtClean="0">
                          <a:ln>
                            <a:noFill/>
                          </a:ln>
                          <a:effectLst/>
                          <a:sym typeface="Heiti SC Light" charset="0"/>
                        </a:rPr>
                        <a:t>实验室科研探究课</a:t>
                      </a:r>
                      <a:endParaRPr kumimoji="0" lang="en-US" altLang="zh-CN" sz="1200" b="0" i="0" u="none" strike="noStrike" cap="none" normalizeH="0" baseline="0" dirty="0">
                        <a:ln>
                          <a:noFill/>
                        </a:ln>
                        <a:solidFill>
                          <a:srgbClr val="000000"/>
                        </a:solidFill>
                        <a:effectLst/>
                        <a:latin typeface="Heiti SC Light" charset="0"/>
                        <a:ea typeface="Heiti SC Light" charset="0"/>
                        <a:cs typeface="Heiti SC Light" charset="0"/>
                        <a:sym typeface="Heiti SC Light" charset="0"/>
                      </a:endParaRPr>
                    </a:p>
                  </a:txBody>
                  <a:tcPr marL="113849" marR="113849" marT="56925" marB="56925" horzOverflow="overflow"/>
                </a:tc>
                <a:tc>
                  <a:txBody>
                    <a:bodyPr/>
                    <a:lstStyle/>
                    <a:p>
                      <a:pPr marL="0" marR="0" lvl="0" indent="0" algn="l" defTabSz="457200" rtl="0" eaLnBrk="1" fontAlgn="base" latinLnBrk="0" hangingPunct="1">
                        <a:lnSpc>
                          <a:spcPct val="100000"/>
                        </a:lnSpc>
                        <a:spcBef>
                          <a:spcPct val="20000"/>
                        </a:spcBef>
                        <a:spcAft>
                          <a:spcPct val="0"/>
                        </a:spcAft>
                        <a:buClrTx/>
                        <a:buSzTx/>
                        <a:buFont typeface="Arial" charset="0"/>
                        <a:buNone/>
                        <a:tabLst/>
                      </a:pPr>
                      <a:r>
                        <a:rPr kumimoji="0" lang="zh-CN" altLang="en-US" sz="1200" u="none" strike="noStrike" cap="none" normalizeH="0" baseline="0" dirty="0" smtClean="0">
                          <a:ln>
                            <a:noFill/>
                          </a:ln>
                          <a:effectLst/>
                          <a:sym typeface="Heiti SC Light" charset="0"/>
                        </a:rPr>
                        <a:t>探寻明确个人兴趣，了解感知技术储备</a:t>
                      </a:r>
                      <a:endParaRPr kumimoji="0" lang="en-US" altLang="zh-CN" sz="1200" u="none" strike="noStrike" cap="none" normalizeH="0" baseline="0" dirty="0" smtClean="0">
                        <a:ln>
                          <a:noFill/>
                        </a:ln>
                        <a:effectLst/>
                        <a:sym typeface="Heiti SC Light" charset="0"/>
                      </a:endParaRPr>
                    </a:p>
                    <a:p>
                      <a:pPr marL="0" marR="0" lvl="0" indent="0" algn="l" defTabSz="457200" rtl="0" eaLnBrk="1" fontAlgn="base" latinLnBrk="0" hangingPunct="1">
                        <a:lnSpc>
                          <a:spcPct val="100000"/>
                        </a:lnSpc>
                        <a:spcBef>
                          <a:spcPct val="20000"/>
                        </a:spcBef>
                        <a:spcAft>
                          <a:spcPct val="0"/>
                        </a:spcAft>
                        <a:buClrTx/>
                        <a:buSzTx/>
                        <a:buFont typeface="Arial" charset="0"/>
                        <a:buNone/>
                        <a:tabLst/>
                      </a:pPr>
                      <a:r>
                        <a:rPr kumimoji="0" lang="zh-CN" altLang="en-US" sz="1200" u="none" strike="noStrike" cap="none" normalizeH="0" baseline="0" dirty="0" smtClean="0">
                          <a:ln>
                            <a:noFill/>
                          </a:ln>
                          <a:effectLst/>
                          <a:sym typeface="Heiti SC Light" charset="0"/>
                        </a:rPr>
                        <a:t>探究校内外新兴技术</a:t>
                      </a:r>
                      <a:endParaRPr kumimoji="0" lang="en-US" altLang="zh-CN" sz="1200" b="0" i="0" u="none" strike="noStrike" cap="none" normalizeH="0" baseline="0" dirty="0">
                        <a:ln>
                          <a:noFill/>
                        </a:ln>
                        <a:solidFill>
                          <a:srgbClr val="000000"/>
                        </a:solidFill>
                        <a:effectLst/>
                        <a:latin typeface="Heiti SC Light" charset="0"/>
                        <a:ea typeface="Heiti SC Light" charset="0"/>
                        <a:cs typeface="Heiti SC Light" charset="0"/>
                        <a:sym typeface="Heiti SC Light" charset="0"/>
                      </a:endParaRPr>
                    </a:p>
                  </a:txBody>
                  <a:tcPr marL="113849" marR="113849" marT="56925" marB="56925" horzOverflow="overflow"/>
                </a:tc>
                <a:tc>
                  <a:txBody>
                    <a:bodyPr/>
                    <a:lstStyle/>
                    <a:p>
                      <a:pPr marL="0" marR="0" lvl="0" indent="0" algn="l" defTabSz="457200" rtl="0" eaLnBrk="1" fontAlgn="base" latinLnBrk="0" hangingPunct="1">
                        <a:lnSpc>
                          <a:spcPct val="100000"/>
                        </a:lnSpc>
                        <a:spcBef>
                          <a:spcPct val="20000"/>
                        </a:spcBef>
                        <a:spcAft>
                          <a:spcPct val="0"/>
                        </a:spcAft>
                        <a:buClrTx/>
                        <a:buSzTx/>
                        <a:buFont typeface="Arial" charset="0"/>
                        <a:buNone/>
                        <a:tabLst/>
                      </a:pPr>
                      <a:r>
                        <a:rPr kumimoji="0" lang="zh-CN" altLang="en-US" sz="1200" u="none" strike="noStrike" cap="none" normalizeH="0" baseline="0" dirty="0" smtClean="0">
                          <a:ln>
                            <a:noFill/>
                          </a:ln>
                          <a:effectLst/>
                          <a:sym typeface="Heiti SC Light" charset="0"/>
                        </a:rPr>
                        <a:t>小规模研讨课</a:t>
                      </a:r>
                      <a:endParaRPr kumimoji="0" lang="en-US" altLang="zh-CN" sz="1200" b="0" i="0" u="none" strike="noStrike" cap="none" normalizeH="0" baseline="0" dirty="0">
                        <a:ln>
                          <a:noFill/>
                        </a:ln>
                        <a:solidFill>
                          <a:srgbClr val="000000"/>
                        </a:solidFill>
                        <a:effectLst/>
                        <a:latin typeface="Heiti SC Light" charset="0"/>
                        <a:ea typeface="Heiti SC Light" charset="0"/>
                        <a:cs typeface="Heiti SC Light" charset="0"/>
                        <a:sym typeface="Heiti SC Light" charset="0"/>
                      </a:endParaRPr>
                    </a:p>
                  </a:txBody>
                  <a:tcPr marL="113849" marR="113849" marT="56925" marB="56925" horzOverflow="overflow"/>
                </a:tc>
                <a:tc>
                  <a:txBody>
                    <a:bodyPr/>
                    <a:lstStyle/>
                    <a:p>
                      <a:pPr marL="0" marR="0" lvl="0" indent="0" algn="l" defTabSz="457200" rtl="0" eaLnBrk="1" fontAlgn="base" latinLnBrk="0" hangingPunct="1">
                        <a:lnSpc>
                          <a:spcPct val="100000"/>
                        </a:lnSpc>
                        <a:spcBef>
                          <a:spcPct val="20000"/>
                        </a:spcBef>
                        <a:spcAft>
                          <a:spcPct val="0"/>
                        </a:spcAft>
                        <a:buClrTx/>
                        <a:buSzTx/>
                        <a:buFont typeface="Arial" charset="0"/>
                        <a:buNone/>
                        <a:tabLst/>
                      </a:pPr>
                      <a:r>
                        <a:rPr kumimoji="0" lang="zh-CN" altLang="en-US" sz="1200" b="0" i="0" u="none" strike="noStrike" cap="none" normalizeH="0" baseline="0" dirty="0" smtClean="0">
                          <a:ln>
                            <a:noFill/>
                          </a:ln>
                          <a:solidFill>
                            <a:srgbClr val="000000"/>
                          </a:solidFill>
                          <a:effectLst/>
                          <a:latin typeface="Heiti SC Light" charset="0"/>
                          <a:ea typeface="Heiti SC Light" charset="0"/>
                          <a:cs typeface="Heiti SC Light" charset="0"/>
                          <a:sym typeface="Heiti SC Light" charset="0"/>
                        </a:rPr>
                        <a:t>调研报告</a:t>
                      </a:r>
                      <a:endParaRPr kumimoji="0" lang="en-US" altLang="zh-CN" sz="1200" b="0" i="0" u="none" strike="noStrike" cap="none" normalizeH="0" baseline="0" dirty="0" smtClean="0">
                        <a:ln>
                          <a:noFill/>
                        </a:ln>
                        <a:solidFill>
                          <a:srgbClr val="000000"/>
                        </a:solidFill>
                        <a:effectLst/>
                        <a:latin typeface="Heiti SC Light" charset="0"/>
                        <a:ea typeface="Heiti SC Light" charset="0"/>
                        <a:cs typeface="Heiti SC Light" charset="0"/>
                        <a:sym typeface="Heiti SC Light" charset="0"/>
                      </a:endParaRPr>
                    </a:p>
                    <a:p>
                      <a:pPr marL="0" marR="0" lvl="0" indent="0" algn="l" defTabSz="457200" rtl="0" eaLnBrk="1" fontAlgn="base" latinLnBrk="0" hangingPunct="1">
                        <a:lnSpc>
                          <a:spcPct val="100000"/>
                        </a:lnSpc>
                        <a:spcBef>
                          <a:spcPct val="20000"/>
                        </a:spcBef>
                        <a:spcAft>
                          <a:spcPct val="0"/>
                        </a:spcAft>
                        <a:buClrTx/>
                        <a:buSzTx/>
                        <a:buFont typeface="Arial" charset="0"/>
                        <a:buNone/>
                        <a:tabLst/>
                      </a:pPr>
                      <a:r>
                        <a:rPr kumimoji="0" lang="zh-CN" altLang="en-US" sz="1200" b="0" i="0" u="none" strike="noStrike" cap="none" normalizeH="0" baseline="0" dirty="0" smtClean="0">
                          <a:ln>
                            <a:noFill/>
                          </a:ln>
                          <a:solidFill>
                            <a:srgbClr val="000000"/>
                          </a:solidFill>
                          <a:effectLst/>
                          <a:latin typeface="Heiti SC Light" charset="0"/>
                          <a:ea typeface="Heiti SC Light" charset="0"/>
                          <a:cs typeface="Heiti SC Light" charset="0"/>
                          <a:sym typeface="Heiti SC Light" charset="0"/>
                        </a:rPr>
                        <a:t>项目提议书</a:t>
                      </a:r>
                      <a:endParaRPr kumimoji="0" lang="en-US" altLang="zh-CN" sz="1200" b="0" i="0" u="none" strike="noStrike" cap="none" normalizeH="0" baseline="0" dirty="0">
                        <a:ln>
                          <a:noFill/>
                        </a:ln>
                        <a:solidFill>
                          <a:srgbClr val="000000"/>
                        </a:solidFill>
                        <a:effectLst/>
                        <a:latin typeface="Heiti SC Light" charset="0"/>
                        <a:ea typeface="Heiti SC Light" charset="0"/>
                        <a:cs typeface="Heiti SC Light" charset="0"/>
                        <a:sym typeface="Heiti SC Light" charset="0"/>
                      </a:endParaRPr>
                    </a:p>
                  </a:txBody>
                  <a:tcPr marL="113849" marR="113849" marT="56925" marB="56925" horzOverflow="overflow"/>
                </a:tc>
              </a:tr>
              <a:tr h="952607">
                <a:tc>
                  <a:txBody>
                    <a:bodyPr/>
                    <a:lstStyle/>
                    <a:p>
                      <a:pPr marL="0" marR="0" lvl="0" indent="0" algn="l" defTabSz="457200" rtl="0" eaLnBrk="1" fontAlgn="base" latinLnBrk="0" hangingPunct="1">
                        <a:lnSpc>
                          <a:spcPct val="100000"/>
                        </a:lnSpc>
                        <a:spcBef>
                          <a:spcPct val="20000"/>
                        </a:spcBef>
                        <a:spcAft>
                          <a:spcPct val="0"/>
                        </a:spcAft>
                        <a:buClrTx/>
                        <a:buSzTx/>
                        <a:buFont typeface="Arial" charset="0"/>
                        <a:buNone/>
                        <a:tabLst/>
                      </a:pPr>
                      <a:r>
                        <a:rPr kumimoji="0" lang="zh-CN" altLang="en-US" sz="1200" u="none" strike="noStrike" cap="none" normalizeH="0" baseline="0" dirty="0" smtClean="0">
                          <a:ln>
                            <a:noFill/>
                          </a:ln>
                          <a:effectLst/>
                          <a:sym typeface="Heiti SC Light" charset="0"/>
                        </a:rPr>
                        <a:t>职业生涯战略课</a:t>
                      </a:r>
                      <a:endParaRPr kumimoji="0" lang="en-US" altLang="zh-CN" sz="1200" b="0" i="0" u="none" strike="noStrike" cap="none" normalizeH="0" baseline="0" dirty="0">
                        <a:ln>
                          <a:noFill/>
                        </a:ln>
                        <a:solidFill>
                          <a:srgbClr val="000000"/>
                        </a:solidFill>
                        <a:effectLst/>
                        <a:latin typeface="Heiti SC Light" charset="0"/>
                        <a:ea typeface="Heiti SC Light" charset="0"/>
                        <a:cs typeface="Heiti SC Light" charset="0"/>
                        <a:sym typeface="Heiti SC Light" charset="0"/>
                      </a:endParaRPr>
                    </a:p>
                  </a:txBody>
                  <a:tcPr marL="113849" marR="113849" marT="56925" marB="56925" horzOverflow="overflow"/>
                </a:tc>
                <a:tc>
                  <a:txBody>
                    <a:bodyPr/>
                    <a:lstStyle/>
                    <a:p>
                      <a:pPr marL="0" marR="0" lvl="0" indent="0" algn="l" defTabSz="457200" rtl="0" eaLnBrk="1" fontAlgn="base" latinLnBrk="0" hangingPunct="1">
                        <a:lnSpc>
                          <a:spcPct val="100000"/>
                        </a:lnSpc>
                        <a:spcBef>
                          <a:spcPct val="20000"/>
                        </a:spcBef>
                        <a:spcAft>
                          <a:spcPct val="0"/>
                        </a:spcAft>
                        <a:buClrTx/>
                        <a:buSzTx/>
                        <a:buFont typeface="Arial" charset="0"/>
                        <a:buNone/>
                        <a:tabLst/>
                      </a:pPr>
                      <a:r>
                        <a:rPr kumimoji="0" lang="zh-CN" altLang="en-US" sz="1200" u="none" strike="noStrike" cap="none" normalizeH="0" baseline="0" dirty="0" smtClean="0">
                          <a:ln>
                            <a:noFill/>
                          </a:ln>
                          <a:effectLst/>
                          <a:sym typeface="Heiti SC Light" charset="0"/>
                        </a:rPr>
                        <a:t>建立学术志趣，同时培养战略思维</a:t>
                      </a:r>
                      <a:endParaRPr kumimoji="0" lang="en-US" altLang="zh-CN" sz="1200" b="0" i="0" u="none" strike="noStrike" cap="none" normalizeH="0" baseline="0" dirty="0">
                        <a:ln>
                          <a:noFill/>
                        </a:ln>
                        <a:solidFill>
                          <a:srgbClr val="000000"/>
                        </a:solidFill>
                        <a:effectLst/>
                        <a:latin typeface="Heiti SC Light" charset="0"/>
                        <a:ea typeface="Heiti SC Light" charset="0"/>
                        <a:cs typeface="Heiti SC Light" charset="0"/>
                        <a:sym typeface="Heiti SC Light" charset="0"/>
                      </a:endParaRPr>
                    </a:p>
                  </a:txBody>
                  <a:tcPr marL="113849" marR="113849" marT="56925" marB="56925" horzOverflow="overflow"/>
                </a:tc>
                <a:tc>
                  <a:txBody>
                    <a:bodyPr/>
                    <a:lstStyle/>
                    <a:p>
                      <a:pPr marL="0" marR="0" lvl="0" indent="0" algn="l" defTabSz="457200" rtl="0" eaLnBrk="1" fontAlgn="base" latinLnBrk="0" hangingPunct="1">
                        <a:lnSpc>
                          <a:spcPct val="100000"/>
                        </a:lnSpc>
                        <a:spcBef>
                          <a:spcPct val="20000"/>
                        </a:spcBef>
                        <a:spcAft>
                          <a:spcPct val="0"/>
                        </a:spcAft>
                        <a:buClrTx/>
                        <a:buSzTx/>
                        <a:buFont typeface="Arial" charset="0"/>
                        <a:buNone/>
                        <a:tabLst/>
                      </a:pPr>
                      <a:r>
                        <a:rPr kumimoji="0" lang="zh-CN" altLang="en-US" sz="1200" u="none" strike="noStrike" cap="none" normalizeH="0" baseline="0" dirty="0" smtClean="0">
                          <a:ln>
                            <a:noFill/>
                          </a:ln>
                          <a:effectLst/>
                          <a:sym typeface="Heiti SC Light" charset="0"/>
                        </a:rPr>
                        <a:t>群体协作式课程</a:t>
                      </a:r>
                      <a:endParaRPr kumimoji="0" lang="en-US" altLang="zh-CN" sz="1200" b="0" i="0" u="none" strike="noStrike" cap="none" normalizeH="0" baseline="0" dirty="0">
                        <a:ln>
                          <a:noFill/>
                        </a:ln>
                        <a:solidFill>
                          <a:srgbClr val="000000"/>
                        </a:solidFill>
                        <a:effectLst/>
                        <a:latin typeface="Heiti SC Light" charset="0"/>
                        <a:ea typeface="Heiti SC Light" charset="0"/>
                        <a:cs typeface="Heiti SC Light" charset="0"/>
                        <a:sym typeface="Heiti SC Light" charset="0"/>
                      </a:endParaRPr>
                    </a:p>
                  </a:txBody>
                  <a:tcPr marL="113849" marR="113849" marT="56925" marB="56925" horzOverflow="overflow"/>
                </a:tc>
                <a:tc>
                  <a:txBody>
                    <a:bodyPr/>
                    <a:lstStyle/>
                    <a:p>
                      <a:pPr marL="0" marR="0" lvl="0" indent="0" algn="l" defTabSz="457200" rtl="0" eaLnBrk="1" fontAlgn="base" latinLnBrk="0" hangingPunct="1">
                        <a:lnSpc>
                          <a:spcPct val="100000"/>
                        </a:lnSpc>
                        <a:spcBef>
                          <a:spcPct val="20000"/>
                        </a:spcBef>
                        <a:spcAft>
                          <a:spcPct val="0"/>
                        </a:spcAft>
                        <a:buClrTx/>
                        <a:buSzTx/>
                        <a:buFont typeface="Arial" charset="0"/>
                        <a:buNone/>
                        <a:tabLst/>
                      </a:pPr>
                      <a:r>
                        <a:rPr kumimoji="0" lang="zh-CN" altLang="en-US" sz="1200" b="0" i="0" u="none" strike="noStrike" cap="none" normalizeH="0" baseline="0" dirty="0" smtClean="0">
                          <a:ln>
                            <a:noFill/>
                          </a:ln>
                          <a:solidFill>
                            <a:srgbClr val="000000"/>
                          </a:solidFill>
                          <a:effectLst/>
                          <a:latin typeface="Heiti SC Light" charset="0"/>
                          <a:ea typeface="Heiti SC Light" charset="0"/>
                          <a:cs typeface="Heiti SC Light" charset="0"/>
                          <a:sym typeface="Heiti SC Light" charset="0"/>
                        </a:rPr>
                        <a:t>产业分析报告</a:t>
                      </a:r>
                      <a:endParaRPr kumimoji="0" lang="en-US" altLang="zh-CN" sz="1200" b="0" i="0" u="none" strike="noStrike" cap="none" normalizeH="0" baseline="0" dirty="0" smtClean="0">
                        <a:ln>
                          <a:noFill/>
                        </a:ln>
                        <a:solidFill>
                          <a:srgbClr val="000000"/>
                        </a:solidFill>
                        <a:effectLst/>
                        <a:latin typeface="Heiti SC Light" charset="0"/>
                        <a:ea typeface="Heiti SC Light" charset="0"/>
                        <a:cs typeface="Heiti SC Light" charset="0"/>
                        <a:sym typeface="Heiti SC Light" charset="0"/>
                      </a:endParaRPr>
                    </a:p>
                    <a:p>
                      <a:pPr marL="0" marR="0" lvl="0" indent="0" algn="l" defTabSz="457200" rtl="0" eaLnBrk="1" fontAlgn="base" latinLnBrk="0" hangingPunct="1">
                        <a:lnSpc>
                          <a:spcPct val="100000"/>
                        </a:lnSpc>
                        <a:spcBef>
                          <a:spcPct val="20000"/>
                        </a:spcBef>
                        <a:spcAft>
                          <a:spcPct val="0"/>
                        </a:spcAft>
                        <a:buClrTx/>
                        <a:buSzTx/>
                        <a:buFont typeface="Arial" charset="0"/>
                        <a:buNone/>
                        <a:tabLst/>
                      </a:pPr>
                      <a:r>
                        <a:rPr kumimoji="0" lang="zh-CN" altLang="en-US" sz="1200" b="0" i="0" u="none" strike="noStrike" cap="none" normalizeH="0" baseline="0" dirty="0" smtClean="0">
                          <a:ln>
                            <a:noFill/>
                          </a:ln>
                          <a:solidFill>
                            <a:srgbClr val="000000"/>
                          </a:solidFill>
                          <a:effectLst/>
                          <a:latin typeface="Heiti SC Light" charset="0"/>
                          <a:ea typeface="Heiti SC Light" charset="0"/>
                          <a:cs typeface="Heiti SC Light" charset="0"/>
                          <a:sym typeface="Heiti SC Light" charset="0"/>
                        </a:rPr>
                        <a:t>个人发展规划</a:t>
                      </a:r>
                      <a:endParaRPr kumimoji="0" lang="en-US" altLang="zh-CN" sz="1200" b="0" i="0" u="none" strike="noStrike" cap="none" normalizeH="0" baseline="0" dirty="0">
                        <a:ln>
                          <a:noFill/>
                        </a:ln>
                        <a:solidFill>
                          <a:srgbClr val="000000"/>
                        </a:solidFill>
                        <a:effectLst/>
                        <a:latin typeface="Heiti SC Light" charset="0"/>
                        <a:ea typeface="Heiti SC Light" charset="0"/>
                        <a:cs typeface="Heiti SC Light" charset="0"/>
                        <a:sym typeface="Heiti SC Light" charset="0"/>
                      </a:endParaRPr>
                    </a:p>
                  </a:txBody>
                  <a:tcPr marL="113849" marR="113849" marT="56925" marB="56925" horzOverflow="overflow"/>
                </a:tc>
              </a:tr>
              <a:tr h="810886">
                <a:tc>
                  <a:txBody>
                    <a:bodyPr/>
                    <a:lstStyle/>
                    <a:p>
                      <a:pPr marL="0" marR="0" lvl="0" indent="0" algn="l" defTabSz="457200" rtl="0" eaLnBrk="1" fontAlgn="base" latinLnBrk="0" hangingPunct="1">
                        <a:lnSpc>
                          <a:spcPct val="100000"/>
                        </a:lnSpc>
                        <a:spcBef>
                          <a:spcPct val="20000"/>
                        </a:spcBef>
                        <a:spcAft>
                          <a:spcPct val="0"/>
                        </a:spcAft>
                        <a:buClrTx/>
                        <a:buSzTx/>
                        <a:buFont typeface="Arial" charset="0"/>
                        <a:buNone/>
                        <a:tabLst/>
                      </a:pPr>
                      <a:r>
                        <a:rPr kumimoji="0" lang="zh-CN" altLang="en-US" sz="1200" u="none" strike="noStrike" cap="none" normalizeH="0" baseline="0" dirty="0" smtClean="0">
                          <a:ln>
                            <a:noFill/>
                          </a:ln>
                          <a:effectLst/>
                          <a:sym typeface="Heiti SC Light" charset="0"/>
                        </a:rPr>
                        <a:t>系统设计开发课</a:t>
                      </a:r>
                      <a:endParaRPr kumimoji="0" lang="en-US" altLang="zh-CN" sz="1200" b="0" i="0" u="none" strike="noStrike" cap="none" normalizeH="0" baseline="0" dirty="0">
                        <a:ln>
                          <a:noFill/>
                        </a:ln>
                        <a:solidFill>
                          <a:srgbClr val="000000"/>
                        </a:solidFill>
                        <a:effectLst/>
                        <a:latin typeface="Heiti SC Light" charset="0"/>
                        <a:ea typeface="Heiti SC Light" charset="0"/>
                        <a:cs typeface="Heiti SC Light" charset="0"/>
                        <a:sym typeface="Heiti SC Light" charset="0"/>
                      </a:endParaRPr>
                    </a:p>
                  </a:txBody>
                  <a:tcPr marL="113849" marR="113849" marT="56925" marB="56925" horzOverflow="overflow"/>
                </a:tc>
                <a:tc>
                  <a:txBody>
                    <a:bodyPr/>
                    <a:lstStyle/>
                    <a:p>
                      <a:pPr marL="0" marR="0" lvl="0" indent="0" algn="l" defTabSz="457200" rtl="0" eaLnBrk="1" fontAlgn="base" latinLnBrk="0" hangingPunct="1">
                        <a:lnSpc>
                          <a:spcPct val="100000"/>
                        </a:lnSpc>
                        <a:spcBef>
                          <a:spcPct val="20000"/>
                        </a:spcBef>
                        <a:spcAft>
                          <a:spcPct val="0"/>
                        </a:spcAft>
                        <a:buClrTx/>
                        <a:buSzTx/>
                        <a:buFont typeface="Arial" charset="0"/>
                        <a:buNone/>
                        <a:tabLst/>
                      </a:pPr>
                      <a:r>
                        <a:rPr kumimoji="0" lang="zh-CN" altLang="en-US" sz="1200" u="none" strike="noStrike" cap="none" normalizeH="0" baseline="0" dirty="0" smtClean="0">
                          <a:ln>
                            <a:noFill/>
                          </a:ln>
                          <a:effectLst/>
                          <a:sym typeface="Heiti SC Light" charset="0"/>
                        </a:rPr>
                        <a:t>产品开发设计，形成跨学科团队</a:t>
                      </a:r>
                      <a:endParaRPr kumimoji="0" lang="en-US" altLang="zh-CN" sz="1200" b="0" i="0" u="none" strike="noStrike" cap="none" normalizeH="0" baseline="0" dirty="0">
                        <a:ln>
                          <a:noFill/>
                        </a:ln>
                        <a:solidFill>
                          <a:srgbClr val="000000"/>
                        </a:solidFill>
                        <a:effectLst/>
                        <a:latin typeface="Heiti SC Light" charset="0"/>
                        <a:ea typeface="Heiti SC Light" charset="0"/>
                        <a:cs typeface="Heiti SC Light" charset="0"/>
                        <a:sym typeface="Heiti SC Light" charset="0"/>
                      </a:endParaRPr>
                    </a:p>
                  </a:txBody>
                  <a:tcPr marL="113849" marR="113849" marT="56925" marB="56925" horzOverflow="overflow"/>
                </a:tc>
                <a:tc>
                  <a:txBody>
                    <a:bodyPr/>
                    <a:lstStyle/>
                    <a:p>
                      <a:pPr marL="0" marR="0" lvl="0" indent="0" algn="l" defTabSz="457200" rtl="0" eaLnBrk="1" fontAlgn="base" latinLnBrk="0" hangingPunct="1">
                        <a:lnSpc>
                          <a:spcPct val="100000"/>
                        </a:lnSpc>
                        <a:spcBef>
                          <a:spcPct val="20000"/>
                        </a:spcBef>
                        <a:spcAft>
                          <a:spcPct val="0"/>
                        </a:spcAft>
                        <a:buClrTx/>
                        <a:buSzTx/>
                        <a:buFont typeface="Arial" charset="0"/>
                        <a:buNone/>
                        <a:tabLst/>
                      </a:pPr>
                      <a:r>
                        <a:rPr kumimoji="0" lang="zh-CN" altLang="en-US" sz="1200" u="none" strike="noStrike" cap="none" normalizeH="0" baseline="0" dirty="0" smtClean="0">
                          <a:ln>
                            <a:noFill/>
                          </a:ln>
                          <a:effectLst/>
                          <a:sym typeface="Heiti SC Light" charset="0"/>
                        </a:rPr>
                        <a:t>以项目为导向，强调产品产出的跨学科群体协作课程</a:t>
                      </a:r>
                      <a:endParaRPr kumimoji="0" lang="en-US" altLang="zh-CN" sz="1200" b="0" i="0" u="none" strike="noStrike" cap="none" normalizeH="0" baseline="0" dirty="0">
                        <a:ln>
                          <a:noFill/>
                        </a:ln>
                        <a:solidFill>
                          <a:srgbClr val="000000"/>
                        </a:solidFill>
                        <a:effectLst/>
                        <a:latin typeface="Heiti SC Light" charset="0"/>
                        <a:ea typeface="Heiti SC Light" charset="0"/>
                        <a:cs typeface="Heiti SC Light" charset="0"/>
                        <a:sym typeface="Heiti SC Light" charset="0"/>
                      </a:endParaRPr>
                    </a:p>
                  </a:txBody>
                  <a:tcPr marL="113849" marR="113849" marT="56925" marB="56925" horzOverflow="overflow"/>
                </a:tc>
                <a:tc>
                  <a:txBody>
                    <a:bodyPr/>
                    <a:lstStyle/>
                    <a:p>
                      <a:pPr marL="0" marR="0" lvl="0" indent="0" algn="l" defTabSz="457200" rtl="0" eaLnBrk="1" fontAlgn="base" latinLnBrk="0" hangingPunct="1">
                        <a:lnSpc>
                          <a:spcPct val="100000"/>
                        </a:lnSpc>
                        <a:spcBef>
                          <a:spcPct val="20000"/>
                        </a:spcBef>
                        <a:spcAft>
                          <a:spcPct val="0"/>
                        </a:spcAft>
                        <a:buClrTx/>
                        <a:buSzTx/>
                        <a:buFont typeface="Arial" charset="0"/>
                        <a:buNone/>
                        <a:tabLst/>
                      </a:pPr>
                      <a:r>
                        <a:rPr kumimoji="0" lang="zh-CN" altLang="en-US" sz="1200" b="0" i="0" u="none" strike="noStrike" cap="none" normalizeH="0" baseline="0" dirty="0" smtClean="0">
                          <a:ln>
                            <a:noFill/>
                          </a:ln>
                          <a:solidFill>
                            <a:srgbClr val="000000"/>
                          </a:solidFill>
                          <a:effectLst/>
                          <a:latin typeface="Heiti SC Light" charset="0"/>
                          <a:ea typeface="Heiti SC Light" charset="0"/>
                          <a:cs typeface="Heiti SC Light" charset="0"/>
                          <a:sym typeface="Heiti SC Light" charset="0"/>
                        </a:rPr>
                        <a:t>产品综合文档</a:t>
                      </a:r>
                      <a:endParaRPr kumimoji="0" lang="en-US" altLang="zh-CN" sz="1200" b="0" i="0" u="none" strike="noStrike" cap="none" normalizeH="0" baseline="0" dirty="0" smtClean="0">
                        <a:ln>
                          <a:noFill/>
                        </a:ln>
                        <a:solidFill>
                          <a:srgbClr val="000000"/>
                        </a:solidFill>
                        <a:effectLst/>
                        <a:latin typeface="Heiti SC Light" charset="0"/>
                        <a:ea typeface="Heiti SC Light" charset="0"/>
                        <a:cs typeface="Heiti SC Light" charset="0"/>
                        <a:sym typeface="Heiti SC Light" charset="0"/>
                      </a:endParaRPr>
                    </a:p>
                    <a:p>
                      <a:pPr marL="0" marR="0" lvl="0" indent="0" algn="l" defTabSz="457200" rtl="0" eaLnBrk="1" fontAlgn="base" latinLnBrk="0" hangingPunct="1">
                        <a:lnSpc>
                          <a:spcPct val="100000"/>
                        </a:lnSpc>
                        <a:spcBef>
                          <a:spcPct val="20000"/>
                        </a:spcBef>
                        <a:spcAft>
                          <a:spcPct val="0"/>
                        </a:spcAft>
                        <a:buClrTx/>
                        <a:buSzTx/>
                        <a:buFont typeface="Arial" charset="0"/>
                        <a:buNone/>
                        <a:tabLst/>
                      </a:pPr>
                      <a:r>
                        <a:rPr kumimoji="0" lang="zh-CN" altLang="en-US" sz="1200" b="0" i="0" u="none" strike="noStrike" cap="none" normalizeH="0" baseline="0" dirty="0" smtClean="0">
                          <a:ln>
                            <a:noFill/>
                          </a:ln>
                          <a:solidFill>
                            <a:srgbClr val="000000"/>
                          </a:solidFill>
                          <a:effectLst/>
                          <a:latin typeface="Heiti SC Light" charset="0"/>
                          <a:ea typeface="Heiti SC Light" charset="0"/>
                          <a:cs typeface="Heiti SC Light" charset="0"/>
                          <a:sym typeface="Heiti SC Light" charset="0"/>
                        </a:rPr>
                        <a:t>原型产品</a:t>
                      </a:r>
                      <a:endParaRPr kumimoji="0" lang="en-US" altLang="zh-CN" sz="1200" b="0" i="0" u="none" strike="noStrike" cap="none" normalizeH="0" baseline="0" dirty="0">
                        <a:ln>
                          <a:noFill/>
                        </a:ln>
                        <a:solidFill>
                          <a:srgbClr val="000000"/>
                        </a:solidFill>
                        <a:effectLst/>
                        <a:latin typeface="Heiti SC Light" charset="0"/>
                        <a:ea typeface="Heiti SC Light" charset="0"/>
                        <a:cs typeface="Heiti SC Light" charset="0"/>
                        <a:sym typeface="Heiti SC Light" charset="0"/>
                      </a:endParaRPr>
                    </a:p>
                  </a:txBody>
                  <a:tcPr marL="113849" marR="113849" marT="56925" marB="56925" horzOverflow="overflow"/>
                </a:tc>
              </a:tr>
            </a:tbl>
          </a:graphicData>
        </a:graphic>
      </p:graphicFrame>
    </p:spTree>
    <p:extLst>
      <p:ext uri="{BB962C8B-B14F-4D97-AF65-F5344CB8AC3E}">
        <p14:creationId xmlns:p14="http://schemas.microsoft.com/office/powerpoint/2010/main" val="1040722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31397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descr="清华派创客功夫秘籍-时间.jpg"/>
          <p:cNvPicPr>
            <a:picLocks noChangeAspect="1"/>
          </p:cNvPicPr>
          <p:nvPr/>
        </p:nvPicPr>
        <p:blipFill rotWithShape="1">
          <a:blip r:embed="rId2" cstate="email">
            <a:extLst>
              <a:ext uri="{28A0092B-C50C-407E-A947-70E740481C1C}">
                <a14:useLocalDpi xmlns:a14="http://schemas.microsoft.com/office/drawing/2010/main" val="0"/>
              </a:ext>
            </a:extLst>
          </a:blip>
          <a:srcRect l="40106" t="49608" r="40359"/>
          <a:stretch/>
        </p:blipFill>
        <p:spPr>
          <a:xfrm>
            <a:off x="5226135" y="3599644"/>
            <a:ext cx="2159025" cy="3129519"/>
          </a:xfrm>
          <a:prstGeom prst="rect">
            <a:avLst/>
          </a:prstGeom>
        </p:spPr>
      </p:pic>
      <p:pic>
        <p:nvPicPr>
          <p:cNvPr id="4" name="Picture 4" descr="清华派创客功夫秘籍-时间.jpg"/>
          <p:cNvPicPr>
            <a:picLocks noChangeAspect="1"/>
          </p:cNvPicPr>
          <p:nvPr/>
        </p:nvPicPr>
        <p:blipFill rotWithShape="1">
          <a:blip r:embed="rId2" cstate="email">
            <a:extLst>
              <a:ext uri="{28A0092B-C50C-407E-A947-70E740481C1C}">
                <a14:useLocalDpi xmlns:a14="http://schemas.microsoft.com/office/drawing/2010/main" val="0"/>
              </a:ext>
            </a:extLst>
          </a:blip>
          <a:srcRect l="20068" t="50133" r="59704"/>
          <a:stretch/>
        </p:blipFill>
        <p:spPr>
          <a:xfrm>
            <a:off x="1645357" y="3632243"/>
            <a:ext cx="2235501" cy="3096920"/>
          </a:xfrm>
          <a:prstGeom prst="rect">
            <a:avLst/>
          </a:prstGeom>
        </p:spPr>
      </p:pic>
      <p:pic>
        <p:nvPicPr>
          <p:cNvPr id="6" name="Picture 4" descr="清华派创客功夫秘籍-时间.jpg"/>
          <p:cNvPicPr>
            <a:picLocks noChangeAspect="1"/>
          </p:cNvPicPr>
          <p:nvPr/>
        </p:nvPicPr>
        <p:blipFill rotWithShape="1">
          <a:blip r:embed="rId2" cstate="email">
            <a:extLst>
              <a:ext uri="{28A0092B-C50C-407E-A947-70E740481C1C}">
                <a14:useLocalDpi xmlns:a14="http://schemas.microsoft.com/office/drawing/2010/main" val="0"/>
              </a:ext>
            </a:extLst>
          </a:blip>
          <a:srcRect l="40028" r="40359" b="50059"/>
          <a:stretch/>
        </p:blipFill>
        <p:spPr>
          <a:xfrm>
            <a:off x="5201937" y="241300"/>
            <a:ext cx="2167576" cy="3101494"/>
          </a:xfrm>
          <a:prstGeom prst="rect">
            <a:avLst/>
          </a:prstGeom>
        </p:spPr>
      </p:pic>
      <p:pic>
        <p:nvPicPr>
          <p:cNvPr id="7" name="Picture 4" descr="清华派创客功夫秘籍-时间.jpg"/>
          <p:cNvPicPr>
            <a:picLocks noChangeAspect="1"/>
          </p:cNvPicPr>
          <p:nvPr/>
        </p:nvPicPr>
        <p:blipFill rotWithShape="1">
          <a:blip r:embed="rId2" cstate="email">
            <a:extLst>
              <a:ext uri="{28A0092B-C50C-407E-A947-70E740481C1C}">
                <a14:useLocalDpi xmlns:a14="http://schemas.microsoft.com/office/drawing/2010/main" val="0"/>
              </a:ext>
            </a:extLst>
          </a:blip>
          <a:srcRect l="20068" r="59890" b="50348"/>
          <a:stretch/>
        </p:blipFill>
        <p:spPr>
          <a:xfrm>
            <a:off x="1645357" y="241300"/>
            <a:ext cx="2214950" cy="3083564"/>
          </a:xfrm>
          <a:prstGeom prst="rect">
            <a:avLst/>
          </a:prstGeom>
        </p:spPr>
      </p:pic>
      <p:sp>
        <p:nvSpPr>
          <p:cNvPr id="14" name="椭圆 13"/>
          <p:cNvSpPr/>
          <p:nvPr/>
        </p:nvSpPr>
        <p:spPr>
          <a:xfrm>
            <a:off x="2986089" y="2408803"/>
            <a:ext cx="3096000" cy="2304000"/>
          </a:xfrm>
          <a:prstGeom prst="ellipse">
            <a:avLst/>
          </a:prstGeom>
          <a:gradFill flip="none" rotWithShape="1">
            <a:gsLst>
              <a:gs pos="0">
                <a:schemeClr val="bg1"/>
              </a:gs>
              <a:gs pos="50000">
                <a:schemeClr val="bg1"/>
              </a:gs>
              <a:gs pos="100000">
                <a:schemeClr val="bg1">
                  <a:alpha val="0"/>
                </a:scheme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6073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smtClean="0"/>
              <a:t>导引课程</a:t>
            </a:r>
            <a:endParaRPr lang="en-US" dirty="0"/>
          </a:p>
        </p:txBody>
      </p:sp>
      <p:pic>
        <p:nvPicPr>
          <p:cNvPr id="6" name="图片 2" descr="教室全景cropped.JPG"/>
          <p:cNvPicPr>
            <a:picLocks noGrp="1" noChangeAspect="1" noChangeArrowheads="1"/>
          </p:cNvPicPr>
          <p:nvPr>
            <p:ph sz="quarter" idx="13"/>
          </p:nvPr>
        </p:nvPicPr>
        <p:blipFill>
          <a:blip r:embed="rId2" cstate="email">
            <a:extLst>
              <a:ext uri="{28A0092B-C50C-407E-A947-70E740481C1C}">
                <a14:useLocalDpi xmlns:a14="http://schemas.microsoft.com/office/drawing/2010/main"/>
              </a:ext>
            </a:extLst>
          </a:blip>
          <a:srcRect t="-52114" b="-52114"/>
          <a:stretch>
            <a:fillRect/>
          </a:stretch>
        </p:blipFill>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sz="quarter" idx="14"/>
          </p:nvPr>
        </p:nvSpPr>
        <p:spPr>
          <a:xfrm>
            <a:off x="4859337" y="1244601"/>
            <a:ext cx="3809471" cy="2930375"/>
          </a:xfrm>
        </p:spPr>
        <p:txBody>
          <a:bodyPr/>
          <a:lstStyle/>
          <a:p>
            <a:r>
              <a:rPr lang="zh-TW" altLang="en-US" dirty="0" smtClean="0">
                <a:latin typeface="黑体"/>
                <a:ea typeface="黑体"/>
                <a:cs typeface="黑体"/>
              </a:rPr>
              <a:t>适应</a:t>
            </a:r>
            <a:r>
              <a:rPr lang="zh-TW" altLang="en-US" dirty="0">
                <a:latin typeface="黑体"/>
                <a:ea typeface="黑体"/>
                <a:cs typeface="黑体"/>
              </a:rPr>
              <a:t>数字化社会行为模式，熟悉分布式工作流，感受跨学科思维合作之魅力</a:t>
            </a:r>
            <a:r>
              <a:rPr lang="zh-TW" altLang="en-US" dirty="0" smtClean="0">
                <a:latin typeface="黑体"/>
                <a:ea typeface="黑体"/>
                <a:cs typeface="黑体"/>
              </a:rPr>
              <a:t>。</a:t>
            </a:r>
            <a:endParaRPr lang="en-US" altLang="zh-CN" dirty="0">
              <a:latin typeface="黑体"/>
              <a:ea typeface="黑体"/>
              <a:cs typeface="黑体"/>
            </a:endParaRPr>
          </a:p>
        </p:txBody>
      </p:sp>
      <p:sp>
        <p:nvSpPr>
          <p:cNvPr id="2" name="文本框 1"/>
          <p:cNvSpPr txBox="1"/>
          <p:nvPr/>
        </p:nvSpPr>
        <p:spPr>
          <a:xfrm>
            <a:off x="3098270" y="4191601"/>
            <a:ext cx="3522134" cy="272382"/>
          </a:xfrm>
          <a:prstGeom prst="rect">
            <a:avLst/>
          </a:prstGeom>
          <a:noFill/>
        </p:spPr>
        <p:txBody>
          <a:bodyPr wrap="square" rtlCol="0">
            <a:spAutoFit/>
          </a:bodyPr>
          <a:lstStyle/>
          <a:p>
            <a:pPr>
              <a:lnSpc>
                <a:spcPct val="130000"/>
              </a:lnSpc>
            </a:pPr>
            <a:r>
              <a:rPr lang="en-US" altLang="zh-CN" sz="900" dirty="0">
                <a:ea typeface="微软雅黑" panose="020B0503020204020204" pitchFamily="34" charset="-122"/>
              </a:rPr>
              <a:t>▲ 2012</a:t>
            </a:r>
            <a:r>
              <a:rPr lang="zh-CN" altLang="en-US" sz="900" dirty="0">
                <a:ea typeface="微软雅黑" panose="020B0503020204020204" pitchFamily="34" charset="-122"/>
              </a:rPr>
              <a:t>年 工程管理硕士导引课</a:t>
            </a:r>
          </a:p>
        </p:txBody>
      </p:sp>
    </p:spTree>
    <p:extLst>
      <p:ext uri="{BB962C8B-B14F-4D97-AF65-F5344CB8AC3E}">
        <p14:creationId xmlns:p14="http://schemas.microsoft.com/office/powerpoint/2010/main" val="636169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探究课程</a:t>
            </a:r>
            <a:endParaRPr lang="en-US" dirty="0"/>
          </a:p>
        </p:txBody>
      </p:sp>
      <p:pic>
        <p:nvPicPr>
          <p:cNvPr id="4" name="Content Placeholder 3" descr="G17B1638.JPG"/>
          <p:cNvPicPr>
            <a:picLocks noGrp="1" noChangeAspect="1"/>
          </p:cNvPicPr>
          <p:nvPr>
            <p:ph sz="quarter" idx="13"/>
          </p:nvPr>
        </p:nvPicPr>
        <p:blipFill>
          <a:blip r:embed="rId2" cstate="email">
            <a:extLst>
              <a:ext uri="{28A0092B-C50C-407E-A947-70E740481C1C}">
                <a14:useLocalDpi xmlns:a14="http://schemas.microsoft.com/office/drawing/2010/main"/>
              </a:ext>
            </a:extLst>
          </a:blip>
          <a:srcRect t="-14364" b="-14364"/>
          <a:stretch>
            <a:fillRect/>
          </a:stretch>
        </p:blipFill>
        <p:spPr/>
      </p:pic>
      <p:sp>
        <p:nvSpPr>
          <p:cNvPr id="3" name="内容占位符 2"/>
          <p:cNvSpPr>
            <a:spLocks noGrp="1"/>
          </p:cNvSpPr>
          <p:nvPr>
            <p:ph sz="quarter" idx="14"/>
          </p:nvPr>
        </p:nvSpPr>
        <p:spPr>
          <a:xfrm>
            <a:off x="4859337" y="1244601"/>
            <a:ext cx="3809471" cy="3503086"/>
          </a:xfrm>
        </p:spPr>
        <p:txBody>
          <a:bodyPr>
            <a:normAutofit/>
          </a:bodyPr>
          <a:lstStyle/>
          <a:p>
            <a:r>
              <a:rPr lang="zh-TW" altLang="en-US" dirty="0" smtClean="0">
                <a:latin typeface="黑体"/>
                <a:ea typeface="黑体"/>
                <a:cs typeface="黑体"/>
              </a:rPr>
              <a:t>参观</a:t>
            </a:r>
            <a:r>
              <a:rPr lang="zh-TW" altLang="en-US" dirty="0">
                <a:latin typeface="黑体"/>
                <a:ea typeface="黑体"/>
                <a:cs typeface="黑体"/>
              </a:rPr>
              <a:t>各个领域的实验室和各领域牛人近距离接触，探究校内外新兴技术，寻找个人的兴</a:t>
            </a:r>
            <a:r>
              <a:rPr lang="zh-TW" altLang="en-US" dirty="0" smtClean="0">
                <a:latin typeface="黑体"/>
                <a:ea typeface="黑体"/>
                <a:cs typeface="黑体"/>
              </a:rPr>
              <a:t>趣</a:t>
            </a:r>
            <a:endParaRPr lang="en-US" altLang="zh-CN" dirty="0">
              <a:latin typeface="黑体"/>
              <a:ea typeface="黑体"/>
              <a:cs typeface="黑体"/>
            </a:endParaRPr>
          </a:p>
        </p:txBody>
      </p:sp>
      <p:sp>
        <p:nvSpPr>
          <p:cNvPr id="5" name="文本框 4"/>
          <p:cNvSpPr txBox="1"/>
          <p:nvPr/>
        </p:nvSpPr>
        <p:spPr>
          <a:xfrm>
            <a:off x="3686121" y="4789337"/>
            <a:ext cx="3522134" cy="254557"/>
          </a:xfrm>
          <a:prstGeom prst="rect">
            <a:avLst/>
          </a:prstGeom>
          <a:noFill/>
        </p:spPr>
        <p:txBody>
          <a:bodyPr wrap="square" rtlCol="0">
            <a:spAutoFit/>
          </a:bodyPr>
          <a:lstStyle/>
          <a:p>
            <a:pPr>
              <a:lnSpc>
                <a:spcPct val="130000"/>
              </a:lnSpc>
            </a:pPr>
            <a:r>
              <a:rPr lang="en-US" altLang="zh-CN" sz="900" dirty="0">
                <a:ea typeface="微软雅黑" panose="020B0503020204020204" pitchFamily="34" charset="-122"/>
              </a:rPr>
              <a:t>▲ </a:t>
            </a:r>
            <a:r>
              <a:rPr lang="zh-CN" altLang="en-US" sz="900" dirty="0" smtClean="0">
                <a:ea typeface="微软雅黑" panose="020B0503020204020204" pitchFamily="34" charset="-122"/>
              </a:rPr>
              <a:t>实验室探究课</a:t>
            </a:r>
            <a:endParaRPr lang="zh-CN" altLang="en-US" sz="900" dirty="0">
              <a:ea typeface="微软雅黑" panose="020B0503020204020204" pitchFamily="34" charset="-122"/>
            </a:endParaRPr>
          </a:p>
        </p:txBody>
      </p:sp>
    </p:spTree>
    <p:extLst>
      <p:ext uri="{BB962C8B-B14F-4D97-AF65-F5344CB8AC3E}">
        <p14:creationId xmlns:p14="http://schemas.microsoft.com/office/powerpoint/2010/main" val="2605629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smtClean="0"/>
              <a:t>战略课程</a:t>
            </a:r>
            <a:endParaRPr lang="en-US" dirty="0"/>
          </a:p>
        </p:txBody>
      </p:sp>
      <p:sp>
        <p:nvSpPr>
          <p:cNvPr id="8" name="内容占位符 7"/>
          <p:cNvSpPr>
            <a:spLocks noGrp="1"/>
          </p:cNvSpPr>
          <p:nvPr>
            <p:ph sz="quarter" idx="14"/>
          </p:nvPr>
        </p:nvSpPr>
        <p:spPr>
          <a:xfrm>
            <a:off x="4859337" y="1244601"/>
            <a:ext cx="3809471" cy="3511386"/>
          </a:xfrm>
        </p:spPr>
        <p:txBody>
          <a:bodyPr>
            <a:normAutofit/>
          </a:bodyPr>
          <a:lstStyle/>
          <a:p>
            <a:r>
              <a:rPr lang="zh-TW" altLang="en-US" dirty="0" smtClean="0">
                <a:latin typeface="黑体"/>
                <a:ea typeface="黑体"/>
                <a:cs typeface="黑体"/>
              </a:rPr>
              <a:t>明确</a:t>
            </a:r>
            <a:r>
              <a:rPr lang="zh-TW" altLang="en-US" dirty="0">
                <a:latin typeface="黑体"/>
                <a:ea typeface="黑体"/>
                <a:cs typeface="黑体"/>
              </a:rPr>
              <a:t>个人未来发展方向，有效整合资本、智产、人脉资源、建立学术上有趣的战略思</a:t>
            </a:r>
            <a:r>
              <a:rPr lang="zh-TW" altLang="en-US" dirty="0" smtClean="0">
                <a:latin typeface="黑体"/>
                <a:ea typeface="黑体"/>
                <a:cs typeface="黑体"/>
              </a:rPr>
              <a:t>维</a:t>
            </a:r>
            <a:endParaRPr lang="en-US" altLang="zh-CN" dirty="0">
              <a:latin typeface="黑体"/>
              <a:ea typeface="黑体"/>
              <a:cs typeface="黑体"/>
            </a:endParaRPr>
          </a:p>
        </p:txBody>
      </p:sp>
      <p:sp>
        <p:nvSpPr>
          <p:cNvPr id="5" name="TextBox 4"/>
          <p:cNvSpPr txBox="1"/>
          <p:nvPr/>
        </p:nvSpPr>
        <p:spPr>
          <a:xfrm>
            <a:off x="2007275" y="4755987"/>
            <a:ext cx="2852063" cy="369332"/>
          </a:xfrm>
          <a:prstGeom prst="rect">
            <a:avLst/>
          </a:prstGeom>
          <a:noFill/>
        </p:spPr>
        <p:txBody>
          <a:bodyPr wrap="none" rtlCol="0">
            <a:spAutoFit/>
          </a:bodyPr>
          <a:lstStyle/>
          <a:p>
            <a:r>
              <a:rPr lang="zh-CN" altLang="en-US" sz="900" dirty="0"/>
              <a:t>▲本</a:t>
            </a:r>
            <a:r>
              <a:rPr lang="zh-CN" altLang="en-US" sz="900" dirty="0" smtClean="0"/>
              <a:t>类课程常采用如</a:t>
            </a:r>
            <a:r>
              <a:rPr lang="en-US" altLang="zh-CN" sz="900" dirty="0" smtClean="0"/>
              <a:t>Business Model You</a:t>
            </a:r>
            <a:r>
              <a:rPr lang="zh-CN" altLang="en-US" sz="900" dirty="0" smtClean="0"/>
              <a:t>这类书籍作</a:t>
            </a:r>
            <a:endParaRPr lang="en-US" altLang="zh-CN" sz="900" dirty="0" smtClean="0"/>
          </a:p>
          <a:p>
            <a:r>
              <a:rPr lang="zh-CN" altLang="en-US" sz="900" dirty="0" smtClean="0"/>
              <a:t>为制定个人发展规划和战略分析的参考</a:t>
            </a:r>
            <a:endParaRPr lang="en-US" sz="900" dirty="0"/>
          </a:p>
        </p:txBody>
      </p:sp>
      <p:pic>
        <p:nvPicPr>
          <p:cNvPr id="3" name="内容占位符 2"/>
          <p:cNvPicPr>
            <a:picLocks noGrp="1" noChangeAspect="1"/>
          </p:cNvPicPr>
          <p:nvPr>
            <p:ph sz="quarter" idx="13"/>
          </p:nvPr>
        </p:nvPicPr>
        <p:blipFill>
          <a:blip r:embed="rId2" cstate="email">
            <a:extLst>
              <a:ext uri="{28A0092B-C50C-407E-A947-70E740481C1C}">
                <a14:useLocalDpi xmlns:a14="http://schemas.microsoft.com/office/drawing/2010/main" val="0"/>
              </a:ext>
            </a:extLst>
          </a:blip>
          <a:stretch>
            <a:fillRect/>
          </a:stretch>
        </p:blipFill>
        <p:spPr>
          <a:xfrm>
            <a:off x="1049338" y="1708467"/>
            <a:ext cx="3810000" cy="3025140"/>
          </a:xfrm>
        </p:spPr>
      </p:pic>
    </p:spTree>
    <p:extLst>
      <p:ext uri="{BB962C8B-B14F-4D97-AF65-F5344CB8AC3E}">
        <p14:creationId xmlns:p14="http://schemas.microsoft.com/office/powerpoint/2010/main" val="161942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zh-CN" altLang="en-US" dirty="0" smtClean="0"/>
              <a:t>产品开发课程</a:t>
            </a:r>
            <a:endParaRPr lang="en-US" dirty="0"/>
          </a:p>
        </p:txBody>
      </p:sp>
      <p:pic>
        <p:nvPicPr>
          <p:cNvPr id="4" name="Content Placeholder 3" descr="0-Edu DVD AFM.png"/>
          <p:cNvPicPr>
            <a:picLocks noGrp="1" noChangeAspect="1"/>
          </p:cNvPicPr>
          <p:nvPr>
            <p:ph sz="quarter" idx="13"/>
          </p:nvPr>
        </p:nvPicPr>
        <p:blipFill>
          <a:blip r:embed="rId2" cstate="email">
            <a:extLst>
              <a:ext uri="{28A0092B-C50C-407E-A947-70E740481C1C}">
                <a14:useLocalDpi xmlns:a14="http://schemas.microsoft.com/office/drawing/2010/main"/>
              </a:ext>
            </a:extLst>
          </a:blip>
          <a:srcRect t="-3866" b="-3866"/>
          <a:stretch>
            <a:fillRect/>
          </a:stretch>
        </p:blipFill>
        <p:spPr/>
      </p:pic>
      <p:sp>
        <p:nvSpPr>
          <p:cNvPr id="8" name="内容占位符 7"/>
          <p:cNvSpPr>
            <a:spLocks noGrp="1"/>
          </p:cNvSpPr>
          <p:nvPr>
            <p:ph sz="quarter" idx="14"/>
          </p:nvPr>
        </p:nvSpPr>
        <p:spPr>
          <a:xfrm>
            <a:off x="4859337" y="1244601"/>
            <a:ext cx="3809471" cy="3810191"/>
          </a:xfrm>
        </p:spPr>
        <p:txBody>
          <a:bodyPr>
            <a:normAutofit/>
          </a:bodyPr>
          <a:lstStyle/>
          <a:p>
            <a:r>
              <a:rPr lang="zh-TW" altLang="en-US" dirty="0" smtClean="0">
                <a:latin typeface="黑体"/>
                <a:ea typeface="黑体"/>
                <a:cs typeface="黑体"/>
              </a:rPr>
              <a:t>实战</a:t>
            </a:r>
            <a:r>
              <a:rPr lang="zh-TW" altLang="en-US" dirty="0">
                <a:latin typeface="黑体"/>
                <a:ea typeface="黑体"/>
                <a:cs typeface="黑体"/>
              </a:rPr>
              <a:t>开发产品、服务或系统。建立属于自己的跨学科团队孵化自己的项</a:t>
            </a:r>
            <a:r>
              <a:rPr lang="zh-TW" altLang="en-US" dirty="0" smtClean="0">
                <a:latin typeface="黑体"/>
                <a:ea typeface="黑体"/>
                <a:cs typeface="黑体"/>
              </a:rPr>
              <a:t>目</a:t>
            </a:r>
            <a:endParaRPr lang="en-US" altLang="zh-CN" dirty="0">
              <a:latin typeface="黑体"/>
              <a:ea typeface="黑体"/>
              <a:cs typeface="黑体"/>
            </a:endParaRPr>
          </a:p>
        </p:txBody>
      </p:sp>
      <p:sp>
        <p:nvSpPr>
          <p:cNvPr id="3" name="文本框 2"/>
          <p:cNvSpPr txBox="1"/>
          <p:nvPr/>
        </p:nvSpPr>
        <p:spPr>
          <a:xfrm>
            <a:off x="1427303" y="5082185"/>
            <a:ext cx="3557846" cy="434606"/>
          </a:xfrm>
          <a:prstGeom prst="rect">
            <a:avLst/>
          </a:prstGeom>
          <a:noFill/>
        </p:spPr>
        <p:txBody>
          <a:bodyPr wrap="square" rtlCol="0">
            <a:spAutoFit/>
          </a:bodyPr>
          <a:lstStyle/>
          <a:p>
            <a:pPr>
              <a:lnSpc>
                <a:spcPct val="130000"/>
              </a:lnSpc>
            </a:pPr>
            <a:r>
              <a:rPr lang="zh-CN" altLang="en-US" sz="900" dirty="0">
                <a:ea typeface="微软雅黑" panose="020B0503020204020204" pitchFamily="34" charset="-122"/>
              </a:rPr>
              <a:t>▲原子力显微镜（使用</a:t>
            </a:r>
            <a:r>
              <a:rPr lang="en-US" altLang="zh-CN" sz="900" dirty="0">
                <a:ea typeface="微软雅黑" panose="020B0503020204020204" pitchFamily="34" charset="-122"/>
              </a:rPr>
              <a:t>DVD</a:t>
            </a:r>
            <a:r>
              <a:rPr lang="zh-CN" altLang="en-US" sz="900" dirty="0">
                <a:ea typeface="微软雅黑" panose="020B0503020204020204" pitchFamily="34" charset="-122"/>
              </a:rPr>
              <a:t>读写头等低价原料，实现价值上百万</a:t>
            </a:r>
            <a:r>
              <a:rPr lang="zh-CN" altLang="en-US" sz="900" dirty="0" smtClean="0">
                <a:ea typeface="微软雅黑" panose="020B0503020204020204" pitchFamily="34" charset="-122"/>
              </a:rPr>
              <a:t>美金的原子力</a:t>
            </a:r>
            <a:r>
              <a:rPr lang="zh-CN" altLang="en-US" sz="900" dirty="0">
                <a:ea typeface="微软雅黑" panose="020B0503020204020204" pitchFamily="34" charset="-122"/>
              </a:rPr>
              <a:t>显微镜的功能），</a:t>
            </a:r>
            <a:r>
              <a:rPr lang="en-US" altLang="zh-CN" sz="900" dirty="0">
                <a:ea typeface="微软雅黑" panose="020B0503020204020204" pitchFamily="34" charset="-122"/>
              </a:rPr>
              <a:t>2014</a:t>
            </a:r>
            <a:r>
              <a:rPr lang="zh-CN" altLang="en-US" sz="900" dirty="0">
                <a:ea typeface="微软雅黑" panose="020B0503020204020204" pitchFamily="34" charset="-122"/>
              </a:rPr>
              <a:t>月</a:t>
            </a:r>
            <a:r>
              <a:rPr lang="en-US" altLang="zh-CN" sz="900" dirty="0">
                <a:ea typeface="微软雅黑" panose="020B0503020204020204" pitchFamily="34" charset="-122"/>
              </a:rPr>
              <a:t>1</a:t>
            </a:r>
            <a:r>
              <a:rPr lang="zh-CN" altLang="en-US" sz="900" dirty="0">
                <a:ea typeface="微软雅黑" panose="020B0503020204020204" pitchFamily="34" charset="-122"/>
              </a:rPr>
              <a:t>月</a:t>
            </a:r>
            <a:r>
              <a:rPr lang="en-US" altLang="zh-CN" sz="900" dirty="0">
                <a:ea typeface="微软雅黑" panose="020B0503020204020204" pitchFamily="34" charset="-122"/>
              </a:rPr>
              <a:t>XLP</a:t>
            </a:r>
            <a:r>
              <a:rPr lang="zh-CN" altLang="en-US" sz="900" dirty="0">
                <a:ea typeface="微软雅黑" panose="020B0503020204020204" pitchFamily="34" charset="-122"/>
              </a:rPr>
              <a:t>导引课使用</a:t>
            </a:r>
          </a:p>
        </p:txBody>
      </p:sp>
    </p:spTree>
    <p:extLst>
      <p:ext uri="{BB962C8B-B14F-4D97-AF65-F5344CB8AC3E}">
        <p14:creationId xmlns:p14="http://schemas.microsoft.com/office/powerpoint/2010/main" val="1039036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zh-CN" altLang="en-US" dirty="0" smtClean="0"/>
              <a:t>数字化工具</a:t>
            </a:r>
            <a:endParaRPr lang="en-US" dirty="0"/>
          </a:p>
        </p:txBody>
      </p:sp>
      <p:sp>
        <p:nvSpPr>
          <p:cNvPr id="5" name="Subtitle 4"/>
          <p:cNvSpPr>
            <a:spLocks noGrp="1"/>
          </p:cNvSpPr>
          <p:nvPr>
            <p:ph type="subTitle" idx="1"/>
          </p:nvPr>
        </p:nvSpPr>
        <p:spPr/>
        <p:txBody>
          <a:bodyPr/>
          <a:lstStyle/>
          <a:p>
            <a:r>
              <a:rPr lang="en-US" altLang="zh-CN" dirty="0" smtClean="0"/>
              <a:t>Digitized Tools</a:t>
            </a:r>
            <a:endParaRPr lang="en-US" dirty="0"/>
          </a:p>
        </p:txBody>
      </p:sp>
    </p:spTree>
    <p:extLst>
      <p:ext uri="{BB962C8B-B14F-4D97-AF65-F5344CB8AC3E}">
        <p14:creationId xmlns:p14="http://schemas.microsoft.com/office/powerpoint/2010/main" val="384318916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image.zcool.com.cn/img2/16/30/m_13154676785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22522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32570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数字化工具清单</a:t>
            </a:r>
            <a:endParaRPr lang="zh-CN" altLang="en-US" dirty="0"/>
          </a:p>
        </p:txBody>
      </p:sp>
      <p:sp>
        <p:nvSpPr>
          <p:cNvPr id="3" name="内容占位符 2"/>
          <p:cNvSpPr>
            <a:spLocks noGrp="1"/>
          </p:cNvSpPr>
          <p:nvPr>
            <p:ph idx="4294967295"/>
          </p:nvPr>
        </p:nvSpPr>
        <p:spPr>
          <a:xfrm>
            <a:off x="876300" y="1600201"/>
            <a:ext cx="5257800" cy="4505324"/>
          </a:xfrm>
          <a:prstGeom prst="rect">
            <a:avLst/>
          </a:prstGeom>
        </p:spPr>
        <p:txBody>
          <a:bodyPr/>
          <a:lstStyle/>
          <a:p>
            <a:pPr marL="0" indent="0">
              <a:lnSpc>
                <a:spcPct val="100000"/>
              </a:lnSpc>
              <a:spcBef>
                <a:spcPts val="0"/>
              </a:spcBef>
              <a:buNone/>
            </a:pPr>
            <a:r>
              <a:rPr lang="zh-CN" altLang="en-US" sz="1200" dirty="0" smtClean="0">
                <a:solidFill>
                  <a:schemeClr val="tx1">
                    <a:lumMod val="50000"/>
                    <a:lumOff val="50000"/>
                  </a:schemeClr>
                </a:solidFill>
                <a:latin typeface="+mn-ea"/>
                <a:ea typeface="+mn-ea"/>
              </a:rPr>
              <a:t>项目共享</a:t>
            </a:r>
            <a:r>
              <a:rPr lang="zh-CN" altLang="en-US" sz="1200" dirty="0">
                <a:solidFill>
                  <a:schemeClr val="tx1">
                    <a:lumMod val="50000"/>
                    <a:lumOff val="50000"/>
                  </a:schemeClr>
                </a:solidFill>
                <a:latin typeface="+mn-ea"/>
                <a:ea typeface="+mn-ea"/>
              </a:rPr>
              <a:t>、</a:t>
            </a:r>
            <a:r>
              <a:rPr lang="zh-CN" altLang="en-US" sz="1200" dirty="0" smtClean="0">
                <a:solidFill>
                  <a:schemeClr val="tx1">
                    <a:lumMod val="50000"/>
                    <a:lumOff val="50000"/>
                  </a:schemeClr>
                </a:solidFill>
                <a:latin typeface="+mn-ea"/>
                <a:ea typeface="+mn-ea"/>
              </a:rPr>
              <a:t>管理：</a:t>
            </a:r>
            <a:r>
              <a:rPr lang="en-US" altLang="zh-CN" sz="1200" dirty="0" err="1" smtClean="0">
                <a:solidFill>
                  <a:schemeClr val="tx1">
                    <a:lumMod val="50000"/>
                    <a:lumOff val="50000"/>
                  </a:schemeClr>
                </a:solidFill>
                <a:latin typeface="+mn-ea"/>
                <a:ea typeface="+mn-ea"/>
              </a:rPr>
              <a:t>Teambition,GIT</a:t>
            </a:r>
            <a:endParaRPr lang="en-US" altLang="zh-CN" sz="1200" dirty="0" smtClean="0">
              <a:solidFill>
                <a:schemeClr val="tx1">
                  <a:lumMod val="50000"/>
                  <a:lumOff val="50000"/>
                </a:schemeClr>
              </a:solidFill>
              <a:latin typeface="+mn-ea"/>
              <a:ea typeface="+mn-ea"/>
            </a:endParaRPr>
          </a:p>
          <a:p>
            <a:pPr marL="0" indent="0">
              <a:lnSpc>
                <a:spcPct val="100000"/>
              </a:lnSpc>
              <a:spcBef>
                <a:spcPts val="0"/>
              </a:spcBef>
              <a:buNone/>
            </a:pPr>
            <a:r>
              <a:rPr lang="zh-CN" altLang="en-US" sz="1200" dirty="0">
                <a:solidFill>
                  <a:schemeClr val="tx1">
                    <a:lumMod val="50000"/>
                    <a:lumOff val="50000"/>
                  </a:schemeClr>
                </a:solidFill>
                <a:latin typeface="+mn-ea"/>
                <a:ea typeface="+mn-ea"/>
              </a:rPr>
              <a:t>时间规划、管理：</a:t>
            </a:r>
            <a:r>
              <a:rPr lang="en-US" altLang="zh-CN" sz="1200" dirty="0" err="1">
                <a:solidFill>
                  <a:schemeClr val="tx1">
                    <a:lumMod val="50000"/>
                    <a:lumOff val="50000"/>
                  </a:schemeClr>
                </a:solidFill>
                <a:latin typeface="+mn-ea"/>
                <a:ea typeface="+mn-ea"/>
              </a:rPr>
              <a:t>smartsheet</a:t>
            </a:r>
            <a:endParaRPr lang="en-US" altLang="zh-CN" sz="1200" dirty="0">
              <a:solidFill>
                <a:schemeClr val="tx1">
                  <a:lumMod val="50000"/>
                  <a:lumOff val="50000"/>
                </a:schemeClr>
              </a:solidFill>
              <a:latin typeface="+mn-ea"/>
              <a:ea typeface="+mn-ea"/>
            </a:endParaRPr>
          </a:p>
          <a:p>
            <a:pPr marL="0" indent="0">
              <a:lnSpc>
                <a:spcPct val="100000"/>
              </a:lnSpc>
              <a:spcBef>
                <a:spcPts val="0"/>
              </a:spcBef>
              <a:buNone/>
            </a:pPr>
            <a:r>
              <a:rPr lang="zh-CN" altLang="en-US" sz="1200" dirty="0">
                <a:solidFill>
                  <a:schemeClr val="tx1">
                    <a:lumMod val="50000"/>
                    <a:lumOff val="50000"/>
                  </a:schemeClr>
                </a:solidFill>
                <a:latin typeface="+mn-ea"/>
                <a:ea typeface="+mn-ea"/>
              </a:rPr>
              <a:t>可视化项目管理：</a:t>
            </a:r>
            <a:r>
              <a:rPr lang="en-US" altLang="zh-CN" sz="1200" dirty="0" smtClean="0">
                <a:solidFill>
                  <a:schemeClr val="tx1">
                    <a:lumMod val="50000"/>
                    <a:lumOff val="50000"/>
                  </a:schemeClr>
                </a:solidFill>
                <a:latin typeface="+mn-ea"/>
                <a:ea typeface="+mn-ea"/>
              </a:rPr>
              <a:t>DPC</a:t>
            </a:r>
          </a:p>
          <a:p>
            <a:pPr marL="0" indent="0">
              <a:lnSpc>
                <a:spcPct val="100000"/>
              </a:lnSpc>
              <a:spcBef>
                <a:spcPts val="0"/>
              </a:spcBef>
              <a:buNone/>
            </a:pPr>
            <a:r>
              <a:rPr lang="zh-CN" altLang="en-US" sz="1200" dirty="0" smtClean="0">
                <a:solidFill>
                  <a:schemeClr val="tx1">
                    <a:lumMod val="50000"/>
                    <a:lumOff val="50000"/>
                  </a:schemeClr>
                </a:solidFill>
                <a:latin typeface="+mn-ea"/>
                <a:ea typeface="+mn-ea"/>
              </a:rPr>
              <a:t>文献搜索：</a:t>
            </a:r>
            <a:r>
              <a:rPr lang="en-US" altLang="zh-CN" sz="1200" dirty="0" err="1" smtClean="0">
                <a:solidFill>
                  <a:schemeClr val="tx1">
                    <a:lumMod val="50000"/>
                    <a:lumOff val="50000"/>
                  </a:schemeClr>
                </a:solidFill>
                <a:latin typeface="+mn-ea"/>
                <a:ea typeface="+mn-ea"/>
              </a:rPr>
              <a:t>Google</a:t>
            </a:r>
            <a:r>
              <a:rPr lang="en-US" altLang="zh-CN" sz="1200" dirty="0" err="1">
                <a:solidFill>
                  <a:schemeClr val="tx1">
                    <a:lumMod val="50000"/>
                    <a:lumOff val="50000"/>
                  </a:schemeClr>
                </a:solidFill>
                <a:latin typeface="+mn-ea"/>
                <a:ea typeface="+mn-ea"/>
              </a:rPr>
              <a:t>,</a:t>
            </a:r>
            <a:r>
              <a:rPr lang="en-US" altLang="zh-CN" sz="1200" dirty="0" err="1" smtClean="0">
                <a:solidFill>
                  <a:schemeClr val="tx1">
                    <a:lumMod val="50000"/>
                    <a:lumOff val="50000"/>
                  </a:schemeClr>
                </a:solidFill>
                <a:latin typeface="+mn-ea"/>
                <a:ea typeface="+mn-ea"/>
              </a:rPr>
              <a:t>Wiki</a:t>
            </a:r>
            <a:endParaRPr lang="en-US" altLang="zh-CN" sz="1200" dirty="0" smtClean="0">
              <a:solidFill>
                <a:schemeClr val="tx1">
                  <a:lumMod val="50000"/>
                  <a:lumOff val="50000"/>
                </a:schemeClr>
              </a:solidFill>
              <a:latin typeface="+mn-ea"/>
              <a:ea typeface="+mn-ea"/>
            </a:endParaRPr>
          </a:p>
          <a:p>
            <a:pPr marL="0" indent="0">
              <a:lnSpc>
                <a:spcPct val="100000"/>
              </a:lnSpc>
              <a:spcBef>
                <a:spcPts val="0"/>
              </a:spcBef>
              <a:buNone/>
            </a:pPr>
            <a:r>
              <a:rPr lang="zh-CN" altLang="en-US" sz="1200" dirty="0" smtClean="0">
                <a:solidFill>
                  <a:schemeClr val="tx1">
                    <a:lumMod val="50000"/>
                    <a:lumOff val="50000"/>
                  </a:schemeClr>
                </a:solidFill>
                <a:latin typeface="+mn-ea"/>
                <a:ea typeface="+mn-ea"/>
              </a:rPr>
              <a:t>文件共享：网盘</a:t>
            </a:r>
            <a:endParaRPr lang="en-US" altLang="zh-CN" sz="1200" dirty="0" smtClean="0">
              <a:solidFill>
                <a:schemeClr val="tx1">
                  <a:lumMod val="50000"/>
                  <a:lumOff val="50000"/>
                </a:schemeClr>
              </a:solidFill>
              <a:latin typeface="+mn-ea"/>
              <a:ea typeface="+mn-ea"/>
            </a:endParaRPr>
          </a:p>
          <a:p>
            <a:pPr marL="0" indent="0">
              <a:lnSpc>
                <a:spcPct val="100000"/>
              </a:lnSpc>
              <a:spcBef>
                <a:spcPts val="0"/>
              </a:spcBef>
              <a:buNone/>
            </a:pPr>
            <a:r>
              <a:rPr lang="zh-CN" altLang="en-US" sz="1200" dirty="0" smtClean="0">
                <a:solidFill>
                  <a:schemeClr val="tx1">
                    <a:lumMod val="50000"/>
                    <a:lumOff val="50000"/>
                  </a:schemeClr>
                </a:solidFill>
                <a:latin typeface="+mn-ea"/>
                <a:ea typeface="+mn-ea"/>
              </a:rPr>
              <a:t>会议记录：摄像机</a:t>
            </a:r>
            <a:endParaRPr lang="en-US" altLang="zh-CN" sz="1200" dirty="0" smtClean="0">
              <a:solidFill>
                <a:schemeClr val="tx1">
                  <a:lumMod val="50000"/>
                  <a:lumOff val="50000"/>
                </a:schemeClr>
              </a:solidFill>
              <a:latin typeface="+mn-ea"/>
              <a:ea typeface="+mn-ea"/>
            </a:endParaRPr>
          </a:p>
          <a:p>
            <a:pPr marL="0" indent="0">
              <a:lnSpc>
                <a:spcPct val="100000"/>
              </a:lnSpc>
              <a:spcBef>
                <a:spcPts val="0"/>
              </a:spcBef>
              <a:buNone/>
            </a:pPr>
            <a:endParaRPr lang="en-US" altLang="zh-CN" sz="1200" dirty="0" smtClean="0">
              <a:solidFill>
                <a:schemeClr val="tx1">
                  <a:lumMod val="50000"/>
                  <a:lumOff val="50000"/>
                </a:schemeClr>
              </a:solidFill>
              <a:latin typeface="+mn-ea"/>
              <a:ea typeface="+mn-ea"/>
            </a:endParaRPr>
          </a:p>
          <a:p>
            <a:pPr marL="0" indent="0">
              <a:lnSpc>
                <a:spcPct val="100000"/>
              </a:lnSpc>
              <a:spcBef>
                <a:spcPts val="0"/>
              </a:spcBef>
              <a:buNone/>
            </a:pPr>
            <a:r>
              <a:rPr lang="zh-CN" altLang="en-US" sz="1200" dirty="0" smtClean="0">
                <a:solidFill>
                  <a:schemeClr val="tx1">
                    <a:lumMod val="50000"/>
                    <a:lumOff val="50000"/>
                  </a:schemeClr>
                </a:solidFill>
                <a:latin typeface="+mn-ea"/>
                <a:ea typeface="+mn-ea"/>
              </a:rPr>
              <a:t>思维</a:t>
            </a:r>
            <a:r>
              <a:rPr lang="zh-CN" altLang="en-US" sz="1200" dirty="0">
                <a:solidFill>
                  <a:schemeClr val="tx1">
                    <a:lumMod val="50000"/>
                    <a:lumOff val="50000"/>
                  </a:schemeClr>
                </a:solidFill>
                <a:latin typeface="+mn-ea"/>
                <a:ea typeface="+mn-ea"/>
              </a:rPr>
              <a:t>导</a:t>
            </a:r>
            <a:r>
              <a:rPr lang="zh-CN" altLang="en-US" sz="1200" dirty="0" smtClean="0">
                <a:solidFill>
                  <a:schemeClr val="tx1">
                    <a:lumMod val="50000"/>
                    <a:lumOff val="50000"/>
                  </a:schemeClr>
                </a:solidFill>
                <a:latin typeface="+mn-ea"/>
                <a:ea typeface="+mn-ea"/>
              </a:rPr>
              <a:t>图：</a:t>
            </a:r>
            <a:r>
              <a:rPr lang="en-US" altLang="zh-CN" sz="1200" dirty="0" err="1" smtClean="0">
                <a:solidFill>
                  <a:schemeClr val="tx1">
                    <a:lumMod val="50000"/>
                    <a:lumOff val="50000"/>
                  </a:schemeClr>
                </a:solidFill>
                <a:latin typeface="+mn-ea"/>
                <a:ea typeface="+mn-ea"/>
              </a:rPr>
              <a:t>Xmind</a:t>
            </a:r>
            <a:r>
              <a:rPr lang="zh-CN" altLang="en-US" sz="1200" dirty="0" smtClean="0">
                <a:solidFill>
                  <a:schemeClr val="tx1">
                    <a:lumMod val="50000"/>
                    <a:lumOff val="50000"/>
                  </a:schemeClr>
                </a:solidFill>
                <a:latin typeface="+mn-ea"/>
                <a:ea typeface="+mn-ea"/>
              </a:rPr>
              <a:t>，</a:t>
            </a:r>
            <a:r>
              <a:rPr lang="en-US" altLang="zh-CN" sz="1200" dirty="0" err="1" smtClean="0">
                <a:solidFill>
                  <a:schemeClr val="tx1">
                    <a:lumMod val="50000"/>
                    <a:lumOff val="50000"/>
                  </a:schemeClr>
                </a:solidFill>
                <a:latin typeface="+mn-ea"/>
                <a:ea typeface="+mn-ea"/>
              </a:rPr>
              <a:t>Freemind</a:t>
            </a:r>
            <a:endParaRPr lang="zh-CN" altLang="en-US" sz="1200" dirty="0">
              <a:solidFill>
                <a:schemeClr val="tx1">
                  <a:lumMod val="50000"/>
                  <a:lumOff val="50000"/>
                </a:schemeClr>
              </a:solidFill>
              <a:latin typeface="+mn-ea"/>
              <a:ea typeface="+mn-ea"/>
            </a:endParaRPr>
          </a:p>
          <a:p>
            <a:pPr marL="0" indent="0">
              <a:lnSpc>
                <a:spcPct val="100000"/>
              </a:lnSpc>
              <a:spcBef>
                <a:spcPts val="0"/>
              </a:spcBef>
              <a:buNone/>
            </a:pPr>
            <a:r>
              <a:rPr lang="zh-CN" altLang="en-US" sz="1200" dirty="0">
                <a:solidFill>
                  <a:schemeClr val="tx1">
                    <a:lumMod val="50000"/>
                    <a:lumOff val="50000"/>
                  </a:schemeClr>
                </a:solidFill>
                <a:latin typeface="+mn-ea"/>
                <a:ea typeface="+mn-ea"/>
              </a:rPr>
              <a:t>定义任务：</a:t>
            </a:r>
            <a:r>
              <a:rPr lang="en-US" altLang="zh-CN" sz="1200" dirty="0" err="1" smtClean="0">
                <a:solidFill>
                  <a:schemeClr val="tx1">
                    <a:lumMod val="50000"/>
                    <a:lumOff val="50000"/>
                  </a:schemeClr>
                </a:solidFill>
                <a:latin typeface="+mn-ea"/>
                <a:ea typeface="+mn-ea"/>
              </a:rPr>
              <a:t>photoshop</a:t>
            </a:r>
            <a:r>
              <a:rPr lang="en-US" altLang="zh-CN" sz="1200" dirty="0">
                <a:solidFill>
                  <a:schemeClr val="tx1">
                    <a:lumMod val="50000"/>
                    <a:lumOff val="50000"/>
                  </a:schemeClr>
                </a:solidFill>
                <a:latin typeface="+mn-ea"/>
                <a:ea typeface="+mn-ea"/>
              </a:rPr>
              <a:t>(</a:t>
            </a:r>
            <a:r>
              <a:rPr lang="zh-CN" altLang="en-US" sz="1200" dirty="0" smtClean="0">
                <a:solidFill>
                  <a:schemeClr val="tx1">
                    <a:lumMod val="50000"/>
                    <a:lumOff val="50000"/>
                  </a:schemeClr>
                </a:solidFill>
                <a:latin typeface="+mn-ea"/>
                <a:ea typeface="+mn-ea"/>
              </a:rPr>
              <a:t>海报</a:t>
            </a:r>
            <a:r>
              <a:rPr lang="en-US" altLang="zh-CN" sz="1200" dirty="0" smtClean="0">
                <a:solidFill>
                  <a:schemeClr val="tx1">
                    <a:lumMod val="50000"/>
                    <a:lumOff val="50000"/>
                  </a:schemeClr>
                </a:solidFill>
                <a:latin typeface="+mn-ea"/>
                <a:ea typeface="+mn-ea"/>
              </a:rPr>
              <a:t>),Sony </a:t>
            </a:r>
            <a:r>
              <a:rPr lang="en-US" altLang="zh-CN" sz="1200" dirty="0" err="1" smtClean="0">
                <a:solidFill>
                  <a:schemeClr val="tx1">
                    <a:lumMod val="50000"/>
                    <a:lumOff val="50000"/>
                  </a:schemeClr>
                </a:solidFill>
                <a:latin typeface="+mn-ea"/>
                <a:ea typeface="+mn-ea"/>
              </a:rPr>
              <a:t>Vegas,Premiere</a:t>
            </a:r>
            <a:endParaRPr lang="en-US" altLang="zh-CN" sz="1200" dirty="0" smtClean="0">
              <a:solidFill>
                <a:schemeClr val="tx1">
                  <a:lumMod val="50000"/>
                  <a:lumOff val="50000"/>
                </a:schemeClr>
              </a:solidFill>
              <a:latin typeface="+mn-ea"/>
              <a:ea typeface="+mn-ea"/>
            </a:endParaRPr>
          </a:p>
          <a:p>
            <a:pPr marL="0" indent="0">
              <a:lnSpc>
                <a:spcPct val="100000"/>
              </a:lnSpc>
              <a:spcBef>
                <a:spcPts val="0"/>
              </a:spcBef>
              <a:buNone/>
            </a:pPr>
            <a:endParaRPr lang="en-US" altLang="zh-CN" sz="1200" dirty="0">
              <a:solidFill>
                <a:schemeClr val="tx1">
                  <a:lumMod val="50000"/>
                  <a:lumOff val="50000"/>
                </a:schemeClr>
              </a:solidFill>
              <a:latin typeface="+mn-ea"/>
              <a:ea typeface="+mn-ea"/>
            </a:endParaRPr>
          </a:p>
          <a:p>
            <a:pPr marL="0" indent="0">
              <a:lnSpc>
                <a:spcPct val="100000"/>
              </a:lnSpc>
              <a:spcBef>
                <a:spcPts val="0"/>
              </a:spcBef>
              <a:buNone/>
            </a:pPr>
            <a:r>
              <a:rPr lang="zh-CN" altLang="en-US" sz="1200" dirty="0" smtClean="0">
                <a:solidFill>
                  <a:schemeClr val="tx1">
                    <a:lumMod val="50000"/>
                    <a:lumOff val="50000"/>
                  </a:schemeClr>
                </a:solidFill>
                <a:latin typeface="+mn-ea"/>
                <a:ea typeface="+mn-ea"/>
              </a:rPr>
              <a:t>排版：</a:t>
            </a:r>
            <a:r>
              <a:rPr lang="en-US" altLang="zh-CN" sz="1200" dirty="0" smtClean="0">
                <a:solidFill>
                  <a:schemeClr val="tx1">
                    <a:lumMod val="50000"/>
                    <a:lumOff val="50000"/>
                  </a:schemeClr>
                </a:solidFill>
                <a:latin typeface="+mn-ea"/>
                <a:ea typeface="+mn-ea"/>
              </a:rPr>
              <a:t>InDesign</a:t>
            </a:r>
            <a:endParaRPr lang="en-US" altLang="zh-CN" sz="1200" dirty="0">
              <a:solidFill>
                <a:schemeClr val="tx1">
                  <a:lumMod val="50000"/>
                  <a:lumOff val="50000"/>
                </a:schemeClr>
              </a:solidFill>
              <a:latin typeface="+mn-ea"/>
              <a:ea typeface="+mn-ea"/>
            </a:endParaRPr>
          </a:p>
          <a:p>
            <a:pPr marL="0" indent="0">
              <a:lnSpc>
                <a:spcPct val="100000"/>
              </a:lnSpc>
              <a:spcBef>
                <a:spcPts val="0"/>
              </a:spcBef>
              <a:buNone/>
            </a:pPr>
            <a:r>
              <a:rPr lang="zh-CN" altLang="en-US" sz="1200" dirty="0">
                <a:solidFill>
                  <a:schemeClr val="tx1">
                    <a:lumMod val="50000"/>
                    <a:lumOff val="50000"/>
                  </a:schemeClr>
                </a:solidFill>
                <a:latin typeface="+mn-ea"/>
                <a:ea typeface="+mn-ea"/>
              </a:rPr>
              <a:t>简单编程：</a:t>
            </a:r>
            <a:r>
              <a:rPr lang="en-US" altLang="zh-CN" sz="1200" dirty="0" smtClean="0">
                <a:solidFill>
                  <a:schemeClr val="tx1">
                    <a:lumMod val="50000"/>
                    <a:lumOff val="50000"/>
                  </a:schemeClr>
                </a:solidFill>
                <a:latin typeface="+mn-ea"/>
                <a:ea typeface="+mn-ea"/>
              </a:rPr>
              <a:t>Processing</a:t>
            </a:r>
            <a:r>
              <a:rPr lang="zh-CN" altLang="en-US" sz="1200" dirty="0" smtClean="0">
                <a:solidFill>
                  <a:schemeClr val="tx1">
                    <a:lumMod val="50000"/>
                    <a:lumOff val="50000"/>
                  </a:schemeClr>
                </a:solidFill>
                <a:latin typeface="+mn-ea"/>
                <a:ea typeface="+mn-ea"/>
              </a:rPr>
              <a:t>，</a:t>
            </a:r>
            <a:r>
              <a:rPr lang="en-US" altLang="zh-CN" sz="1200" dirty="0" err="1" smtClean="0">
                <a:solidFill>
                  <a:schemeClr val="tx1">
                    <a:lumMod val="50000"/>
                    <a:lumOff val="50000"/>
                  </a:schemeClr>
                </a:solidFill>
                <a:latin typeface="+mn-ea"/>
                <a:ea typeface="+mn-ea"/>
              </a:rPr>
              <a:t>mathmetica</a:t>
            </a:r>
            <a:endParaRPr lang="en-US" altLang="zh-CN" sz="1200" dirty="0">
              <a:solidFill>
                <a:schemeClr val="tx1">
                  <a:lumMod val="50000"/>
                  <a:lumOff val="50000"/>
                </a:schemeClr>
              </a:solidFill>
              <a:latin typeface="+mn-ea"/>
              <a:ea typeface="+mn-ea"/>
            </a:endParaRPr>
          </a:p>
          <a:p>
            <a:pPr marL="0" indent="0">
              <a:lnSpc>
                <a:spcPct val="100000"/>
              </a:lnSpc>
              <a:spcBef>
                <a:spcPts val="0"/>
              </a:spcBef>
              <a:buNone/>
            </a:pPr>
            <a:r>
              <a:rPr lang="zh-CN" altLang="en-US" sz="1200" dirty="0" smtClean="0">
                <a:solidFill>
                  <a:schemeClr val="tx1">
                    <a:lumMod val="50000"/>
                    <a:lumOff val="50000"/>
                  </a:schemeClr>
                </a:solidFill>
                <a:latin typeface="+mn-ea"/>
                <a:ea typeface="+mn-ea"/>
              </a:rPr>
              <a:t>系统建模</a:t>
            </a:r>
            <a:r>
              <a:rPr lang="zh-CN" altLang="en-US" sz="1200" dirty="0">
                <a:solidFill>
                  <a:schemeClr val="tx1">
                    <a:lumMod val="50000"/>
                    <a:lumOff val="50000"/>
                  </a:schemeClr>
                </a:solidFill>
                <a:latin typeface="+mn-ea"/>
                <a:ea typeface="+mn-ea"/>
              </a:rPr>
              <a:t>、</a:t>
            </a:r>
            <a:r>
              <a:rPr lang="zh-CN" altLang="en-US" sz="1200" dirty="0" smtClean="0">
                <a:solidFill>
                  <a:schemeClr val="tx1">
                    <a:lumMod val="50000"/>
                    <a:lumOff val="50000"/>
                  </a:schemeClr>
                </a:solidFill>
                <a:latin typeface="+mn-ea"/>
                <a:ea typeface="+mn-ea"/>
              </a:rPr>
              <a:t>仿真</a:t>
            </a:r>
            <a:r>
              <a:rPr lang="zh-CN" altLang="en-US" sz="1200" dirty="0">
                <a:solidFill>
                  <a:schemeClr val="tx1">
                    <a:lumMod val="50000"/>
                    <a:lumOff val="50000"/>
                  </a:schemeClr>
                </a:solidFill>
                <a:latin typeface="+mn-ea"/>
                <a:ea typeface="+mn-ea"/>
              </a:rPr>
              <a:t>：</a:t>
            </a:r>
            <a:r>
              <a:rPr lang="en-US" altLang="zh-CN" sz="1200" dirty="0" err="1" smtClean="0">
                <a:solidFill>
                  <a:schemeClr val="tx1">
                    <a:lumMod val="50000"/>
                    <a:lumOff val="50000"/>
                  </a:schemeClr>
                </a:solidFill>
                <a:latin typeface="+mn-ea"/>
                <a:ea typeface="+mn-ea"/>
              </a:rPr>
              <a:t>anylogic</a:t>
            </a:r>
            <a:r>
              <a:rPr lang="en-US" altLang="zh-CN" sz="1200" dirty="0" err="1">
                <a:solidFill>
                  <a:schemeClr val="tx1">
                    <a:lumMod val="50000"/>
                    <a:lumOff val="50000"/>
                  </a:schemeClr>
                </a:solidFill>
                <a:latin typeface="+mn-ea"/>
                <a:ea typeface="+mn-ea"/>
              </a:rPr>
              <a:t>,</a:t>
            </a:r>
            <a:r>
              <a:rPr lang="en-US" altLang="zh-CN" sz="1200" dirty="0" err="1" smtClean="0">
                <a:solidFill>
                  <a:schemeClr val="tx1">
                    <a:lumMod val="50000"/>
                    <a:lumOff val="50000"/>
                  </a:schemeClr>
                </a:solidFill>
                <a:latin typeface="+mn-ea"/>
                <a:ea typeface="+mn-ea"/>
              </a:rPr>
              <a:t>sketchup,autoCAD</a:t>
            </a:r>
            <a:endParaRPr lang="zh-CN" altLang="en-US" sz="1200" dirty="0">
              <a:solidFill>
                <a:schemeClr val="tx1">
                  <a:lumMod val="50000"/>
                  <a:lumOff val="50000"/>
                </a:schemeClr>
              </a:solidFill>
              <a:latin typeface="+mn-ea"/>
              <a:ea typeface="+mn-ea"/>
            </a:endParaRPr>
          </a:p>
        </p:txBody>
      </p:sp>
    </p:spTree>
    <p:extLst>
      <p:ext uri="{BB962C8B-B14F-4D97-AF65-F5344CB8AC3E}">
        <p14:creationId xmlns:p14="http://schemas.microsoft.com/office/powerpoint/2010/main" val="420540823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lang="zh-CN" altLang="en-US" dirty="0" smtClean="0"/>
              <a:t>使用流程</a:t>
            </a:r>
            <a:endParaRPr lang="zh-CN" altLang="en-US" dirty="0"/>
          </a:p>
        </p:txBody>
      </p:sp>
      <p:graphicFrame>
        <p:nvGraphicFramePr>
          <p:cNvPr id="4" name="内容占位符 3"/>
          <p:cNvGraphicFramePr>
            <a:graphicFrameLocks noGrp="1"/>
          </p:cNvGraphicFramePr>
          <p:nvPr>
            <p:ph idx="4294967295"/>
            <p:extLst>
              <p:ext uri="{D42A27DB-BD31-4B8C-83A1-F6EECF244321}">
                <p14:modId xmlns:p14="http://schemas.microsoft.com/office/powerpoint/2010/main" val="3896040286"/>
              </p:ext>
            </p:extLst>
          </p:nvPr>
        </p:nvGraphicFramePr>
        <p:xfrm>
          <a:off x="876299" y="316511"/>
          <a:ext cx="7280729" cy="5873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352071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4" descr="日程安排表截图"/>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672263" y="199632"/>
            <a:ext cx="2305050" cy="976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 name="标题 1"/>
          <p:cNvSpPr>
            <a:spLocks noGrp="1"/>
          </p:cNvSpPr>
          <p:nvPr>
            <p:ph type="title"/>
          </p:nvPr>
        </p:nvSpPr>
        <p:spPr/>
        <p:txBody>
          <a:bodyPr/>
          <a:lstStyle/>
          <a:p>
            <a:r>
              <a:rPr lang="zh-CN" altLang="en-US" dirty="0" smtClean="0"/>
              <a:t>时间、任务规划</a:t>
            </a:r>
            <a:endParaRPr lang="zh-CN" altLang="en-US" dirty="0"/>
          </a:p>
        </p:txBody>
      </p:sp>
      <p:sp>
        <p:nvSpPr>
          <p:cNvPr id="5" name="内容占位符 4"/>
          <p:cNvSpPr>
            <a:spLocks noGrp="1"/>
          </p:cNvSpPr>
          <p:nvPr>
            <p:ph sz="half" idx="1"/>
          </p:nvPr>
        </p:nvSpPr>
        <p:spPr>
          <a:xfrm>
            <a:off x="1010045" y="1600200"/>
            <a:ext cx="4215098" cy="3975101"/>
          </a:xfrm>
        </p:spPr>
        <p:txBody>
          <a:bodyPr>
            <a:normAutofit/>
          </a:bodyPr>
          <a:lstStyle/>
          <a:p>
            <a:pPr marL="0" indent="0">
              <a:lnSpc>
                <a:spcPct val="100000"/>
              </a:lnSpc>
              <a:spcBef>
                <a:spcPts val="0"/>
              </a:spcBef>
              <a:buNone/>
            </a:pPr>
            <a:r>
              <a:rPr lang="en-US" altLang="zh-CN" dirty="0" err="1">
                <a:solidFill>
                  <a:schemeClr val="tx1">
                    <a:lumMod val="50000"/>
                    <a:lumOff val="50000"/>
                  </a:schemeClr>
                </a:solidFill>
                <a:latin typeface="+mn-ea"/>
                <a:ea typeface="+mn-ea"/>
              </a:rPr>
              <a:t>Teambition</a:t>
            </a:r>
            <a:r>
              <a:rPr lang="zh-CN" altLang="en-US" dirty="0">
                <a:solidFill>
                  <a:schemeClr val="tx1">
                    <a:lumMod val="50000"/>
                    <a:lumOff val="50000"/>
                  </a:schemeClr>
                </a:solidFill>
                <a:latin typeface="+mn-ea"/>
                <a:ea typeface="+mn-ea"/>
              </a:rPr>
              <a:t>、</a:t>
            </a:r>
            <a:r>
              <a:rPr lang="en-US" altLang="zh-CN" dirty="0" err="1">
                <a:solidFill>
                  <a:schemeClr val="tx1">
                    <a:lumMod val="50000"/>
                    <a:lumOff val="50000"/>
                  </a:schemeClr>
                </a:solidFill>
                <a:latin typeface="+mn-ea"/>
                <a:ea typeface="+mn-ea"/>
              </a:rPr>
              <a:t>Colorwork</a:t>
            </a:r>
            <a:r>
              <a:rPr lang="zh-CN" altLang="en-US" dirty="0">
                <a:solidFill>
                  <a:schemeClr val="tx1">
                    <a:lumMod val="50000"/>
                    <a:lumOff val="50000"/>
                  </a:schemeClr>
                </a:solidFill>
                <a:latin typeface="+mn-ea"/>
                <a:ea typeface="+mn-ea"/>
              </a:rPr>
              <a:t>：</a:t>
            </a:r>
            <a:endParaRPr lang="en-US" altLang="zh-CN" dirty="0">
              <a:solidFill>
                <a:schemeClr val="tx1">
                  <a:lumMod val="50000"/>
                  <a:lumOff val="50000"/>
                </a:schemeClr>
              </a:solidFill>
              <a:latin typeface="+mn-ea"/>
              <a:ea typeface="+mn-ea"/>
            </a:endParaRPr>
          </a:p>
          <a:p>
            <a:pPr marL="0" indent="0">
              <a:lnSpc>
                <a:spcPct val="100000"/>
              </a:lnSpc>
              <a:spcBef>
                <a:spcPts val="0"/>
              </a:spcBef>
              <a:buNone/>
            </a:pPr>
            <a:r>
              <a:rPr lang="zh-CN" altLang="en-US" dirty="0">
                <a:solidFill>
                  <a:schemeClr val="tx1">
                    <a:lumMod val="50000"/>
                    <a:lumOff val="50000"/>
                  </a:schemeClr>
                </a:solidFill>
                <a:latin typeface="+mn-ea"/>
                <a:ea typeface="+mn-ea"/>
              </a:rPr>
              <a:t>项目管理应用，用于发布任务、查看进度及相关文档的</a:t>
            </a:r>
            <a:r>
              <a:rPr lang="zh-CN" altLang="en-US" dirty="0" smtClean="0">
                <a:solidFill>
                  <a:schemeClr val="tx1">
                    <a:lumMod val="50000"/>
                    <a:lumOff val="50000"/>
                  </a:schemeClr>
                </a:solidFill>
                <a:latin typeface="+mn-ea"/>
                <a:ea typeface="+mn-ea"/>
              </a:rPr>
              <a:t>存储。</a:t>
            </a:r>
            <a:endParaRPr lang="en-US" altLang="zh-CN" dirty="0" smtClean="0">
              <a:solidFill>
                <a:schemeClr val="tx1">
                  <a:lumMod val="50000"/>
                  <a:lumOff val="50000"/>
                </a:schemeClr>
              </a:solidFill>
              <a:latin typeface="+mn-ea"/>
              <a:ea typeface="+mn-ea"/>
            </a:endParaRPr>
          </a:p>
          <a:p>
            <a:pPr marL="0" indent="0">
              <a:lnSpc>
                <a:spcPct val="100000"/>
              </a:lnSpc>
              <a:spcBef>
                <a:spcPts val="0"/>
              </a:spcBef>
              <a:buNone/>
            </a:pPr>
            <a:endParaRPr lang="en-US" altLang="zh-CN" dirty="0" smtClean="0">
              <a:solidFill>
                <a:schemeClr val="tx1">
                  <a:lumMod val="50000"/>
                  <a:lumOff val="50000"/>
                </a:schemeClr>
              </a:solidFill>
              <a:latin typeface="+mn-ea"/>
              <a:ea typeface="+mn-ea"/>
            </a:endParaRPr>
          </a:p>
          <a:p>
            <a:pPr marL="0" indent="0">
              <a:lnSpc>
                <a:spcPct val="100000"/>
              </a:lnSpc>
              <a:spcBef>
                <a:spcPts val="0"/>
              </a:spcBef>
              <a:buNone/>
            </a:pPr>
            <a:r>
              <a:rPr lang="en-US" altLang="zh-CN" dirty="0" err="1" smtClean="0">
                <a:solidFill>
                  <a:schemeClr val="tx1">
                    <a:lumMod val="50000"/>
                    <a:lumOff val="50000"/>
                  </a:schemeClr>
                </a:solidFill>
                <a:latin typeface="+mn-ea"/>
                <a:ea typeface="+mn-ea"/>
              </a:rPr>
              <a:t>Smartsheet</a:t>
            </a:r>
            <a:r>
              <a:rPr lang="zh-CN" altLang="en-US" dirty="0" smtClean="0">
                <a:solidFill>
                  <a:schemeClr val="tx1">
                    <a:lumMod val="50000"/>
                    <a:lumOff val="50000"/>
                  </a:schemeClr>
                </a:solidFill>
                <a:latin typeface="+mn-ea"/>
                <a:ea typeface="+mn-ea"/>
              </a:rPr>
              <a:t>：</a:t>
            </a:r>
            <a:endParaRPr lang="en-US" altLang="zh-CN" dirty="0" smtClean="0">
              <a:solidFill>
                <a:schemeClr val="tx1">
                  <a:lumMod val="50000"/>
                  <a:lumOff val="50000"/>
                </a:schemeClr>
              </a:solidFill>
              <a:latin typeface="+mn-ea"/>
              <a:ea typeface="+mn-ea"/>
            </a:endParaRPr>
          </a:p>
          <a:p>
            <a:pPr marL="0" indent="0">
              <a:lnSpc>
                <a:spcPct val="100000"/>
              </a:lnSpc>
              <a:spcBef>
                <a:spcPts val="0"/>
              </a:spcBef>
              <a:buNone/>
            </a:pPr>
            <a:r>
              <a:rPr lang="zh-CN" altLang="en-US" dirty="0" smtClean="0">
                <a:solidFill>
                  <a:schemeClr val="tx1">
                    <a:lumMod val="50000"/>
                    <a:lumOff val="50000"/>
                  </a:schemeClr>
                </a:solidFill>
                <a:latin typeface="+mn-ea"/>
                <a:ea typeface="+mn-ea"/>
              </a:rPr>
              <a:t>时间规划，项目、团队管理应用，结合了</a:t>
            </a:r>
            <a:r>
              <a:rPr lang="en-US" altLang="zh-CN" dirty="0" smtClean="0">
                <a:solidFill>
                  <a:schemeClr val="tx1">
                    <a:lumMod val="50000"/>
                    <a:lumOff val="50000"/>
                  </a:schemeClr>
                </a:solidFill>
                <a:latin typeface="+mn-ea"/>
                <a:ea typeface="+mn-ea"/>
              </a:rPr>
              <a:t>MS Excel</a:t>
            </a:r>
            <a:r>
              <a:rPr lang="zh-CN" altLang="en-US" dirty="0" smtClean="0">
                <a:solidFill>
                  <a:schemeClr val="tx1">
                    <a:lumMod val="50000"/>
                    <a:lumOff val="50000"/>
                  </a:schemeClr>
                </a:solidFill>
                <a:latin typeface="+mn-ea"/>
                <a:ea typeface="+mn-ea"/>
              </a:rPr>
              <a:t>、</a:t>
            </a:r>
            <a:r>
              <a:rPr lang="en-US" altLang="zh-CN" dirty="0" smtClean="0">
                <a:solidFill>
                  <a:schemeClr val="tx1">
                    <a:lumMod val="50000"/>
                    <a:lumOff val="50000"/>
                  </a:schemeClr>
                </a:solidFill>
                <a:latin typeface="+mn-ea"/>
                <a:ea typeface="+mn-ea"/>
              </a:rPr>
              <a:t>Project</a:t>
            </a:r>
            <a:r>
              <a:rPr lang="zh-CN" altLang="en-US" dirty="0" smtClean="0">
                <a:solidFill>
                  <a:schemeClr val="tx1">
                    <a:lumMod val="50000"/>
                    <a:lumOff val="50000"/>
                  </a:schemeClr>
                </a:solidFill>
                <a:latin typeface="+mn-ea"/>
                <a:ea typeface="+mn-ea"/>
              </a:rPr>
              <a:t>、</a:t>
            </a:r>
            <a:r>
              <a:rPr lang="en-US" altLang="zh-CN" dirty="0" smtClean="0">
                <a:solidFill>
                  <a:schemeClr val="tx1">
                    <a:lumMod val="50000"/>
                    <a:lumOff val="50000"/>
                  </a:schemeClr>
                </a:solidFill>
                <a:latin typeface="+mn-ea"/>
                <a:ea typeface="+mn-ea"/>
              </a:rPr>
              <a:t>Access</a:t>
            </a:r>
            <a:r>
              <a:rPr lang="zh-CN" altLang="en-US" dirty="0" smtClean="0">
                <a:solidFill>
                  <a:schemeClr val="tx1">
                    <a:lumMod val="50000"/>
                    <a:lumOff val="50000"/>
                  </a:schemeClr>
                </a:solidFill>
                <a:latin typeface="+mn-ea"/>
                <a:ea typeface="+mn-ea"/>
              </a:rPr>
              <a:t>、和</a:t>
            </a:r>
            <a:r>
              <a:rPr lang="en-US" altLang="zh-CN" dirty="0" err="1" smtClean="0">
                <a:solidFill>
                  <a:schemeClr val="tx1">
                    <a:lumMod val="50000"/>
                    <a:lumOff val="50000"/>
                  </a:schemeClr>
                </a:solidFill>
                <a:latin typeface="+mn-ea"/>
                <a:ea typeface="+mn-ea"/>
              </a:rPr>
              <a:t>Sharepoint</a:t>
            </a:r>
            <a:r>
              <a:rPr lang="zh-CN" altLang="en-US" dirty="0" smtClean="0">
                <a:solidFill>
                  <a:schemeClr val="tx1">
                    <a:lumMod val="50000"/>
                    <a:lumOff val="50000"/>
                  </a:schemeClr>
                </a:solidFill>
                <a:latin typeface="+mn-ea"/>
                <a:ea typeface="+mn-ea"/>
              </a:rPr>
              <a:t>的功能，能方便的存储、共享文件和画甘特图</a:t>
            </a:r>
            <a:endParaRPr lang="en-US" altLang="zh-CN" dirty="0" smtClean="0">
              <a:solidFill>
                <a:schemeClr val="tx1">
                  <a:lumMod val="50000"/>
                  <a:lumOff val="50000"/>
                </a:schemeClr>
              </a:solidFill>
              <a:latin typeface="+mn-ea"/>
              <a:ea typeface="+mn-ea"/>
            </a:endParaRPr>
          </a:p>
          <a:p>
            <a:pPr marL="0" indent="0">
              <a:lnSpc>
                <a:spcPct val="100000"/>
              </a:lnSpc>
              <a:spcBef>
                <a:spcPts val="0"/>
              </a:spcBef>
              <a:buNone/>
            </a:pPr>
            <a:endParaRPr lang="en-US" altLang="zh-CN" dirty="0" smtClean="0">
              <a:solidFill>
                <a:schemeClr val="tx1">
                  <a:lumMod val="50000"/>
                  <a:lumOff val="50000"/>
                </a:schemeClr>
              </a:solidFill>
              <a:latin typeface="+mn-ea"/>
              <a:ea typeface="+mn-ea"/>
            </a:endParaRPr>
          </a:p>
          <a:p>
            <a:pPr marL="0" indent="0">
              <a:lnSpc>
                <a:spcPct val="100000"/>
              </a:lnSpc>
              <a:spcBef>
                <a:spcPts val="0"/>
              </a:spcBef>
              <a:buNone/>
            </a:pPr>
            <a:r>
              <a:rPr lang="en-US" altLang="zh-CN" dirty="0" smtClean="0">
                <a:solidFill>
                  <a:schemeClr val="tx1">
                    <a:lumMod val="50000"/>
                    <a:lumOff val="50000"/>
                  </a:schemeClr>
                </a:solidFill>
                <a:latin typeface="+mn-ea"/>
                <a:ea typeface="+mn-ea"/>
              </a:rPr>
              <a:t>DPC</a:t>
            </a:r>
            <a:r>
              <a:rPr lang="zh-CN" altLang="en-US" dirty="0" smtClean="0">
                <a:solidFill>
                  <a:schemeClr val="tx1">
                    <a:lumMod val="50000"/>
                    <a:lumOff val="50000"/>
                  </a:schemeClr>
                </a:solidFill>
                <a:latin typeface="+mn-ea"/>
                <a:ea typeface="+mn-ea"/>
              </a:rPr>
              <a:t>（</a:t>
            </a:r>
            <a:r>
              <a:rPr lang="en-US" altLang="zh-CN" dirty="0" smtClean="0">
                <a:solidFill>
                  <a:schemeClr val="tx1">
                    <a:lumMod val="50000"/>
                    <a:lumOff val="50000"/>
                  </a:schemeClr>
                </a:solidFill>
                <a:latin typeface="+mn-ea"/>
                <a:ea typeface="+mn-ea"/>
              </a:rPr>
              <a:t>Dynamic Project Control</a:t>
            </a:r>
            <a:r>
              <a:rPr lang="zh-CN" altLang="en-US" dirty="0" smtClean="0">
                <a:solidFill>
                  <a:schemeClr val="tx1">
                    <a:lumMod val="50000"/>
                    <a:lumOff val="50000"/>
                  </a:schemeClr>
                </a:solidFill>
                <a:latin typeface="+mn-ea"/>
                <a:ea typeface="+mn-ea"/>
              </a:rPr>
              <a:t>）：</a:t>
            </a:r>
            <a:endParaRPr lang="en-US" altLang="zh-CN" dirty="0" smtClean="0">
              <a:solidFill>
                <a:schemeClr val="tx1">
                  <a:lumMod val="50000"/>
                  <a:lumOff val="50000"/>
                </a:schemeClr>
              </a:solidFill>
              <a:latin typeface="+mn-ea"/>
              <a:ea typeface="+mn-ea"/>
            </a:endParaRPr>
          </a:p>
          <a:p>
            <a:pPr marL="0" indent="0">
              <a:lnSpc>
                <a:spcPct val="100000"/>
              </a:lnSpc>
              <a:spcBef>
                <a:spcPts val="0"/>
              </a:spcBef>
              <a:buNone/>
            </a:pPr>
            <a:r>
              <a:rPr lang="zh-CN" altLang="en-US" dirty="0" smtClean="0">
                <a:solidFill>
                  <a:schemeClr val="tx1">
                    <a:lumMod val="50000"/>
                    <a:lumOff val="50000"/>
                  </a:schemeClr>
                </a:solidFill>
                <a:latin typeface="+mn-ea"/>
                <a:ea typeface="+mn-ea"/>
              </a:rPr>
              <a:t>可视化项目管理软件，和</a:t>
            </a:r>
            <a:r>
              <a:rPr lang="en-US" altLang="zh-CN" dirty="0" err="1" smtClean="0">
                <a:solidFill>
                  <a:schemeClr val="tx1">
                    <a:lumMod val="50000"/>
                    <a:lumOff val="50000"/>
                  </a:schemeClr>
                </a:solidFill>
                <a:latin typeface="+mn-ea"/>
                <a:ea typeface="+mn-ea"/>
              </a:rPr>
              <a:t>Smartsheet</a:t>
            </a:r>
            <a:r>
              <a:rPr lang="zh-CN" altLang="en-US" dirty="0" smtClean="0">
                <a:solidFill>
                  <a:schemeClr val="tx1">
                    <a:lumMod val="50000"/>
                    <a:lumOff val="50000"/>
                  </a:schemeClr>
                </a:solidFill>
                <a:latin typeface="+mn-ea"/>
                <a:ea typeface="+mn-ea"/>
              </a:rPr>
              <a:t>等应用</a:t>
            </a:r>
            <a:r>
              <a:rPr lang="zh-CN" altLang="en-US" dirty="0">
                <a:solidFill>
                  <a:schemeClr val="tx1">
                    <a:lumMod val="50000"/>
                    <a:lumOff val="50000"/>
                  </a:schemeClr>
                </a:solidFill>
                <a:latin typeface="+mn-ea"/>
                <a:ea typeface="+mn-ea"/>
              </a:rPr>
              <a:t>结合</a:t>
            </a:r>
            <a:r>
              <a:rPr lang="zh-CN" altLang="en-US" dirty="0" smtClean="0">
                <a:solidFill>
                  <a:schemeClr val="tx1">
                    <a:lumMod val="50000"/>
                    <a:lumOff val="50000"/>
                  </a:schemeClr>
                </a:solidFill>
                <a:latin typeface="+mn-ea"/>
                <a:ea typeface="+mn-ea"/>
              </a:rPr>
              <a:t>使用可以快速方便直观的监督项目进度，并及时调整。</a:t>
            </a:r>
            <a:endParaRPr lang="en-US" altLang="zh-CN" dirty="0" smtClean="0">
              <a:solidFill>
                <a:schemeClr val="tx1">
                  <a:lumMod val="50000"/>
                  <a:lumOff val="50000"/>
                </a:schemeClr>
              </a:solidFill>
              <a:latin typeface="+mn-ea"/>
              <a:ea typeface="+mn-ea"/>
            </a:endParaRPr>
          </a:p>
        </p:txBody>
      </p:sp>
      <p:pic>
        <p:nvPicPr>
          <p:cNvPr id="2050" name="Picture 2" descr="http://h.hiphotos.baidu.com/baike/w%3D268/sign=245c10f734d12f2ece05a96677c3d5ff/dc54564e9258d109ec6ed892d358ccbf6c814d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8658" y="692696"/>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a1338.phobos.apple.com/us/r1000/111/Purple/v4/19/2b/7a/192b7a67-2fd8-30b3-43d3-57a2890fccff/mzl.xsyikwff.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042153" y="2060848"/>
            <a:ext cx="1781628" cy="178162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articles.csdn.net/uploads/allimg/110531/10205R118-13.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598658" y="3506337"/>
            <a:ext cx="3378655" cy="2472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92555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42219" y="3206751"/>
            <a:ext cx="4059562" cy="646331"/>
          </a:xfrm>
          <a:prstGeom prst="rect">
            <a:avLst/>
          </a:prstGeom>
          <a:noFill/>
        </p:spPr>
        <p:txBody>
          <a:bodyPr wrap="none" rtlCol="0">
            <a:spAutoFit/>
          </a:bodyPr>
          <a:lstStyle/>
          <a:p>
            <a:pPr algn="ctr"/>
            <a:r>
              <a:rPr lang="zh-CN" altLang="en-US" dirty="0"/>
              <a:t>极限学习过程操作手册</a:t>
            </a:r>
            <a:endParaRPr lang="en-US" altLang="zh-CN" dirty="0"/>
          </a:p>
          <a:p>
            <a:pPr algn="ctr"/>
            <a:r>
              <a:rPr lang="en-US" altLang="zh-CN" dirty="0"/>
              <a:t>Xtreme Learning Process Guide Book</a:t>
            </a:r>
            <a:endParaRPr lang="en-US" dirty="0"/>
          </a:p>
        </p:txBody>
      </p:sp>
    </p:spTree>
    <p:extLst>
      <p:ext uri="{BB962C8B-B14F-4D97-AF65-F5344CB8AC3E}">
        <p14:creationId xmlns:p14="http://schemas.microsoft.com/office/powerpoint/2010/main" val="287753243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lang="zh-CN" altLang="en-US" dirty="0" smtClean="0"/>
              <a:t>项目共享、管理</a:t>
            </a:r>
            <a:endParaRPr lang="zh-CN" altLang="en-US" dirty="0"/>
          </a:p>
        </p:txBody>
      </p:sp>
      <p:sp>
        <p:nvSpPr>
          <p:cNvPr id="3" name="内容占位符 2"/>
          <p:cNvSpPr>
            <a:spLocks noGrp="1"/>
          </p:cNvSpPr>
          <p:nvPr>
            <p:ph sz="half" idx="1"/>
          </p:nvPr>
        </p:nvSpPr>
        <p:spPr>
          <a:xfrm>
            <a:off x="4972446" y="1565329"/>
            <a:ext cx="3409554" cy="3975101"/>
          </a:xfrm>
        </p:spPr>
        <p:txBody>
          <a:bodyPr>
            <a:normAutofit/>
          </a:bodyPr>
          <a:lstStyle/>
          <a:p>
            <a:pPr marL="0">
              <a:lnSpc>
                <a:spcPct val="100000"/>
              </a:lnSpc>
              <a:spcBef>
                <a:spcPts val="0"/>
              </a:spcBef>
            </a:pPr>
            <a:r>
              <a:rPr lang="en-US" altLang="zh-CN" dirty="0" smtClean="0">
                <a:solidFill>
                  <a:schemeClr val="tx1">
                    <a:lumMod val="50000"/>
                    <a:lumOff val="50000"/>
                  </a:schemeClr>
                </a:solidFill>
                <a:latin typeface="+mn-ea"/>
                <a:ea typeface="+mn-ea"/>
              </a:rPr>
              <a:t>GIT</a:t>
            </a:r>
            <a:r>
              <a:rPr lang="zh-CN" altLang="en-US" dirty="0" smtClean="0">
                <a:solidFill>
                  <a:schemeClr val="tx1">
                    <a:lumMod val="50000"/>
                    <a:lumOff val="50000"/>
                  </a:schemeClr>
                </a:solidFill>
                <a:latin typeface="+mn-ea"/>
                <a:ea typeface="+mn-ea"/>
              </a:rPr>
              <a:t>：</a:t>
            </a:r>
            <a:endParaRPr lang="en-US" altLang="zh-CN" dirty="0" smtClean="0">
              <a:solidFill>
                <a:schemeClr val="tx1">
                  <a:lumMod val="50000"/>
                  <a:lumOff val="50000"/>
                </a:schemeClr>
              </a:solidFill>
              <a:latin typeface="+mn-ea"/>
              <a:ea typeface="+mn-ea"/>
            </a:endParaRPr>
          </a:p>
          <a:p>
            <a:pPr marL="0">
              <a:lnSpc>
                <a:spcPct val="100000"/>
              </a:lnSpc>
              <a:spcBef>
                <a:spcPts val="0"/>
              </a:spcBef>
            </a:pPr>
            <a:r>
              <a:rPr lang="zh-CN" altLang="en-US" dirty="0">
                <a:solidFill>
                  <a:schemeClr val="tx1">
                    <a:lumMod val="50000"/>
                    <a:lumOff val="50000"/>
                  </a:schemeClr>
                </a:solidFill>
                <a:latin typeface="+mn-ea"/>
                <a:ea typeface="+mn-ea"/>
              </a:rPr>
              <a:t>分布式版本控制</a:t>
            </a:r>
            <a:r>
              <a:rPr lang="zh-CN" altLang="en-US" dirty="0" smtClean="0">
                <a:solidFill>
                  <a:schemeClr val="tx1">
                    <a:lumMod val="50000"/>
                    <a:lumOff val="50000"/>
                  </a:schemeClr>
                </a:solidFill>
                <a:latin typeface="+mn-ea"/>
                <a:ea typeface="+mn-ea"/>
              </a:rPr>
              <a:t>系统，</a:t>
            </a:r>
            <a:r>
              <a:rPr lang="zh-CN" altLang="en-US" dirty="0">
                <a:solidFill>
                  <a:schemeClr val="tx1">
                    <a:lumMod val="50000"/>
                    <a:lumOff val="50000"/>
                  </a:schemeClr>
                </a:solidFill>
                <a:latin typeface="+mn-ea"/>
                <a:ea typeface="+mn-ea"/>
              </a:rPr>
              <a:t>可用</a:t>
            </a:r>
            <a:r>
              <a:rPr lang="zh-CN" altLang="en-US" dirty="0" smtClean="0">
                <a:solidFill>
                  <a:schemeClr val="tx1">
                    <a:lumMod val="50000"/>
                    <a:lumOff val="50000"/>
                  </a:schemeClr>
                </a:solidFill>
                <a:latin typeface="+mn-ea"/>
                <a:ea typeface="+mn-ea"/>
              </a:rPr>
              <a:t>于共享、修改文件</a:t>
            </a:r>
            <a:endParaRPr lang="en-US" altLang="zh-CN" dirty="0" smtClean="0">
              <a:solidFill>
                <a:schemeClr val="tx1">
                  <a:lumMod val="50000"/>
                  <a:lumOff val="50000"/>
                </a:schemeClr>
              </a:solidFill>
              <a:latin typeface="+mn-ea"/>
              <a:ea typeface="+mn-ea"/>
            </a:endParaRPr>
          </a:p>
        </p:txBody>
      </p:sp>
      <p:grpSp>
        <p:nvGrpSpPr>
          <p:cNvPr id="5" name="组合 4"/>
          <p:cNvGrpSpPr/>
          <p:nvPr/>
        </p:nvGrpSpPr>
        <p:grpSpPr>
          <a:xfrm>
            <a:off x="4572000" y="3068464"/>
            <a:ext cx="3700463" cy="2695575"/>
            <a:chOff x="4913311" y="1223635"/>
            <a:chExt cx="3700463" cy="2695575"/>
          </a:xfrm>
        </p:grpSpPr>
        <p:pic>
          <p:nvPicPr>
            <p:cNvPr id="1026" name="Picture 2" descr="http://f.hiphotos.baidu.com/baike/c0%3Dbaike92%2C5%2C5%2C92%2C30/sign=da38bc6e1a4c510fbac9ea4801304e48/a71ea8d3fd1f4134ca7667d8251f95cad0c85ed6.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913311" y="1223635"/>
              <a:ext cx="3700463" cy="26955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867525" y="3152775"/>
              <a:ext cx="1257300" cy="276999"/>
            </a:xfrm>
            <a:prstGeom prst="rect">
              <a:avLst/>
            </a:prstGeom>
            <a:noFill/>
          </p:spPr>
          <p:txBody>
            <a:bodyPr wrap="square" rtlCol="0">
              <a:spAutoFit/>
            </a:bodyPr>
            <a:lstStyle/>
            <a:p>
              <a:pPr eaLnBrk="0" fontAlgn="base" hangingPunct="0">
                <a:spcBef>
                  <a:spcPct val="0"/>
                </a:spcBef>
                <a:spcAft>
                  <a:spcPct val="0"/>
                </a:spcAft>
              </a:pPr>
              <a:r>
                <a:rPr lang="en-US" altLang="zh-CN" sz="1200" dirty="0">
                  <a:solidFill>
                    <a:srgbClr val="000000"/>
                  </a:solidFill>
                  <a:latin typeface="Arial" panose="020B0604020202020204" pitchFamily="34" charset="0"/>
                </a:rPr>
                <a:t>GIT</a:t>
              </a:r>
              <a:r>
                <a:rPr lang="zh-CN" altLang="en-US" sz="1200" dirty="0">
                  <a:solidFill>
                    <a:srgbClr val="000000"/>
                  </a:solidFill>
                  <a:latin typeface="Arial" panose="020B0604020202020204" pitchFamily="34" charset="0"/>
                </a:rPr>
                <a:t>开发过程图</a:t>
              </a:r>
            </a:p>
          </p:txBody>
        </p:sp>
      </p:grpSp>
      <p:pic>
        <p:nvPicPr>
          <p:cNvPr id="7" name="Picture 39" descr="Screen Shot 2013-12-24 at 上午10.29.44.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9750" y="1026216"/>
            <a:ext cx="2700338" cy="180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8" name="Picture 40" descr="Screen Shot 2013-12-24 at 上午10.34.50.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39261" y="2420888"/>
            <a:ext cx="2614612" cy="172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384849493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文件共享</a:t>
            </a:r>
            <a:endParaRPr lang="zh-CN" altLang="en-US" dirty="0"/>
          </a:p>
        </p:txBody>
      </p:sp>
      <p:sp>
        <p:nvSpPr>
          <p:cNvPr id="3" name="内容占位符 2"/>
          <p:cNvSpPr>
            <a:spLocks noGrp="1"/>
          </p:cNvSpPr>
          <p:nvPr>
            <p:ph idx="4294967295"/>
          </p:nvPr>
        </p:nvSpPr>
        <p:spPr>
          <a:xfrm>
            <a:off x="876300" y="1600201"/>
            <a:ext cx="2399556" cy="4241800"/>
          </a:xfrm>
          <a:prstGeom prst="rect">
            <a:avLst/>
          </a:prstGeom>
        </p:spPr>
        <p:txBody>
          <a:bodyPr/>
          <a:lstStyle/>
          <a:p>
            <a:pPr marL="0" indent="0">
              <a:lnSpc>
                <a:spcPct val="100000"/>
              </a:lnSpc>
              <a:spcBef>
                <a:spcPts val="0"/>
              </a:spcBef>
            </a:pPr>
            <a:r>
              <a:rPr lang="zh-CN" altLang="en-US" sz="1200" dirty="0" smtClean="0">
                <a:solidFill>
                  <a:schemeClr val="tx1">
                    <a:lumMod val="50000"/>
                    <a:lumOff val="50000"/>
                  </a:schemeClr>
                </a:solidFill>
                <a:latin typeface="+mn-ea"/>
                <a:ea typeface="+mn-ea"/>
              </a:rPr>
              <a:t>网盘、云存储：</a:t>
            </a:r>
            <a:endParaRPr lang="en-US" altLang="zh-CN" sz="1200" dirty="0" smtClean="0">
              <a:solidFill>
                <a:schemeClr val="tx1">
                  <a:lumMod val="50000"/>
                  <a:lumOff val="50000"/>
                </a:schemeClr>
              </a:solidFill>
              <a:latin typeface="+mn-ea"/>
              <a:ea typeface="+mn-ea"/>
            </a:endParaRPr>
          </a:p>
          <a:p>
            <a:pPr marL="0" indent="0">
              <a:lnSpc>
                <a:spcPct val="100000"/>
              </a:lnSpc>
              <a:spcBef>
                <a:spcPts val="0"/>
              </a:spcBef>
            </a:pPr>
            <a:r>
              <a:rPr lang="zh-CN" altLang="en-US" sz="1200" dirty="0" smtClean="0">
                <a:solidFill>
                  <a:schemeClr val="tx1">
                    <a:lumMod val="50000"/>
                    <a:lumOff val="50000"/>
                  </a:schemeClr>
                </a:solidFill>
                <a:latin typeface="+mn-ea"/>
                <a:ea typeface="+mn-ea"/>
              </a:rPr>
              <a:t>用于文件共享、管理，可以存储大量文件。</a:t>
            </a:r>
            <a:endParaRPr lang="en-US" altLang="zh-CN" sz="1200" dirty="0" smtClean="0">
              <a:solidFill>
                <a:schemeClr val="tx1">
                  <a:lumMod val="50000"/>
                  <a:lumOff val="50000"/>
                </a:schemeClr>
              </a:solidFill>
              <a:latin typeface="+mn-ea"/>
              <a:ea typeface="+mn-ea"/>
            </a:endParaRPr>
          </a:p>
        </p:txBody>
      </p:sp>
      <p:sp>
        <p:nvSpPr>
          <p:cNvPr id="4" name="AutoShape 2" descr="http://img3.imgtn.bdimg.com/it/u=2241072088,3242742099&amp;fm=23&amp;gp=0.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5" name="AutoShape 4" descr="http://img3.imgtn.bdimg.com/it/u=2241072088,3242742099&amp;fm=23&amp;gp=0.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6" name="AutoShape 6" descr="http://img3.imgtn.bdimg.com/it/u=2241072088,3242742099&amp;fm=23&amp;gp=0.jpg"/>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sp>
        <p:nvSpPr>
          <p:cNvPr id="7" name="AutoShape 8" descr="http://img3.imgtn.bdimg.com/it/u=2324611100,385763131&amp;fm=23&amp;gp=0.jpg"/>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srgbClr val="000000"/>
              </a:solidFill>
              <a:latin typeface="Arial" panose="020B0604020202020204" pitchFamily="34" charset="0"/>
            </a:endParaRPr>
          </a:p>
        </p:txBody>
      </p:sp>
      <p:pic>
        <p:nvPicPr>
          <p:cNvPr id="820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215847"/>
            <a:ext cx="4467225"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4062" y="2708920"/>
            <a:ext cx="5715000" cy="390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975331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lang="zh-CN" altLang="en-US" dirty="0" smtClean="0"/>
              <a:t>会议记录</a:t>
            </a:r>
            <a:endParaRPr lang="zh-CN" altLang="en-US" dirty="0"/>
          </a:p>
        </p:txBody>
      </p:sp>
      <p:sp>
        <p:nvSpPr>
          <p:cNvPr id="3" name="内容占位符 2"/>
          <p:cNvSpPr>
            <a:spLocks noGrp="1"/>
          </p:cNvSpPr>
          <p:nvPr>
            <p:ph idx="4294967295"/>
          </p:nvPr>
        </p:nvSpPr>
        <p:spPr>
          <a:xfrm>
            <a:off x="5990674" y="1600201"/>
            <a:ext cx="1965702" cy="4241800"/>
          </a:xfrm>
          <a:prstGeom prst="rect">
            <a:avLst/>
          </a:prstGeom>
        </p:spPr>
        <p:txBody>
          <a:bodyPr/>
          <a:lstStyle/>
          <a:p>
            <a:r>
              <a:rPr lang="zh-CN" altLang="en-US" sz="1200" dirty="0" smtClean="0">
                <a:solidFill>
                  <a:schemeClr val="tx1">
                    <a:lumMod val="50000"/>
                    <a:lumOff val="50000"/>
                  </a:schemeClr>
                </a:solidFill>
                <a:latin typeface="+mn-ea"/>
                <a:ea typeface="+mn-ea"/>
              </a:rPr>
              <a:t>摄像机</a:t>
            </a:r>
            <a:r>
              <a:rPr lang="zh-CN" altLang="en-US" sz="1200" dirty="0">
                <a:solidFill>
                  <a:schemeClr val="tx1">
                    <a:lumMod val="50000"/>
                    <a:lumOff val="50000"/>
                  </a:schemeClr>
                </a:solidFill>
                <a:latin typeface="+mn-ea"/>
                <a:ea typeface="+mn-ea"/>
              </a:rPr>
              <a:t>：</a:t>
            </a:r>
            <a:endParaRPr lang="en-US" altLang="zh-CN" sz="1200" dirty="0" smtClean="0">
              <a:solidFill>
                <a:schemeClr val="tx1">
                  <a:lumMod val="50000"/>
                  <a:lumOff val="50000"/>
                </a:schemeClr>
              </a:solidFill>
              <a:latin typeface="+mn-ea"/>
              <a:ea typeface="+mn-ea"/>
            </a:endParaRPr>
          </a:p>
          <a:p>
            <a:r>
              <a:rPr lang="zh-CN" altLang="en-US" sz="1200" dirty="0">
                <a:solidFill>
                  <a:schemeClr val="tx1">
                    <a:lumMod val="50000"/>
                    <a:lumOff val="50000"/>
                  </a:schemeClr>
                </a:solidFill>
                <a:latin typeface="+mn-ea"/>
                <a:ea typeface="+mn-ea"/>
              </a:rPr>
              <a:t>用于</a:t>
            </a:r>
            <a:r>
              <a:rPr lang="zh-CN" altLang="en-US" sz="1200" dirty="0" smtClean="0">
                <a:solidFill>
                  <a:schemeClr val="tx1">
                    <a:lumMod val="50000"/>
                    <a:lumOff val="50000"/>
                  </a:schemeClr>
                </a:solidFill>
                <a:latin typeface="+mn-ea"/>
                <a:ea typeface="+mn-ea"/>
              </a:rPr>
              <a:t>会议记录、证据采集等，提供真实可信的证据。</a:t>
            </a:r>
            <a:endParaRPr lang="en-US" altLang="zh-CN" sz="1200" dirty="0" smtClean="0">
              <a:solidFill>
                <a:schemeClr val="tx1">
                  <a:lumMod val="50000"/>
                  <a:lumOff val="50000"/>
                </a:schemeClr>
              </a:solidFill>
              <a:latin typeface="+mn-ea"/>
              <a:ea typeface="+mn-ea"/>
            </a:endParaRPr>
          </a:p>
          <a:p>
            <a:r>
              <a:rPr lang="en-US" altLang="zh-CN" sz="1200" dirty="0" smtClean="0">
                <a:solidFill>
                  <a:schemeClr val="tx1">
                    <a:lumMod val="50000"/>
                    <a:lumOff val="50000"/>
                  </a:schemeClr>
                </a:solidFill>
                <a:latin typeface="+mn-ea"/>
                <a:ea typeface="+mn-ea"/>
              </a:rPr>
              <a:t>Word</a:t>
            </a:r>
            <a:r>
              <a:rPr lang="zh-CN" altLang="en-US" sz="1200" dirty="0" smtClean="0">
                <a:solidFill>
                  <a:schemeClr val="tx1">
                    <a:lumMod val="50000"/>
                    <a:lumOff val="50000"/>
                  </a:schemeClr>
                </a:solidFill>
                <a:latin typeface="+mn-ea"/>
                <a:ea typeface="+mn-ea"/>
              </a:rPr>
              <a:t>：</a:t>
            </a:r>
            <a:endParaRPr lang="en-US" altLang="zh-CN" sz="1200" dirty="0" smtClean="0">
              <a:solidFill>
                <a:schemeClr val="tx1">
                  <a:lumMod val="50000"/>
                  <a:lumOff val="50000"/>
                </a:schemeClr>
              </a:solidFill>
              <a:latin typeface="+mn-ea"/>
              <a:ea typeface="+mn-ea"/>
            </a:endParaRPr>
          </a:p>
          <a:p>
            <a:r>
              <a:rPr lang="zh-CN" altLang="en-US" sz="1200" dirty="0">
                <a:solidFill>
                  <a:schemeClr val="tx1">
                    <a:lumMod val="50000"/>
                    <a:lumOff val="50000"/>
                  </a:schemeClr>
                </a:solidFill>
                <a:latin typeface="+mn-ea"/>
                <a:ea typeface="+mn-ea"/>
              </a:rPr>
              <a:t>用于</a:t>
            </a:r>
            <a:r>
              <a:rPr lang="zh-CN" altLang="en-US" sz="1200" dirty="0" smtClean="0">
                <a:solidFill>
                  <a:schemeClr val="tx1">
                    <a:lumMod val="50000"/>
                    <a:lumOff val="50000"/>
                  </a:schemeClr>
                </a:solidFill>
                <a:latin typeface="+mn-ea"/>
                <a:ea typeface="+mn-ea"/>
              </a:rPr>
              <a:t>会议记录、文字编辑等。也可做少量排版工作。</a:t>
            </a:r>
            <a:endParaRPr lang="en-US" altLang="zh-CN" sz="1200" dirty="0" smtClean="0">
              <a:solidFill>
                <a:schemeClr val="tx1">
                  <a:lumMod val="50000"/>
                  <a:lumOff val="50000"/>
                </a:schemeClr>
              </a:solidFill>
              <a:latin typeface="+mn-ea"/>
              <a:ea typeface="+mn-ea"/>
            </a:endParaRPr>
          </a:p>
          <a:p>
            <a:endParaRPr lang="zh-CN" altLang="en-US" sz="1200" dirty="0">
              <a:solidFill>
                <a:schemeClr val="tx1">
                  <a:lumMod val="50000"/>
                  <a:lumOff val="50000"/>
                </a:schemeClr>
              </a:solidFill>
              <a:latin typeface="+mn-ea"/>
              <a:ea typeface="+mn-ea"/>
            </a:endParaRPr>
          </a:p>
        </p:txBody>
      </p:sp>
      <p:pic>
        <p:nvPicPr>
          <p:cNvPr id="1026" name="Picture 2" descr="http://www.vcube.com.cn/ja/shared/images/service/serviceM_img075_big.gi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59632" y="332656"/>
            <a:ext cx="3951636" cy="29523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0525" y="1412776"/>
            <a:ext cx="3878497" cy="29887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056" y="3717032"/>
            <a:ext cx="3952875"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912793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函数化编程</a:t>
            </a:r>
            <a:endParaRPr lang="zh-CN" altLang="en-US" dirty="0"/>
          </a:p>
        </p:txBody>
      </p:sp>
      <p:sp>
        <p:nvSpPr>
          <p:cNvPr id="3" name="内容占位符 2"/>
          <p:cNvSpPr>
            <a:spLocks noGrp="1"/>
          </p:cNvSpPr>
          <p:nvPr>
            <p:ph idx="4294967295"/>
          </p:nvPr>
        </p:nvSpPr>
        <p:spPr>
          <a:xfrm>
            <a:off x="876300" y="1600201"/>
            <a:ext cx="4393124" cy="4241800"/>
          </a:xfrm>
          <a:prstGeom prst="rect">
            <a:avLst/>
          </a:prstGeom>
        </p:spPr>
        <p:txBody>
          <a:bodyPr/>
          <a:lstStyle/>
          <a:p>
            <a:pPr marL="0" indent="0">
              <a:lnSpc>
                <a:spcPct val="100000"/>
              </a:lnSpc>
              <a:spcBef>
                <a:spcPts val="0"/>
              </a:spcBef>
              <a:buNone/>
            </a:pPr>
            <a:r>
              <a:rPr lang="en-US" altLang="zh-CN" sz="900" dirty="0" smtClean="0">
                <a:solidFill>
                  <a:schemeClr val="tx1">
                    <a:lumMod val="50000"/>
                    <a:lumOff val="50000"/>
                  </a:schemeClr>
                </a:solidFill>
                <a:latin typeface="+mn-ea"/>
                <a:ea typeface="+mn-ea"/>
              </a:rPr>
              <a:t>Processing</a:t>
            </a:r>
            <a:r>
              <a:rPr lang="zh-CN" altLang="en-US" sz="900" dirty="0" smtClean="0">
                <a:solidFill>
                  <a:schemeClr val="tx1">
                    <a:lumMod val="50000"/>
                    <a:lumOff val="50000"/>
                  </a:schemeClr>
                </a:solidFill>
                <a:latin typeface="+mn-ea"/>
                <a:ea typeface="+mn-ea"/>
              </a:rPr>
              <a:t>，</a:t>
            </a:r>
            <a:r>
              <a:rPr lang="en-US" altLang="zh-CN" sz="900" dirty="0" err="1" smtClean="0">
                <a:solidFill>
                  <a:schemeClr val="tx1">
                    <a:lumMod val="50000"/>
                    <a:lumOff val="50000"/>
                  </a:schemeClr>
                </a:solidFill>
                <a:latin typeface="+mn-ea"/>
                <a:ea typeface="+mn-ea"/>
              </a:rPr>
              <a:t>Mathematica</a:t>
            </a:r>
            <a:r>
              <a:rPr lang="zh-CN" altLang="en-US" sz="900" dirty="0" smtClean="0">
                <a:solidFill>
                  <a:schemeClr val="tx1">
                    <a:lumMod val="50000"/>
                    <a:lumOff val="50000"/>
                  </a:schemeClr>
                </a:solidFill>
                <a:latin typeface="+mn-ea"/>
                <a:ea typeface="+mn-ea"/>
              </a:rPr>
              <a:t>：</a:t>
            </a:r>
            <a:endParaRPr lang="en-US" altLang="zh-CN" sz="900" dirty="0" smtClean="0">
              <a:solidFill>
                <a:schemeClr val="tx1">
                  <a:lumMod val="50000"/>
                  <a:lumOff val="50000"/>
                </a:schemeClr>
              </a:solidFill>
              <a:latin typeface="+mn-ea"/>
              <a:ea typeface="+mn-ea"/>
            </a:endParaRPr>
          </a:p>
          <a:p>
            <a:pPr marL="0" indent="0">
              <a:lnSpc>
                <a:spcPct val="100000"/>
              </a:lnSpc>
              <a:spcBef>
                <a:spcPts val="0"/>
              </a:spcBef>
              <a:buNone/>
            </a:pPr>
            <a:r>
              <a:rPr lang="zh-CN" altLang="en-US" sz="900" dirty="0">
                <a:solidFill>
                  <a:schemeClr val="tx1">
                    <a:lumMod val="50000"/>
                    <a:lumOff val="50000"/>
                  </a:schemeClr>
                </a:solidFill>
                <a:latin typeface="+mn-ea"/>
                <a:ea typeface="+mn-ea"/>
              </a:rPr>
              <a:t>极</a:t>
            </a:r>
            <a:r>
              <a:rPr lang="zh-CN" altLang="en-US" sz="900" dirty="0" smtClean="0">
                <a:solidFill>
                  <a:schemeClr val="tx1">
                    <a:lumMod val="50000"/>
                    <a:lumOff val="50000"/>
                  </a:schemeClr>
                </a:solidFill>
                <a:latin typeface="+mn-ea"/>
                <a:ea typeface="+mn-ea"/>
              </a:rPr>
              <a:t>易</a:t>
            </a:r>
            <a:r>
              <a:rPr lang="zh-CN" altLang="en-US" sz="1200" dirty="0" smtClean="0">
                <a:solidFill>
                  <a:schemeClr val="tx1">
                    <a:lumMod val="50000"/>
                    <a:lumOff val="50000"/>
                  </a:schemeClr>
                </a:solidFill>
                <a:latin typeface="+mn-ea"/>
                <a:ea typeface="+mn-ea"/>
              </a:rPr>
              <a:t>学习</a:t>
            </a:r>
            <a:r>
              <a:rPr lang="zh-CN" altLang="en-US" sz="900" dirty="0" smtClean="0">
                <a:solidFill>
                  <a:schemeClr val="tx1">
                    <a:lumMod val="50000"/>
                    <a:lumOff val="50000"/>
                  </a:schemeClr>
                </a:solidFill>
                <a:latin typeface="+mn-ea"/>
                <a:ea typeface="+mn-ea"/>
              </a:rPr>
              <a:t>的编程语言，能让人快速编程处理图像、声音等信息</a:t>
            </a:r>
            <a:endParaRPr lang="en-US" altLang="zh-CN" sz="900" dirty="0" smtClean="0">
              <a:solidFill>
                <a:schemeClr val="tx1">
                  <a:lumMod val="50000"/>
                  <a:lumOff val="50000"/>
                </a:schemeClr>
              </a:solidFill>
              <a:latin typeface="+mn-ea"/>
              <a:ea typeface="+mn-ea"/>
            </a:endParaRPr>
          </a:p>
        </p:txBody>
      </p:sp>
      <p:pic>
        <p:nvPicPr>
          <p:cNvPr id="3074" name="Picture 2" descr="http://wenwen.soso.com/p/20120316/20120316220556-344751823.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724128" y="172914"/>
            <a:ext cx="3224989" cy="29476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images.cnblogs.com/cnblogs_com/OMG-Team/201111/20111107172043770.jp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1811" t="4742" b="4477"/>
          <a:stretch/>
        </p:blipFill>
        <p:spPr bwMode="auto">
          <a:xfrm>
            <a:off x="2915816" y="2708920"/>
            <a:ext cx="3981652" cy="347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17145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lang="zh-CN" altLang="en-US" dirty="0" smtClean="0"/>
              <a:t>信息检索</a:t>
            </a:r>
            <a:endParaRPr lang="zh-CN" altLang="en-US" dirty="0"/>
          </a:p>
        </p:txBody>
      </p:sp>
      <p:sp>
        <p:nvSpPr>
          <p:cNvPr id="4" name="内容占位符 3"/>
          <p:cNvSpPr>
            <a:spLocks noGrp="1"/>
          </p:cNvSpPr>
          <p:nvPr>
            <p:ph sz="half" idx="2"/>
          </p:nvPr>
        </p:nvSpPr>
        <p:spPr>
          <a:xfrm>
            <a:off x="5311748" y="1600200"/>
            <a:ext cx="3328988" cy="3975100"/>
          </a:xfrm>
        </p:spPr>
        <p:txBody>
          <a:bodyPr>
            <a:normAutofit/>
          </a:bodyPr>
          <a:lstStyle/>
          <a:p>
            <a:pPr marL="0" indent="0">
              <a:lnSpc>
                <a:spcPct val="100000"/>
              </a:lnSpc>
              <a:spcBef>
                <a:spcPts val="0"/>
              </a:spcBef>
              <a:buNone/>
            </a:pPr>
            <a:r>
              <a:rPr lang="en-US" altLang="zh-CN" dirty="0">
                <a:solidFill>
                  <a:schemeClr val="tx1">
                    <a:lumMod val="50000"/>
                    <a:lumOff val="50000"/>
                  </a:schemeClr>
                </a:solidFill>
                <a:latin typeface="+mn-ea"/>
                <a:ea typeface="+mn-ea"/>
              </a:rPr>
              <a:t>Google</a:t>
            </a:r>
          </a:p>
          <a:p>
            <a:pPr marL="0" indent="0">
              <a:lnSpc>
                <a:spcPct val="100000"/>
              </a:lnSpc>
              <a:spcBef>
                <a:spcPts val="0"/>
              </a:spcBef>
              <a:buNone/>
            </a:pPr>
            <a:r>
              <a:rPr lang="en-US" altLang="zh-CN" dirty="0">
                <a:solidFill>
                  <a:schemeClr val="tx1">
                    <a:lumMod val="50000"/>
                    <a:lumOff val="50000"/>
                  </a:schemeClr>
                </a:solidFill>
                <a:latin typeface="+mn-ea"/>
                <a:ea typeface="+mn-ea"/>
              </a:rPr>
              <a:t>Wikipedia</a:t>
            </a:r>
            <a:endParaRPr lang="zh-CN" altLang="en-US" dirty="0">
              <a:solidFill>
                <a:schemeClr val="tx1">
                  <a:lumMod val="50000"/>
                  <a:lumOff val="50000"/>
                </a:schemeClr>
              </a:solidFill>
              <a:latin typeface="+mn-ea"/>
              <a:ea typeface="+mn-ea"/>
            </a:endParaRPr>
          </a:p>
          <a:p>
            <a:pPr marL="0" indent="0">
              <a:lnSpc>
                <a:spcPct val="100000"/>
              </a:lnSpc>
              <a:spcBef>
                <a:spcPts val="0"/>
              </a:spcBef>
              <a:buNone/>
            </a:pPr>
            <a:endParaRPr lang="zh-CN" altLang="en-US" dirty="0">
              <a:solidFill>
                <a:schemeClr val="tx1">
                  <a:lumMod val="50000"/>
                  <a:lumOff val="50000"/>
                </a:schemeClr>
              </a:solidFill>
              <a:latin typeface="+mn-ea"/>
              <a:ea typeface="+mn-ea"/>
            </a:endParaRPr>
          </a:p>
        </p:txBody>
      </p:sp>
      <p:pic>
        <p:nvPicPr>
          <p:cNvPr id="5122" name="Picture 2" descr="http://news.newhua.com/Files/Remoteupfile/2010-6/9/googlelogokids28.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97280" y="742950"/>
            <a:ext cx="3342331" cy="24733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bundpic.com/upload/images/21/650_430_129830872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241708" y="3006672"/>
            <a:ext cx="3411003" cy="2256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93643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示意图</a:t>
            </a:r>
          </a:p>
        </p:txBody>
      </p:sp>
      <p:sp>
        <p:nvSpPr>
          <p:cNvPr id="3" name="内容占位符 2"/>
          <p:cNvSpPr>
            <a:spLocks noGrp="1"/>
          </p:cNvSpPr>
          <p:nvPr>
            <p:ph sz="half" idx="1"/>
          </p:nvPr>
        </p:nvSpPr>
        <p:spPr>
          <a:xfrm>
            <a:off x="545097" y="1600200"/>
            <a:ext cx="3409554" cy="3975101"/>
          </a:xfrm>
        </p:spPr>
        <p:txBody>
          <a:bodyPr>
            <a:normAutofit/>
          </a:bodyPr>
          <a:lstStyle/>
          <a:p>
            <a:pPr marL="0" indent="0">
              <a:lnSpc>
                <a:spcPct val="100000"/>
              </a:lnSpc>
              <a:spcBef>
                <a:spcPts val="0"/>
              </a:spcBef>
            </a:pPr>
            <a:r>
              <a:rPr lang="en-US" altLang="zh-CN" dirty="0" err="1" smtClean="0">
                <a:solidFill>
                  <a:schemeClr val="tx1">
                    <a:lumMod val="50000"/>
                    <a:lumOff val="50000"/>
                  </a:schemeClr>
                </a:solidFill>
                <a:latin typeface="+mn-ea"/>
                <a:ea typeface="+mn-ea"/>
              </a:rPr>
              <a:t>Freemind</a:t>
            </a:r>
            <a:r>
              <a:rPr lang="zh-CN" altLang="en-US" dirty="0" smtClean="0">
                <a:solidFill>
                  <a:schemeClr val="tx1">
                    <a:lumMod val="50000"/>
                    <a:lumOff val="50000"/>
                  </a:schemeClr>
                </a:solidFill>
                <a:latin typeface="+mn-ea"/>
                <a:ea typeface="+mn-ea"/>
              </a:rPr>
              <a:t>，</a:t>
            </a:r>
            <a:r>
              <a:rPr lang="en-US" altLang="zh-CN" dirty="0" err="1" smtClean="0">
                <a:solidFill>
                  <a:schemeClr val="tx1">
                    <a:lumMod val="50000"/>
                    <a:lumOff val="50000"/>
                  </a:schemeClr>
                </a:solidFill>
                <a:latin typeface="+mn-ea"/>
                <a:ea typeface="+mn-ea"/>
              </a:rPr>
              <a:t>Xmind</a:t>
            </a:r>
            <a:r>
              <a:rPr lang="zh-CN" altLang="en-US" dirty="0" smtClean="0">
                <a:solidFill>
                  <a:schemeClr val="tx1">
                    <a:lumMod val="50000"/>
                    <a:lumOff val="50000"/>
                  </a:schemeClr>
                </a:solidFill>
                <a:latin typeface="+mn-ea"/>
                <a:ea typeface="+mn-ea"/>
              </a:rPr>
              <a:t>：</a:t>
            </a:r>
            <a:endParaRPr lang="en-US" altLang="zh-CN" dirty="0" smtClean="0">
              <a:solidFill>
                <a:schemeClr val="tx1">
                  <a:lumMod val="50000"/>
                  <a:lumOff val="50000"/>
                </a:schemeClr>
              </a:solidFill>
              <a:latin typeface="+mn-ea"/>
              <a:ea typeface="+mn-ea"/>
            </a:endParaRPr>
          </a:p>
          <a:p>
            <a:pPr marL="0" indent="0">
              <a:lnSpc>
                <a:spcPct val="100000"/>
              </a:lnSpc>
              <a:spcBef>
                <a:spcPts val="0"/>
              </a:spcBef>
            </a:pPr>
            <a:r>
              <a:rPr lang="zh-CN" altLang="en-US" dirty="0">
                <a:solidFill>
                  <a:schemeClr val="tx1">
                    <a:lumMod val="50000"/>
                    <a:lumOff val="50000"/>
                  </a:schemeClr>
                </a:solidFill>
                <a:latin typeface="+mn-ea"/>
                <a:ea typeface="+mn-ea"/>
              </a:rPr>
              <a:t>思维导图绘制</a:t>
            </a:r>
            <a:r>
              <a:rPr lang="zh-CN" altLang="en-US" dirty="0" smtClean="0">
                <a:solidFill>
                  <a:schemeClr val="tx1">
                    <a:lumMod val="50000"/>
                    <a:lumOff val="50000"/>
                  </a:schemeClr>
                </a:solidFill>
                <a:latin typeface="+mn-ea"/>
                <a:ea typeface="+mn-ea"/>
              </a:rPr>
              <a:t>软件，可绘制逻辑图、树状图等结构图，能和</a:t>
            </a:r>
            <a:r>
              <a:rPr lang="en-US" altLang="zh-CN" dirty="0" smtClean="0">
                <a:solidFill>
                  <a:schemeClr val="tx1">
                    <a:lumMod val="50000"/>
                    <a:lumOff val="50000"/>
                  </a:schemeClr>
                </a:solidFill>
                <a:latin typeface="+mn-ea"/>
                <a:ea typeface="+mn-ea"/>
              </a:rPr>
              <a:t>Word</a:t>
            </a:r>
            <a:r>
              <a:rPr lang="zh-CN" altLang="en-US" dirty="0" smtClean="0">
                <a:solidFill>
                  <a:schemeClr val="tx1">
                    <a:lumMod val="50000"/>
                    <a:lumOff val="50000"/>
                  </a:schemeClr>
                </a:solidFill>
                <a:latin typeface="+mn-ea"/>
                <a:ea typeface="+mn-ea"/>
              </a:rPr>
              <a:t>、</a:t>
            </a:r>
            <a:r>
              <a:rPr lang="en-US" altLang="zh-CN" dirty="0" err="1" smtClean="0">
                <a:solidFill>
                  <a:schemeClr val="tx1">
                    <a:lumMod val="50000"/>
                    <a:lumOff val="50000"/>
                  </a:schemeClr>
                </a:solidFill>
                <a:latin typeface="+mn-ea"/>
                <a:ea typeface="+mn-ea"/>
              </a:rPr>
              <a:t>Powerpoint</a:t>
            </a:r>
            <a:r>
              <a:rPr lang="zh-CN" altLang="en-US" dirty="0" smtClean="0">
                <a:solidFill>
                  <a:schemeClr val="tx1">
                    <a:lumMod val="50000"/>
                    <a:lumOff val="50000"/>
                  </a:schemeClr>
                </a:solidFill>
                <a:latin typeface="+mn-ea"/>
                <a:ea typeface="+mn-ea"/>
              </a:rPr>
              <a:t>等软件协同工作</a:t>
            </a:r>
            <a:endParaRPr lang="en-US" altLang="zh-CN" dirty="0" smtClean="0">
              <a:solidFill>
                <a:schemeClr val="tx1">
                  <a:lumMod val="50000"/>
                  <a:lumOff val="50000"/>
                </a:schemeClr>
              </a:solidFill>
              <a:latin typeface="+mn-ea"/>
              <a:ea typeface="+mn-ea"/>
            </a:endParaRPr>
          </a:p>
        </p:txBody>
      </p:sp>
      <p:pic>
        <p:nvPicPr>
          <p:cNvPr id="6146" name="Picture 2" descr="http://7club.ithome.com.tw/upload/image/20101202/4cf72aca8f34f1.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644008" y="1600200"/>
            <a:ext cx="3873947" cy="31191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odesoso.com/codeimages/6a977201-71a6-44b3-a4f9-9b5e31a44fd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3717032"/>
            <a:ext cx="3893345" cy="262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18346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lang="zh-CN" altLang="en-US" dirty="0" smtClean="0"/>
              <a:t>数字化出版</a:t>
            </a:r>
            <a:endParaRPr lang="zh-CN" altLang="en-US" dirty="0"/>
          </a:p>
        </p:txBody>
      </p:sp>
      <p:sp>
        <p:nvSpPr>
          <p:cNvPr id="3" name="内容占位符 2"/>
          <p:cNvSpPr>
            <a:spLocks noGrp="1"/>
          </p:cNvSpPr>
          <p:nvPr>
            <p:ph sz="half" idx="1"/>
          </p:nvPr>
        </p:nvSpPr>
        <p:spPr>
          <a:xfrm>
            <a:off x="5238028" y="1600200"/>
            <a:ext cx="2502324" cy="3975101"/>
          </a:xfrm>
        </p:spPr>
        <p:txBody>
          <a:bodyPr>
            <a:normAutofit/>
          </a:bodyPr>
          <a:lstStyle/>
          <a:p>
            <a:pPr marL="0" indent="0">
              <a:lnSpc>
                <a:spcPct val="120000"/>
              </a:lnSpc>
              <a:spcBef>
                <a:spcPts val="0"/>
              </a:spcBef>
              <a:buNone/>
            </a:pPr>
            <a:r>
              <a:rPr lang="en-US" altLang="zh-CN" dirty="0" smtClean="0">
                <a:solidFill>
                  <a:schemeClr val="tx1">
                    <a:lumMod val="50000"/>
                    <a:lumOff val="50000"/>
                  </a:schemeClr>
                </a:solidFill>
                <a:latin typeface="+mn-ea"/>
                <a:ea typeface="+mn-ea"/>
              </a:rPr>
              <a:t>Premiere</a:t>
            </a:r>
            <a:r>
              <a:rPr lang="zh-CN" altLang="en-US" dirty="0" smtClean="0">
                <a:solidFill>
                  <a:schemeClr val="tx1">
                    <a:lumMod val="50000"/>
                    <a:lumOff val="50000"/>
                  </a:schemeClr>
                </a:solidFill>
                <a:latin typeface="+mn-ea"/>
                <a:ea typeface="+mn-ea"/>
              </a:rPr>
              <a:t>、</a:t>
            </a:r>
            <a:r>
              <a:rPr lang="en-US" altLang="zh-CN" dirty="0" smtClean="0">
                <a:solidFill>
                  <a:schemeClr val="tx1">
                    <a:lumMod val="50000"/>
                    <a:lumOff val="50000"/>
                  </a:schemeClr>
                </a:solidFill>
                <a:latin typeface="+mn-ea"/>
                <a:ea typeface="+mn-ea"/>
              </a:rPr>
              <a:t>Vegas</a:t>
            </a:r>
            <a:r>
              <a:rPr lang="zh-CN" altLang="en-US" dirty="0" smtClean="0">
                <a:solidFill>
                  <a:schemeClr val="tx1">
                    <a:lumMod val="50000"/>
                    <a:lumOff val="50000"/>
                  </a:schemeClr>
                </a:solidFill>
                <a:latin typeface="+mn-ea"/>
                <a:ea typeface="+mn-ea"/>
              </a:rPr>
              <a:t>：</a:t>
            </a:r>
            <a:endParaRPr lang="en-US" altLang="zh-CN" dirty="0" smtClean="0">
              <a:solidFill>
                <a:schemeClr val="tx1">
                  <a:lumMod val="50000"/>
                  <a:lumOff val="50000"/>
                </a:schemeClr>
              </a:solidFill>
              <a:latin typeface="+mn-ea"/>
              <a:ea typeface="+mn-ea"/>
            </a:endParaRPr>
          </a:p>
          <a:p>
            <a:pPr marL="0" indent="0">
              <a:lnSpc>
                <a:spcPct val="120000"/>
              </a:lnSpc>
              <a:spcBef>
                <a:spcPts val="0"/>
              </a:spcBef>
              <a:buNone/>
            </a:pPr>
            <a:r>
              <a:rPr lang="zh-CN" altLang="en-US" dirty="0" smtClean="0">
                <a:solidFill>
                  <a:schemeClr val="tx1">
                    <a:lumMod val="50000"/>
                    <a:lumOff val="50000"/>
                  </a:schemeClr>
                </a:solidFill>
                <a:latin typeface="+mn-ea"/>
                <a:ea typeface="+mn-ea"/>
              </a:rPr>
              <a:t>用于视频剪辑、渲染，可输出视频。</a:t>
            </a:r>
            <a:endParaRPr lang="en-US" altLang="zh-CN" dirty="0" smtClean="0">
              <a:solidFill>
                <a:schemeClr val="tx1">
                  <a:lumMod val="50000"/>
                  <a:lumOff val="50000"/>
                </a:schemeClr>
              </a:solidFill>
              <a:latin typeface="+mn-ea"/>
              <a:ea typeface="+mn-ea"/>
            </a:endParaRPr>
          </a:p>
          <a:p>
            <a:pPr marL="0" indent="0">
              <a:lnSpc>
                <a:spcPct val="120000"/>
              </a:lnSpc>
              <a:spcBef>
                <a:spcPts val="0"/>
              </a:spcBef>
              <a:buNone/>
            </a:pPr>
            <a:endParaRPr lang="en-US" altLang="zh-CN" dirty="0" smtClean="0">
              <a:solidFill>
                <a:schemeClr val="tx1">
                  <a:lumMod val="50000"/>
                  <a:lumOff val="50000"/>
                </a:schemeClr>
              </a:solidFill>
              <a:latin typeface="+mn-ea"/>
              <a:ea typeface="+mn-ea"/>
            </a:endParaRPr>
          </a:p>
          <a:p>
            <a:pPr marL="0" indent="0">
              <a:lnSpc>
                <a:spcPct val="120000"/>
              </a:lnSpc>
              <a:spcBef>
                <a:spcPts val="0"/>
              </a:spcBef>
              <a:buNone/>
            </a:pPr>
            <a:r>
              <a:rPr lang="en-US" altLang="zh-CN" dirty="0" smtClean="0">
                <a:solidFill>
                  <a:schemeClr val="tx1">
                    <a:lumMod val="50000"/>
                    <a:lumOff val="50000"/>
                  </a:schemeClr>
                </a:solidFill>
                <a:latin typeface="+mn-ea"/>
                <a:ea typeface="+mn-ea"/>
              </a:rPr>
              <a:t>Photoshop</a:t>
            </a:r>
            <a:r>
              <a:rPr lang="zh-CN" altLang="en-US" dirty="0" smtClean="0">
                <a:solidFill>
                  <a:schemeClr val="tx1">
                    <a:lumMod val="50000"/>
                    <a:lumOff val="50000"/>
                  </a:schemeClr>
                </a:solidFill>
                <a:latin typeface="+mn-ea"/>
                <a:ea typeface="+mn-ea"/>
              </a:rPr>
              <a:t>：</a:t>
            </a:r>
            <a:endParaRPr lang="en-US" altLang="zh-CN" dirty="0" smtClean="0">
              <a:solidFill>
                <a:schemeClr val="tx1">
                  <a:lumMod val="50000"/>
                  <a:lumOff val="50000"/>
                </a:schemeClr>
              </a:solidFill>
              <a:latin typeface="+mn-ea"/>
              <a:ea typeface="+mn-ea"/>
            </a:endParaRPr>
          </a:p>
          <a:p>
            <a:pPr marL="0" indent="0">
              <a:lnSpc>
                <a:spcPct val="120000"/>
              </a:lnSpc>
              <a:spcBef>
                <a:spcPts val="0"/>
              </a:spcBef>
              <a:buNone/>
            </a:pPr>
            <a:r>
              <a:rPr lang="zh-CN" altLang="en-US" dirty="0" smtClean="0">
                <a:solidFill>
                  <a:schemeClr val="tx1">
                    <a:lumMod val="50000"/>
                    <a:lumOff val="50000"/>
                  </a:schemeClr>
                </a:solidFill>
                <a:latin typeface="+mn-ea"/>
                <a:ea typeface="+mn-ea"/>
              </a:rPr>
              <a:t>编辑图片，可用于制作海报、图标等</a:t>
            </a:r>
            <a:endParaRPr lang="en-US" altLang="zh-CN" dirty="0" smtClean="0">
              <a:solidFill>
                <a:schemeClr val="tx1">
                  <a:lumMod val="50000"/>
                  <a:lumOff val="50000"/>
                </a:schemeClr>
              </a:solidFill>
              <a:latin typeface="+mn-ea"/>
              <a:ea typeface="+mn-ea"/>
            </a:endParaRPr>
          </a:p>
          <a:p>
            <a:pPr marL="0" indent="0">
              <a:lnSpc>
                <a:spcPct val="120000"/>
              </a:lnSpc>
              <a:spcBef>
                <a:spcPts val="0"/>
              </a:spcBef>
              <a:buNone/>
            </a:pPr>
            <a:endParaRPr lang="en-US" altLang="zh-CN" dirty="0" smtClean="0">
              <a:solidFill>
                <a:schemeClr val="tx1">
                  <a:lumMod val="50000"/>
                  <a:lumOff val="50000"/>
                </a:schemeClr>
              </a:solidFill>
              <a:latin typeface="+mn-ea"/>
              <a:ea typeface="+mn-ea"/>
            </a:endParaRPr>
          </a:p>
          <a:p>
            <a:pPr marL="0" indent="0">
              <a:lnSpc>
                <a:spcPct val="120000"/>
              </a:lnSpc>
              <a:spcBef>
                <a:spcPts val="0"/>
              </a:spcBef>
              <a:buNone/>
            </a:pPr>
            <a:r>
              <a:rPr lang="en-US" altLang="zh-CN" dirty="0" smtClean="0">
                <a:solidFill>
                  <a:schemeClr val="tx1">
                    <a:lumMod val="50000"/>
                    <a:lumOff val="50000"/>
                  </a:schemeClr>
                </a:solidFill>
                <a:latin typeface="+mn-ea"/>
                <a:ea typeface="+mn-ea"/>
              </a:rPr>
              <a:t>Word</a:t>
            </a:r>
            <a:r>
              <a:rPr lang="zh-CN" altLang="en-US" dirty="0" smtClean="0">
                <a:solidFill>
                  <a:schemeClr val="tx1">
                    <a:lumMod val="50000"/>
                    <a:lumOff val="50000"/>
                  </a:schemeClr>
                </a:solidFill>
                <a:latin typeface="+mn-ea"/>
                <a:ea typeface="+mn-ea"/>
              </a:rPr>
              <a:t>、</a:t>
            </a:r>
            <a:r>
              <a:rPr lang="en-US" altLang="zh-CN" dirty="0" err="1" smtClean="0">
                <a:solidFill>
                  <a:schemeClr val="tx1">
                    <a:lumMod val="50000"/>
                    <a:lumOff val="50000"/>
                  </a:schemeClr>
                </a:solidFill>
                <a:latin typeface="+mn-ea"/>
                <a:ea typeface="+mn-ea"/>
              </a:rPr>
              <a:t>Powerpoint</a:t>
            </a:r>
            <a:r>
              <a:rPr lang="zh-CN" altLang="en-US" dirty="0" smtClean="0">
                <a:solidFill>
                  <a:schemeClr val="tx1">
                    <a:lumMod val="50000"/>
                    <a:lumOff val="50000"/>
                  </a:schemeClr>
                </a:solidFill>
                <a:latin typeface="+mn-ea"/>
                <a:ea typeface="+mn-ea"/>
              </a:rPr>
              <a:t>：</a:t>
            </a:r>
            <a:endParaRPr lang="en-US" altLang="zh-CN" dirty="0" smtClean="0">
              <a:solidFill>
                <a:schemeClr val="tx1">
                  <a:lumMod val="50000"/>
                  <a:lumOff val="50000"/>
                </a:schemeClr>
              </a:solidFill>
              <a:latin typeface="+mn-ea"/>
              <a:ea typeface="+mn-ea"/>
            </a:endParaRPr>
          </a:p>
          <a:p>
            <a:pPr marL="0" indent="0">
              <a:lnSpc>
                <a:spcPct val="120000"/>
              </a:lnSpc>
              <a:spcBef>
                <a:spcPts val="0"/>
              </a:spcBef>
              <a:buNone/>
            </a:pPr>
            <a:r>
              <a:rPr lang="zh-CN" altLang="en-US" dirty="0">
                <a:solidFill>
                  <a:schemeClr val="tx1">
                    <a:lumMod val="50000"/>
                    <a:lumOff val="50000"/>
                  </a:schemeClr>
                </a:solidFill>
                <a:latin typeface="+mn-ea"/>
                <a:ea typeface="+mn-ea"/>
              </a:rPr>
              <a:t>用于</a:t>
            </a:r>
            <a:r>
              <a:rPr lang="zh-CN" altLang="en-US" dirty="0" smtClean="0">
                <a:solidFill>
                  <a:schemeClr val="tx1">
                    <a:lumMod val="50000"/>
                    <a:lumOff val="50000"/>
                  </a:schemeClr>
                </a:solidFill>
                <a:latin typeface="+mn-ea"/>
                <a:ea typeface="+mn-ea"/>
              </a:rPr>
              <a:t>编辑整合静态材料（文字、图片）和进行少量排版工作。</a:t>
            </a:r>
            <a:endParaRPr lang="en-US" altLang="zh-CN" dirty="0" smtClean="0">
              <a:solidFill>
                <a:schemeClr val="tx1">
                  <a:lumMod val="50000"/>
                  <a:lumOff val="50000"/>
                </a:schemeClr>
              </a:solidFill>
              <a:latin typeface="+mn-ea"/>
              <a:ea typeface="+mn-ea"/>
            </a:endParaRPr>
          </a:p>
          <a:p>
            <a:pPr marL="0" indent="0">
              <a:lnSpc>
                <a:spcPct val="120000"/>
              </a:lnSpc>
              <a:spcBef>
                <a:spcPts val="0"/>
              </a:spcBef>
              <a:buNone/>
            </a:pPr>
            <a:endParaRPr lang="en-US" altLang="zh-CN" dirty="0" smtClean="0">
              <a:solidFill>
                <a:schemeClr val="tx1">
                  <a:lumMod val="50000"/>
                  <a:lumOff val="50000"/>
                </a:schemeClr>
              </a:solidFill>
              <a:latin typeface="+mn-ea"/>
              <a:ea typeface="+mn-ea"/>
            </a:endParaRPr>
          </a:p>
          <a:p>
            <a:pPr marL="0" indent="0">
              <a:lnSpc>
                <a:spcPct val="120000"/>
              </a:lnSpc>
              <a:spcBef>
                <a:spcPts val="0"/>
              </a:spcBef>
              <a:buNone/>
            </a:pPr>
            <a:r>
              <a:rPr lang="en-US" altLang="zh-CN" dirty="0" err="1" smtClean="0">
                <a:solidFill>
                  <a:schemeClr val="tx1">
                    <a:lumMod val="50000"/>
                    <a:lumOff val="50000"/>
                  </a:schemeClr>
                </a:solidFill>
                <a:latin typeface="+mn-ea"/>
                <a:ea typeface="+mn-ea"/>
              </a:rPr>
              <a:t>Anylogic</a:t>
            </a:r>
            <a:r>
              <a:rPr lang="zh-CN" altLang="en-US" dirty="0" smtClean="0">
                <a:solidFill>
                  <a:schemeClr val="tx1">
                    <a:lumMod val="50000"/>
                    <a:lumOff val="50000"/>
                  </a:schemeClr>
                </a:solidFill>
                <a:latin typeface="+mn-ea"/>
                <a:ea typeface="+mn-ea"/>
              </a:rPr>
              <a:t>，</a:t>
            </a:r>
            <a:r>
              <a:rPr lang="en-US" altLang="zh-CN" dirty="0" err="1" smtClean="0">
                <a:solidFill>
                  <a:schemeClr val="tx1">
                    <a:lumMod val="50000"/>
                    <a:lumOff val="50000"/>
                  </a:schemeClr>
                </a:solidFill>
                <a:latin typeface="+mn-ea"/>
                <a:ea typeface="+mn-ea"/>
              </a:rPr>
              <a:t>autoCAD</a:t>
            </a:r>
            <a:r>
              <a:rPr lang="zh-CN" altLang="en-US" dirty="0">
                <a:solidFill>
                  <a:schemeClr val="tx1">
                    <a:lumMod val="50000"/>
                    <a:lumOff val="50000"/>
                  </a:schemeClr>
                </a:solidFill>
                <a:latin typeface="+mn-ea"/>
                <a:ea typeface="+mn-ea"/>
              </a:rPr>
              <a:t>，</a:t>
            </a:r>
            <a:r>
              <a:rPr lang="en-US" altLang="zh-CN" dirty="0" err="1" smtClean="0">
                <a:solidFill>
                  <a:schemeClr val="tx1">
                    <a:lumMod val="50000"/>
                    <a:lumOff val="50000"/>
                  </a:schemeClr>
                </a:solidFill>
                <a:latin typeface="+mn-ea"/>
                <a:ea typeface="+mn-ea"/>
              </a:rPr>
              <a:t>sketchup</a:t>
            </a:r>
            <a:r>
              <a:rPr lang="zh-CN" altLang="en-US" dirty="0" smtClean="0">
                <a:solidFill>
                  <a:schemeClr val="tx1">
                    <a:lumMod val="50000"/>
                    <a:lumOff val="50000"/>
                  </a:schemeClr>
                </a:solidFill>
                <a:latin typeface="+mn-ea"/>
                <a:ea typeface="+mn-ea"/>
              </a:rPr>
              <a:t>：</a:t>
            </a:r>
            <a:endParaRPr lang="en-US" altLang="zh-CN" dirty="0" smtClean="0">
              <a:solidFill>
                <a:schemeClr val="tx1">
                  <a:lumMod val="50000"/>
                  <a:lumOff val="50000"/>
                </a:schemeClr>
              </a:solidFill>
              <a:latin typeface="+mn-ea"/>
              <a:ea typeface="+mn-ea"/>
            </a:endParaRPr>
          </a:p>
          <a:p>
            <a:pPr marL="0" indent="0">
              <a:lnSpc>
                <a:spcPct val="120000"/>
              </a:lnSpc>
              <a:spcBef>
                <a:spcPts val="0"/>
              </a:spcBef>
              <a:buNone/>
            </a:pPr>
            <a:r>
              <a:rPr lang="zh-CN" altLang="en-US" dirty="0" smtClean="0">
                <a:solidFill>
                  <a:schemeClr val="tx1">
                    <a:lumMod val="50000"/>
                    <a:lumOff val="50000"/>
                  </a:schemeClr>
                </a:solidFill>
                <a:latin typeface="+mn-ea"/>
                <a:ea typeface="+mn-ea"/>
              </a:rPr>
              <a:t>系统建模及仿真</a:t>
            </a:r>
            <a:endParaRPr lang="en-US" altLang="zh-CN" dirty="0" smtClean="0">
              <a:solidFill>
                <a:schemeClr val="tx1">
                  <a:lumMod val="50000"/>
                  <a:lumOff val="50000"/>
                </a:schemeClr>
              </a:solidFill>
              <a:latin typeface="+mn-ea"/>
              <a:ea typeface="+mn-ea"/>
            </a:endParaRPr>
          </a:p>
        </p:txBody>
      </p:sp>
      <p:pic>
        <p:nvPicPr>
          <p:cNvPr id="7170" name="Picture 2" descr="http://i-7.vcimg.com/4f750781c74ef36692c9a4d2963a06cd106271%28600x%29/thumb.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73986" y="530427"/>
            <a:ext cx="2966001" cy="163361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upload1.tradetang.com/img/o/1108/23/18/131833/13183383366.jp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13943" t="8491" r="12085" b="14258"/>
          <a:stretch/>
        </p:blipFill>
        <p:spPr bwMode="auto">
          <a:xfrm>
            <a:off x="236891" y="1994477"/>
            <a:ext cx="2018110" cy="209409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xiadele.banjiajia.com/uploads/images/10021354b.jpg"/>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14088" b="16669"/>
          <a:stretch/>
        </p:blipFill>
        <p:spPr bwMode="auto">
          <a:xfrm>
            <a:off x="873986" y="3856092"/>
            <a:ext cx="3811750" cy="1719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02618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lgn="ctr"/>
            <a:r>
              <a:rPr lang="zh-CN" altLang="en-US" sz="6000" b="1" dirty="0">
                <a:solidFill>
                  <a:schemeClr val="bg1"/>
                </a:solidFill>
              </a:rPr>
              <a:t>角色定义</a:t>
            </a:r>
          </a:p>
        </p:txBody>
      </p:sp>
      <p:sp>
        <p:nvSpPr>
          <p:cNvPr id="16387" name="副标题 1"/>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Lst>
        </p:spPr>
        <p:txBody>
          <a:bodyPr/>
          <a:lstStyle/>
          <a:p>
            <a:pPr marL="0" indent="0" algn="ctr">
              <a:buFontTx/>
              <a:buNone/>
            </a:pPr>
            <a:r>
              <a:rPr lang="en-US" altLang="zh-CN" sz="2400" dirty="0" smtClean="0">
                <a:solidFill>
                  <a:schemeClr val="bg1"/>
                </a:solidFill>
              </a:rPr>
              <a:t>Role Definition</a:t>
            </a:r>
            <a:endParaRPr lang="en-US" altLang="zh-CN" sz="2400" dirty="0">
              <a:solidFill>
                <a:schemeClr val="bg1"/>
              </a:solidFill>
            </a:endParaRPr>
          </a:p>
        </p:txBody>
      </p:sp>
      <p:sp>
        <p:nvSpPr>
          <p:cNvPr id="2" name="文本占位符 1"/>
          <p:cNvSpPr>
            <a:spLocks noGrp="1"/>
          </p:cNvSpPr>
          <p:nvPr>
            <p:ph type="body" sz="quarter" idx="13"/>
          </p:nvPr>
        </p:nvSpPr>
        <p:spPr/>
        <p:txBody>
          <a:bodyPr>
            <a:normAutofit fontScale="25000" lnSpcReduction="20000"/>
          </a:bodyPr>
          <a:lstStyle/>
          <a:p>
            <a:endParaRPr lang="zh-CN" altLang="en-US"/>
          </a:p>
        </p:txBody>
      </p:sp>
    </p:spTree>
    <p:extLst>
      <p:ext uri="{BB962C8B-B14F-4D97-AF65-F5344CB8AC3E}">
        <p14:creationId xmlns:p14="http://schemas.microsoft.com/office/powerpoint/2010/main" val="3069374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G_8076.JPG"/>
          <p:cNvPicPr>
            <a:picLocks noChangeAspect="1"/>
          </p:cNvPicPr>
          <p:nvPr/>
        </p:nvPicPr>
        <p:blipFill rotWithShape="1">
          <a:blip r:embed="rId2" cstate="email">
            <a:extLst>
              <a:ext uri="{28A0092B-C50C-407E-A947-70E740481C1C}">
                <a14:useLocalDpi xmlns:a14="http://schemas.microsoft.com/office/drawing/2010/main"/>
              </a:ext>
            </a:extLst>
          </a:blip>
          <a:srcRect l="4602" r="6510"/>
          <a:stretch/>
        </p:blipFill>
        <p:spPr>
          <a:xfrm>
            <a:off x="0" y="0"/>
            <a:ext cx="9144000" cy="6858000"/>
          </a:xfrm>
          <a:prstGeom prst="rect">
            <a:avLst/>
          </a:prstGeom>
        </p:spPr>
      </p:pic>
      <p:sp>
        <p:nvSpPr>
          <p:cNvPr id="2" name="文本框 1"/>
          <p:cNvSpPr txBox="1"/>
          <p:nvPr/>
        </p:nvSpPr>
        <p:spPr>
          <a:xfrm>
            <a:off x="-2842952" y="6487771"/>
            <a:ext cx="9010996" cy="254557"/>
          </a:xfrm>
          <a:prstGeom prst="rect">
            <a:avLst/>
          </a:prstGeom>
          <a:noFill/>
        </p:spPr>
        <p:txBody>
          <a:bodyPr wrap="square" rtlCol="0">
            <a:spAutoFit/>
          </a:bodyPr>
          <a:lstStyle/>
          <a:p>
            <a:pPr algn="r">
              <a:lnSpc>
                <a:spcPct val="130000"/>
              </a:lnSpc>
            </a:pPr>
            <a:r>
              <a:rPr lang="en-US" altLang="zh-CN" sz="900" dirty="0">
                <a:ea typeface="微软雅黑" panose="020B0503020204020204" pitchFamily="34" charset="-122"/>
              </a:rPr>
              <a:t>▲2014</a:t>
            </a:r>
            <a:r>
              <a:rPr lang="zh-CN" altLang="en-US" sz="900" dirty="0">
                <a:ea typeface="微软雅黑" panose="020B0503020204020204" pitchFamily="34" charset="-122"/>
              </a:rPr>
              <a:t>年清华附中</a:t>
            </a:r>
            <a:r>
              <a:rPr lang="en-US" altLang="zh-CN" sz="900" dirty="0">
                <a:ea typeface="微软雅黑" panose="020B0503020204020204" pitchFamily="34" charset="-122"/>
              </a:rPr>
              <a:t>XLP    </a:t>
            </a:r>
            <a:r>
              <a:rPr lang="zh-CN" altLang="en-US" sz="900" dirty="0">
                <a:ea typeface="微软雅黑" panose="020B0503020204020204" pitchFamily="34" charset="-122"/>
              </a:rPr>
              <a:t>学生自制台签，图为挑战设计方与任务执行方的元素</a:t>
            </a:r>
          </a:p>
        </p:txBody>
      </p:sp>
    </p:spTree>
    <p:extLst>
      <p:ext uri="{BB962C8B-B14F-4D97-AF65-F5344CB8AC3E}">
        <p14:creationId xmlns:p14="http://schemas.microsoft.com/office/powerpoint/2010/main" val="207714620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p:cNvGraphicFramePr>
          <p:nvPr>
            <p:extLst>
              <p:ext uri="{D42A27DB-BD31-4B8C-83A1-F6EECF244321}">
                <p14:modId xmlns:p14="http://schemas.microsoft.com/office/powerpoint/2010/main" val="2881680000"/>
              </p:ext>
            </p:extLst>
          </p:nvPr>
        </p:nvGraphicFramePr>
        <p:xfrm>
          <a:off x="317501" y="1590676"/>
          <a:ext cx="8083549" cy="43465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649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9103" y="3279589"/>
            <a:ext cx="7010002" cy="3231653"/>
          </a:xfrm>
          <a:prstGeom prst="rect">
            <a:avLst/>
          </a:prstGeom>
          <a:noFill/>
        </p:spPr>
        <p:txBody>
          <a:bodyPr wrap="none" rtlCol="0">
            <a:spAutoFit/>
          </a:bodyPr>
          <a:lstStyle/>
          <a:p>
            <a:r>
              <a:rPr lang="zh-CN" altLang="en-US" sz="1200" dirty="0" smtClean="0">
                <a:latin typeface="Arial"/>
                <a:ea typeface="黑体"/>
                <a:cs typeface="Arial"/>
              </a:rPr>
              <a:t>中国</a:t>
            </a:r>
            <a:r>
              <a:rPr lang="en-US" altLang="zh-CN" sz="1200" dirty="0">
                <a:latin typeface="Arial"/>
                <a:ea typeface="黑体"/>
                <a:cs typeface="Arial"/>
              </a:rPr>
              <a:t> </a:t>
            </a:r>
            <a:r>
              <a:rPr lang="en-US" altLang="zh-CN" sz="1200" dirty="0" smtClean="0">
                <a:latin typeface="Arial"/>
                <a:ea typeface="黑体"/>
                <a:cs typeface="Arial"/>
              </a:rPr>
              <a:t> </a:t>
            </a:r>
            <a:r>
              <a:rPr lang="zh-CN" altLang="en-US" sz="1200" dirty="0" smtClean="0">
                <a:latin typeface="Arial"/>
                <a:ea typeface="黑体"/>
                <a:cs typeface="Arial"/>
              </a:rPr>
              <a:t>北京</a:t>
            </a:r>
            <a:r>
              <a:rPr lang="en-US" altLang="zh-CN" sz="1200" dirty="0" smtClean="0">
                <a:latin typeface="Arial"/>
                <a:ea typeface="黑体"/>
                <a:cs typeface="Arial"/>
              </a:rPr>
              <a:t>  Toyhouse </a:t>
            </a:r>
            <a:r>
              <a:rPr lang="zh-CN" altLang="en-US" sz="1200" dirty="0" smtClean="0">
                <a:latin typeface="Arial"/>
                <a:ea typeface="黑体"/>
                <a:cs typeface="Arial"/>
              </a:rPr>
              <a:t>工作室</a:t>
            </a:r>
            <a:endParaRPr lang="en-US" altLang="zh-CN" sz="1200" dirty="0" smtClean="0">
              <a:latin typeface="Arial"/>
              <a:ea typeface="黑体"/>
              <a:cs typeface="Arial"/>
            </a:endParaRPr>
          </a:p>
          <a:p>
            <a:endParaRPr lang="en-US" altLang="zh-CN" sz="1200" dirty="0" smtClean="0">
              <a:latin typeface="Arial"/>
              <a:ea typeface="黑体"/>
              <a:cs typeface="Arial"/>
            </a:endParaRPr>
          </a:p>
          <a:p>
            <a:r>
              <a:rPr lang="zh-CN" altLang="en-US" sz="1200" dirty="0" smtClean="0">
                <a:latin typeface="Arial"/>
                <a:ea typeface="黑体"/>
                <a:cs typeface="Arial"/>
              </a:rPr>
              <a:t>原创</a:t>
            </a:r>
            <a:r>
              <a:rPr lang="en-US" altLang="zh-CN" sz="1200" dirty="0" smtClean="0">
                <a:latin typeface="Arial"/>
                <a:ea typeface="黑体"/>
                <a:cs typeface="Arial"/>
              </a:rPr>
              <a:t>  </a:t>
            </a:r>
            <a:r>
              <a:rPr lang="zh-CN" altLang="en-US" sz="1200" dirty="0" smtClean="0">
                <a:latin typeface="Arial"/>
                <a:ea typeface="黑体"/>
                <a:cs typeface="Arial"/>
              </a:rPr>
              <a:t>顾学雍</a:t>
            </a:r>
            <a:r>
              <a:rPr lang="en-US" altLang="zh-CN" sz="1200" dirty="0" smtClean="0">
                <a:latin typeface="Arial"/>
                <a:ea typeface="黑体"/>
                <a:cs typeface="Arial"/>
              </a:rPr>
              <a:t> Ben Koo</a:t>
            </a:r>
          </a:p>
          <a:p>
            <a:r>
              <a:rPr lang="zh-CN" altLang="en-US" sz="1200" dirty="0" smtClean="0">
                <a:latin typeface="Arial"/>
                <a:ea typeface="黑体"/>
                <a:cs typeface="Arial"/>
              </a:rPr>
              <a:t>策划</a:t>
            </a:r>
            <a:r>
              <a:rPr lang="en-US" altLang="zh-CN" sz="1200" dirty="0" smtClean="0">
                <a:latin typeface="Arial"/>
                <a:ea typeface="黑体"/>
                <a:cs typeface="Arial"/>
              </a:rPr>
              <a:t>   Toyhouse </a:t>
            </a:r>
            <a:r>
              <a:rPr lang="zh-CN" altLang="en-US" sz="1200" dirty="0" smtClean="0">
                <a:latin typeface="Arial"/>
                <a:ea typeface="黑体"/>
                <a:cs typeface="Arial"/>
              </a:rPr>
              <a:t>工作室</a:t>
            </a:r>
            <a:endParaRPr lang="en-US" altLang="zh-CN" sz="1200" dirty="0" smtClean="0">
              <a:latin typeface="Arial"/>
              <a:ea typeface="黑体"/>
              <a:cs typeface="Arial"/>
            </a:endParaRPr>
          </a:p>
          <a:p>
            <a:r>
              <a:rPr lang="zh-CN" altLang="en-US" sz="1200" dirty="0" smtClean="0">
                <a:latin typeface="Arial"/>
                <a:ea typeface="黑体"/>
                <a:cs typeface="Arial"/>
              </a:rPr>
              <a:t>出品</a:t>
            </a:r>
            <a:r>
              <a:rPr lang="en-US" altLang="zh-CN" sz="1200" dirty="0" smtClean="0">
                <a:latin typeface="Arial"/>
                <a:ea typeface="黑体"/>
                <a:cs typeface="Arial"/>
              </a:rPr>
              <a:t>  </a:t>
            </a:r>
            <a:r>
              <a:rPr lang="zh-CN" altLang="en-US" sz="1200" dirty="0" smtClean="0">
                <a:latin typeface="Arial"/>
                <a:ea typeface="黑体"/>
                <a:cs typeface="Arial"/>
              </a:rPr>
              <a:t>清华大学</a:t>
            </a:r>
            <a:endParaRPr lang="en-US" altLang="zh-CN" sz="1200" dirty="0" smtClean="0">
              <a:latin typeface="Arial"/>
              <a:ea typeface="黑体"/>
              <a:cs typeface="Arial"/>
            </a:endParaRPr>
          </a:p>
          <a:p>
            <a:endParaRPr lang="en-US" sz="1200" dirty="0">
              <a:latin typeface="Arial"/>
              <a:ea typeface="黑体"/>
              <a:cs typeface="Arial"/>
            </a:endParaRPr>
          </a:p>
          <a:p>
            <a:r>
              <a:rPr lang="zh-CN" altLang="en-US" sz="1200" dirty="0" smtClean="0">
                <a:latin typeface="Arial"/>
                <a:ea typeface="黑体"/>
                <a:cs typeface="Arial"/>
              </a:rPr>
              <a:t>编辑</a:t>
            </a:r>
            <a:r>
              <a:rPr lang="en-US" altLang="zh-CN" sz="1200" dirty="0" smtClean="0">
                <a:latin typeface="Arial"/>
                <a:ea typeface="黑体"/>
                <a:cs typeface="Arial"/>
              </a:rPr>
              <a:t>  </a:t>
            </a:r>
            <a:r>
              <a:rPr lang="zh-CN" altLang="en-US" sz="1200" dirty="0" smtClean="0">
                <a:latin typeface="Arial"/>
                <a:ea typeface="黑体"/>
                <a:cs typeface="Arial"/>
              </a:rPr>
              <a:t>李逸飞</a:t>
            </a:r>
            <a:endParaRPr lang="en-US" altLang="zh-CN" sz="1200" dirty="0" smtClean="0">
              <a:latin typeface="Arial"/>
              <a:ea typeface="黑体"/>
              <a:cs typeface="Arial"/>
            </a:endParaRPr>
          </a:p>
          <a:p>
            <a:r>
              <a:rPr lang="en-US" sz="1200" dirty="0">
                <a:latin typeface="Arial"/>
                <a:ea typeface="黑体"/>
                <a:cs typeface="Arial"/>
              </a:rPr>
              <a:t> </a:t>
            </a:r>
            <a:r>
              <a:rPr lang="en-US" sz="1200" dirty="0" smtClean="0">
                <a:latin typeface="Arial"/>
                <a:ea typeface="黑体"/>
                <a:cs typeface="Arial"/>
              </a:rPr>
              <a:t>          </a:t>
            </a:r>
            <a:r>
              <a:rPr lang="zh-CN" altLang="en-US" sz="1200" dirty="0" smtClean="0">
                <a:latin typeface="Arial"/>
                <a:ea typeface="黑体"/>
                <a:cs typeface="Arial"/>
              </a:rPr>
              <a:t>姜</a:t>
            </a:r>
            <a:r>
              <a:rPr lang="en-US" altLang="zh-CN" sz="1200" dirty="0" smtClean="0">
                <a:latin typeface="Arial"/>
                <a:ea typeface="黑体"/>
                <a:cs typeface="Arial"/>
              </a:rPr>
              <a:t>  </a:t>
            </a:r>
            <a:r>
              <a:rPr lang="zh-CN" altLang="en-US" sz="1200" dirty="0" smtClean="0">
                <a:latin typeface="Arial"/>
                <a:ea typeface="黑体"/>
                <a:cs typeface="Arial"/>
              </a:rPr>
              <a:t>峰</a:t>
            </a:r>
            <a:endParaRPr lang="en-US" altLang="zh-CN" sz="1200" dirty="0" smtClean="0">
              <a:latin typeface="Arial"/>
              <a:ea typeface="黑体"/>
              <a:cs typeface="Arial"/>
            </a:endParaRPr>
          </a:p>
          <a:p>
            <a:r>
              <a:rPr lang="en-US" sz="1200" dirty="0" smtClean="0">
                <a:latin typeface="Arial"/>
                <a:ea typeface="黑体"/>
                <a:cs typeface="Arial"/>
              </a:rPr>
              <a:t>           </a:t>
            </a:r>
            <a:r>
              <a:rPr lang="zh-CN" altLang="en-US" sz="1200" dirty="0" smtClean="0">
                <a:latin typeface="Arial"/>
                <a:ea typeface="黑体"/>
                <a:cs typeface="Arial"/>
              </a:rPr>
              <a:t>李新年</a:t>
            </a:r>
            <a:endParaRPr lang="en-US" altLang="zh-CN" sz="1200" dirty="0" smtClean="0">
              <a:latin typeface="Arial"/>
              <a:ea typeface="黑体"/>
              <a:cs typeface="Arial"/>
            </a:endParaRPr>
          </a:p>
          <a:p>
            <a:r>
              <a:rPr lang="en-US" sz="1200" dirty="0">
                <a:latin typeface="Arial"/>
                <a:ea typeface="黑体"/>
                <a:cs typeface="Arial"/>
              </a:rPr>
              <a:t>           </a:t>
            </a:r>
            <a:r>
              <a:rPr lang="zh-CN" altLang="en-US" sz="1200" dirty="0">
                <a:latin typeface="Arial"/>
                <a:ea typeface="黑体"/>
                <a:cs typeface="Arial"/>
              </a:rPr>
              <a:t>王德</a:t>
            </a:r>
            <a:r>
              <a:rPr lang="zh-CN" altLang="en-US" sz="1200" dirty="0" smtClean="0">
                <a:latin typeface="Arial"/>
                <a:ea typeface="黑体"/>
                <a:cs typeface="Arial"/>
              </a:rPr>
              <a:t>宇</a:t>
            </a:r>
            <a:endParaRPr lang="en-US" altLang="zh-CN" sz="1200" dirty="0" smtClean="0">
              <a:latin typeface="Arial"/>
              <a:ea typeface="黑体"/>
              <a:cs typeface="Arial"/>
            </a:endParaRPr>
          </a:p>
          <a:p>
            <a:r>
              <a:rPr lang="en-US" altLang="zh-CN" sz="1200" dirty="0">
                <a:latin typeface="Arial"/>
                <a:ea typeface="黑体"/>
                <a:cs typeface="Arial"/>
              </a:rPr>
              <a:t> </a:t>
            </a:r>
            <a:r>
              <a:rPr lang="en-US" altLang="zh-CN" sz="1200" dirty="0" smtClean="0">
                <a:latin typeface="Arial"/>
                <a:ea typeface="黑体"/>
                <a:cs typeface="Arial"/>
              </a:rPr>
              <a:t>          </a:t>
            </a:r>
            <a:r>
              <a:rPr lang="zh-CN" altLang="en-US" sz="1200" dirty="0" smtClean="0">
                <a:latin typeface="Arial"/>
                <a:ea typeface="黑体"/>
                <a:cs typeface="Arial"/>
              </a:rPr>
              <a:t>徐思彦</a:t>
            </a:r>
            <a:endParaRPr lang="en-US" altLang="zh-CN" sz="1200" dirty="0" smtClean="0">
              <a:latin typeface="Arial"/>
              <a:ea typeface="黑体"/>
              <a:cs typeface="Arial"/>
            </a:endParaRPr>
          </a:p>
          <a:p>
            <a:r>
              <a:rPr lang="en-US" altLang="zh-CN" sz="1200" dirty="0">
                <a:latin typeface="Arial"/>
                <a:ea typeface="黑体"/>
                <a:cs typeface="Arial"/>
              </a:rPr>
              <a:t> </a:t>
            </a:r>
            <a:r>
              <a:rPr lang="en-US" altLang="zh-CN" sz="1200" dirty="0" smtClean="0">
                <a:latin typeface="Arial"/>
                <a:ea typeface="黑体"/>
                <a:cs typeface="Arial"/>
              </a:rPr>
              <a:t>          </a:t>
            </a:r>
            <a:r>
              <a:rPr lang="zh-CN" altLang="en-US" sz="1200" dirty="0" smtClean="0">
                <a:latin typeface="Arial"/>
                <a:ea typeface="黑体"/>
                <a:cs typeface="Arial"/>
              </a:rPr>
              <a:t>李</a:t>
            </a:r>
            <a:r>
              <a:rPr lang="en-US" altLang="zh-CN" sz="1200" dirty="0" smtClean="0">
                <a:latin typeface="Arial"/>
                <a:ea typeface="黑体"/>
                <a:cs typeface="Arial"/>
              </a:rPr>
              <a:t>  </a:t>
            </a:r>
            <a:r>
              <a:rPr lang="zh-CN" altLang="en-US" sz="1200" dirty="0" smtClean="0">
                <a:latin typeface="Arial"/>
                <a:ea typeface="黑体"/>
                <a:cs typeface="Arial"/>
              </a:rPr>
              <a:t>娟</a:t>
            </a:r>
            <a:endParaRPr lang="en-US" altLang="zh-CN" sz="1200" dirty="0" smtClean="0">
              <a:latin typeface="Arial"/>
              <a:ea typeface="黑体"/>
              <a:cs typeface="Arial"/>
            </a:endParaRPr>
          </a:p>
          <a:p>
            <a:r>
              <a:rPr lang="en-US" altLang="zh-CN" sz="1200" dirty="0">
                <a:latin typeface="Arial"/>
                <a:ea typeface="黑体"/>
                <a:cs typeface="Arial"/>
              </a:rPr>
              <a:t> </a:t>
            </a:r>
            <a:r>
              <a:rPr lang="en-US" altLang="zh-CN" sz="1200" dirty="0" smtClean="0">
                <a:latin typeface="Arial"/>
                <a:ea typeface="黑体"/>
                <a:cs typeface="Arial"/>
              </a:rPr>
              <a:t>          </a:t>
            </a:r>
            <a:r>
              <a:rPr lang="zh-CN" altLang="en-US" sz="1200" dirty="0" smtClean="0">
                <a:latin typeface="Arial"/>
                <a:ea typeface="黑体"/>
                <a:cs typeface="Arial"/>
              </a:rPr>
              <a:t>刘</a:t>
            </a:r>
            <a:r>
              <a:rPr lang="en-US" altLang="zh-CN" sz="1200" dirty="0" smtClean="0">
                <a:latin typeface="Arial"/>
                <a:ea typeface="黑体"/>
                <a:cs typeface="Arial"/>
              </a:rPr>
              <a:t>  </a:t>
            </a:r>
            <a:r>
              <a:rPr lang="zh-CN" altLang="en-US" sz="1200" dirty="0" smtClean="0">
                <a:latin typeface="Arial"/>
                <a:ea typeface="黑体"/>
                <a:cs typeface="Arial"/>
              </a:rPr>
              <a:t>山</a:t>
            </a:r>
            <a:r>
              <a:rPr lang="zh-CN" altLang="zh-CN" sz="1200" dirty="0">
                <a:latin typeface="Arial"/>
                <a:ea typeface="黑体"/>
                <a:cs typeface="Arial"/>
              </a:rPr>
              <a:t>（</a:t>
            </a:r>
            <a:r>
              <a:rPr lang="en-US" altLang="zh-CN" sz="1200" dirty="0" smtClean="0">
                <a:latin typeface="Arial"/>
                <a:ea typeface="黑体"/>
                <a:cs typeface="Arial"/>
              </a:rPr>
              <a:t>Git</a:t>
            </a:r>
            <a:r>
              <a:rPr lang="zh-CN" altLang="en-US" sz="1200" dirty="0" smtClean="0">
                <a:latin typeface="Arial"/>
                <a:ea typeface="黑体"/>
                <a:cs typeface="Arial"/>
              </a:rPr>
              <a:t>部分）</a:t>
            </a:r>
            <a:endParaRPr lang="en-US" altLang="zh-CN" sz="1200" dirty="0">
              <a:latin typeface="Arial"/>
              <a:ea typeface="黑体"/>
              <a:cs typeface="Arial"/>
            </a:endParaRPr>
          </a:p>
          <a:p>
            <a:r>
              <a:rPr lang="zh-CN" altLang="en-US" sz="1200" dirty="0">
                <a:latin typeface="Arial"/>
                <a:ea typeface="黑体"/>
                <a:cs typeface="Arial"/>
              </a:rPr>
              <a:t>整</a:t>
            </a:r>
            <a:r>
              <a:rPr lang="zh-CN" altLang="en-US" sz="1200" dirty="0" smtClean="0">
                <a:latin typeface="Arial"/>
                <a:ea typeface="黑体"/>
                <a:cs typeface="Arial"/>
              </a:rPr>
              <a:t>理</a:t>
            </a:r>
            <a:r>
              <a:rPr lang="en-US" altLang="zh-CN" sz="1200" dirty="0" smtClean="0">
                <a:latin typeface="Arial"/>
                <a:ea typeface="黑体"/>
                <a:cs typeface="Arial"/>
              </a:rPr>
              <a:t>  </a:t>
            </a:r>
            <a:r>
              <a:rPr lang="zh-CN" altLang="en-US" sz="1200" dirty="0" smtClean="0">
                <a:latin typeface="Arial"/>
                <a:ea typeface="黑体"/>
                <a:cs typeface="Arial"/>
              </a:rPr>
              <a:t>王</a:t>
            </a:r>
            <a:r>
              <a:rPr lang="zh-CN" altLang="en-US" sz="1200" dirty="0">
                <a:latin typeface="Arial"/>
                <a:ea typeface="黑体"/>
                <a:cs typeface="Arial"/>
              </a:rPr>
              <a:t>德宇</a:t>
            </a:r>
            <a:endParaRPr lang="en-US" altLang="zh-CN" sz="1200" dirty="0">
              <a:latin typeface="Arial"/>
              <a:ea typeface="黑体"/>
              <a:cs typeface="Arial"/>
            </a:endParaRPr>
          </a:p>
          <a:p>
            <a:r>
              <a:rPr lang="zh-CN" altLang="en-US" sz="1200" dirty="0">
                <a:latin typeface="Arial"/>
                <a:ea typeface="黑体"/>
                <a:cs typeface="Arial"/>
              </a:rPr>
              <a:t>版</a:t>
            </a:r>
            <a:r>
              <a:rPr lang="zh-CN" altLang="en-US" sz="1200" dirty="0" smtClean="0">
                <a:latin typeface="Arial"/>
                <a:ea typeface="黑体"/>
                <a:cs typeface="Arial"/>
              </a:rPr>
              <a:t>式</a:t>
            </a:r>
            <a:r>
              <a:rPr lang="en-US" altLang="zh-CN" sz="1200" dirty="0" smtClean="0">
                <a:latin typeface="Arial"/>
                <a:ea typeface="黑体"/>
                <a:cs typeface="Arial"/>
              </a:rPr>
              <a:t>  </a:t>
            </a:r>
            <a:r>
              <a:rPr lang="zh-CN" altLang="en-US" sz="1200" dirty="0" smtClean="0">
                <a:latin typeface="Arial"/>
                <a:ea typeface="黑体"/>
                <a:cs typeface="Arial"/>
              </a:rPr>
              <a:t>李</a:t>
            </a:r>
            <a:r>
              <a:rPr lang="zh-CN" altLang="en-US" sz="1200" dirty="0">
                <a:latin typeface="Arial"/>
                <a:ea typeface="黑体"/>
                <a:cs typeface="Arial"/>
              </a:rPr>
              <a:t>新</a:t>
            </a:r>
            <a:r>
              <a:rPr lang="zh-CN" altLang="en-US" sz="1200" dirty="0" smtClean="0">
                <a:latin typeface="Arial"/>
                <a:ea typeface="黑体"/>
                <a:cs typeface="Arial"/>
              </a:rPr>
              <a:t>年</a:t>
            </a:r>
            <a:endParaRPr lang="en-US" altLang="zh-CN" sz="1200" dirty="0" smtClean="0">
              <a:latin typeface="Arial"/>
              <a:ea typeface="黑体"/>
              <a:cs typeface="Arial"/>
            </a:endParaRPr>
          </a:p>
          <a:p>
            <a:endParaRPr lang="en-US" altLang="zh-CN" sz="1200" dirty="0">
              <a:latin typeface="Arial"/>
              <a:ea typeface="黑体"/>
              <a:cs typeface="Arial"/>
            </a:endParaRPr>
          </a:p>
          <a:p>
            <a:r>
              <a:rPr lang="zh-CN" altLang="en-US" sz="1200" dirty="0" smtClean="0">
                <a:latin typeface="Arial"/>
                <a:ea typeface="黑体"/>
                <a:cs typeface="Arial"/>
              </a:rPr>
              <a:t>本书全部内容依照知识</a:t>
            </a:r>
            <a:r>
              <a:rPr lang="zh-CN" altLang="en-US" sz="1200" dirty="0">
                <a:latin typeface="Arial"/>
                <a:ea typeface="黑体"/>
                <a:cs typeface="Arial"/>
              </a:rPr>
              <a:t>共</a:t>
            </a:r>
            <a:r>
              <a:rPr lang="zh-CN" altLang="en-US" sz="1200" dirty="0" smtClean="0">
                <a:latin typeface="Arial"/>
                <a:ea typeface="黑体"/>
                <a:cs typeface="Arial"/>
              </a:rPr>
              <a:t>享署名</a:t>
            </a:r>
            <a:r>
              <a:rPr lang="en-US" altLang="zh-CN" sz="1200" dirty="0">
                <a:latin typeface="Arial"/>
                <a:ea typeface="黑体"/>
                <a:cs typeface="Arial"/>
              </a:rPr>
              <a:t>-</a:t>
            </a:r>
            <a:r>
              <a:rPr lang="zh-CN" altLang="en-US" sz="1200" dirty="0">
                <a:latin typeface="Arial"/>
                <a:ea typeface="黑体"/>
                <a:cs typeface="Arial"/>
              </a:rPr>
              <a:t>非商业性使用</a:t>
            </a:r>
            <a:r>
              <a:rPr lang="en-US" altLang="zh-CN" sz="1200" dirty="0">
                <a:latin typeface="Arial"/>
                <a:ea typeface="黑体"/>
                <a:cs typeface="Arial"/>
              </a:rPr>
              <a:t>-</a:t>
            </a:r>
            <a:r>
              <a:rPr lang="zh-CN" altLang="en-US" sz="1200" dirty="0">
                <a:latin typeface="Arial"/>
                <a:ea typeface="黑体"/>
                <a:cs typeface="Arial"/>
              </a:rPr>
              <a:t>相同方式共</a:t>
            </a:r>
            <a:r>
              <a:rPr lang="zh-CN" altLang="en-US" sz="1200" dirty="0" smtClean="0">
                <a:latin typeface="Arial"/>
                <a:ea typeface="黑体"/>
                <a:cs typeface="Arial"/>
              </a:rPr>
              <a:t>享（</a:t>
            </a:r>
            <a:r>
              <a:rPr lang="en-US" altLang="zh-CN" sz="1200" dirty="0" smtClean="0">
                <a:latin typeface="Arial"/>
                <a:ea typeface="黑体"/>
                <a:cs typeface="Arial"/>
              </a:rPr>
              <a:t>BY-NC-SA</a:t>
            </a:r>
            <a:r>
              <a:rPr lang="zh-CN" altLang="en-US" sz="1200" dirty="0" smtClean="0">
                <a:latin typeface="Arial"/>
                <a:ea typeface="黑体"/>
                <a:cs typeface="Arial"/>
              </a:rPr>
              <a:t>）协议进行知识产权保护</a:t>
            </a:r>
            <a:endParaRPr lang="en-US" altLang="zh-CN" sz="1200" dirty="0" smtClean="0">
              <a:latin typeface="Arial"/>
              <a:ea typeface="黑体"/>
              <a:cs typeface="Arial"/>
            </a:endParaRPr>
          </a:p>
        </p:txBody>
      </p:sp>
      <p:pic>
        <p:nvPicPr>
          <p:cNvPr id="4" name="图片 3" descr="BY NC SA.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439105" y="6187363"/>
            <a:ext cx="913338" cy="323879"/>
          </a:xfrm>
          <a:prstGeom prst="rect">
            <a:avLst/>
          </a:prstGeom>
        </p:spPr>
      </p:pic>
    </p:spTree>
    <p:extLst>
      <p:ext uri="{BB962C8B-B14F-4D97-AF65-F5344CB8AC3E}">
        <p14:creationId xmlns:p14="http://schemas.microsoft.com/office/powerpoint/2010/main" val="42443778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8" descr="XPLSTRUC002B2.5.png"/>
          <p:cNvPicPr>
            <a:picLocks noChangeAspect="1"/>
          </p:cNvPicPr>
          <p:nvPr/>
        </p:nvPicPr>
        <p:blipFill>
          <a:blip r:embed="rId2" cstate="email">
            <a:extLst>
              <a:ext uri="{28A0092B-C50C-407E-A947-70E740481C1C}">
                <a14:useLocalDpi xmlns:a14="http://schemas.microsoft.com/office/drawing/2010/main"/>
              </a:ext>
            </a:extLst>
          </a:blip>
          <a:srcRect t="-9739" b="-9739"/>
          <a:stretch>
            <a:fillRect/>
          </a:stretch>
        </p:blipFill>
        <p:spPr>
          <a:xfrm>
            <a:off x="288351" y="56987"/>
            <a:ext cx="8373315" cy="6755281"/>
          </a:xfrm>
          <a:prstGeom prst="rect">
            <a:avLst/>
          </a:prstGeom>
        </p:spPr>
      </p:pic>
    </p:spTree>
    <p:extLst>
      <p:ext uri="{BB962C8B-B14F-4D97-AF65-F5344CB8AC3E}">
        <p14:creationId xmlns:p14="http://schemas.microsoft.com/office/powerpoint/2010/main" val="13403481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zh-CN" altLang="en-US" dirty="0"/>
              <a:t>主办者</a:t>
            </a:r>
          </a:p>
        </p:txBody>
      </p:sp>
      <p:sp>
        <p:nvSpPr>
          <p:cNvPr id="18435" name="Rectangle 3"/>
          <p:cNvSpPr>
            <a:spLocks noGrp="1" noChangeArrowheads="1"/>
          </p:cNvSpPr>
          <p:nvPr>
            <p:ph sz="quarter" idx="13"/>
          </p:nvPr>
        </p:nvSpPr>
        <p:spPr>
          <a:xfrm>
            <a:off x="1049865" y="1244601"/>
            <a:ext cx="4691973" cy="3624399"/>
          </a:xfrm>
        </p:spPr>
        <p:txBody>
          <a:bodyPr>
            <a:normAutofit/>
          </a:bodyPr>
          <a:lstStyle/>
          <a:p>
            <a:pPr marL="0" indent="0">
              <a:buFontTx/>
              <a:buNone/>
            </a:pPr>
            <a:r>
              <a:rPr lang="en-US" altLang="en-US" sz="1200" dirty="0" smtClean="0">
                <a:latin typeface="黑体"/>
                <a:ea typeface="黑体"/>
                <a:cs typeface="黑体"/>
              </a:rPr>
              <a:t>主办方负责提供场地</a:t>
            </a:r>
            <a:r>
              <a:rPr lang="en-US" altLang="en-US" sz="1200" dirty="0">
                <a:latin typeface="黑体"/>
                <a:ea typeface="黑体"/>
                <a:cs typeface="黑体"/>
              </a:rPr>
              <a:t>、材料等活动中必须用到的物品，但不直接参与活动</a:t>
            </a:r>
          </a:p>
          <a:p>
            <a:pPr marL="0" indent="0">
              <a:buFontTx/>
              <a:buNone/>
            </a:pPr>
            <a:r>
              <a:rPr lang="en-US" altLang="en-US" sz="1200" dirty="0" smtClean="0">
                <a:latin typeface="黑体"/>
                <a:ea typeface="黑体"/>
                <a:cs typeface="黑体"/>
              </a:rPr>
              <a:t>所</a:t>
            </a:r>
            <a:r>
              <a:rPr lang="en-US" altLang="en-US" sz="1200" dirty="0">
                <a:latin typeface="黑体"/>
                <a:ea typeface="黑体"/>
                <a:cs typeface="黑体"/>
              </a:rPr>
              <a:t>有的XLP的活动就像组织一个完整的学校，他有学校的组织者也就是学校的领导以及他的行政人员来召集参与学习活动的人，以及对参与活动的学生提供行政财务以及物品方面和技术方面的各种资源。</a:t>
            </a:r>
          </a:p>
        </p:txBody>
      </p:sp>
      <p:pic>
        <p:nvPicPr>
          <p:cNvPr id="6" name="Picture 4" descr="校长考察清华创客生态"/>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5741839" y="1989000"/>
            <a:ext cx="3402161"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741839" y="4902251"/>
            <a:ext cx="3235906" cy="452432"/>
          </a:xfrm>
          <a:prstGeom prst="rect">
            <a:avLst/>
          </a:prstGeom>
          <a:noFill/>
        </p:spPr>
        <p:txBody>
          <a:bodyPr wrap="square" rtlCol="0">
            <a:spAutoFit/>
          </a:bodyPr>
          <a:lstStyle/>
          <a:p>
            <a:pPr>
              <a:lnSpc>
                <a:spcPct val="130000"/>
              </a:lnSpc>
            </a:pPr>
            <a:r>
              <a:rPr lang="en-US" altLang="zh-CN" sz="900" dirty="0">
                <a:ea typeface="微软雅黑" panose="020B0503020204020204" pitchFamily="34" charset="-122"/>
              </a:rPr>
              <a:t>▲2014</a:t>
            </a:r>
            <a:r>
              <a:rPr lang="zh-CN" altLang="en-US" sz="900" dirty="0">
                <a:ea typeface="微软雅黑" panose="020B0503020204020204" pitchFamily="34" charset="-122"/>
              </a:rPr>
              <a:t>年</a:t>
            </a:r>
            <a:r>
              <a:rPr lang="en-US" altLang="zh-CN" sz="900" dirty="0">
                <a:ea typeface="微软雅黑" panose="020B0503020204020204" pitchFamily="34" charset="-122"/>
              </a:rPr>
              <a:t>3</a:t>
            </a:r>
            <a:r>
              <a:rPr lang="zh-CN" altLang="en-US" sz="900" dirty="0">
                <a:ea typeface="微软雅黑" panose="020B0503020204020204" pitchFamily="34" charset="-122"/>
              </a:rPr>
              <a:t>月 清华大学 从左至右依次为：李双寿教授、顾学雍教授（</a:t>
            </a:r>
            <a:r>
              <a:rPr lang="en-US" altLang="zh-CN" sz="900" dirty="0" err="1">
                <a:ea typeface="微软雅黑" panose="020B0503020204020204" pitchFamily="34" charset="-122"/>
              </a:rPr>
              <a:t>Toyhouse</a:t>
            </a:r>
            <a:r>
              <a:rPr lang="zh-CN" altLang="en-US" sz="900" dirty="0">
                <a:ea typeface="微软雅黑" panose="020B0503020204020204" pitchFamily="34" charset="-122"/>
              </a:rPr>
              <a:t>）、陈吉宁校长</a:t>
            </a:r>
          </a:p>
        </p:txBody>
      </p:sp>
    </p:spTree>
    <p:extLst>
      <p:ext uri="{BB962C8B-B14F-4D97-AF65-F5344CB8AC3E}">
        <p14:creationId xmlns:p14="http://schemas.microsoft.com/office/powerpoint/2010/main" val="179032841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algn="r"/>
            <a:r>
              <a:rPr lang="zh-CN" altLang="en-US" dirty="0"/>
              <a:t>参与者</a:t>
            </a:r>
          </a:p>
        </p:txBody>
      </p:sp>
      <p:sp>
        <p:nvSpPr>
          <p:cNvPr id="3" name="Content Placeholder 2"/>
          <p:cNvSpPr>
            <a:spLocks noGrp="1"/>
          </p:cNvSpPr>
          <p:nvPr>
            <p:ph sz="quarter" idx="14"/>
          </p:nvPr>
        </p:nvSpPr>
        <p:spPr>
          <a:xfrm>
            <a:off x="5535863" y="1244601"/>
            <a:ext cx="3132945" cy="3624399"/>
          </a:xfrm>
        </p:spPr>
        <p:txBody>
          <a:bodyPr>
            <a:normAutofit/>
          </a:bodyPr>
          <a:lstStyle/>
          <a:p>
            <a:pPr marL="0"/>
            <a:r>
              <a:rPr lang="zh-CN" altLang="en-US" dirty="0" smtClean="0">
                <a:latin typeface="黑体"/>
                <a:ea typeface="黑体"/>
                <a:cs typeface="黑体"/>
              </a:rPr>
              <a:t>经</a:t>
            </a:r>
            <a:r>
              <a:rPr lang="zh-CN" altLang="en-US" dirty="0">
                <a:latin typeface="黑体"/>
                <a:ea typeface="黑体"/>
                <a:cs typeface="黑体"/>
              </a:rPr>
              <a:t>组织者安排的参与人员将被分为挑战方与任务方。</a:t>
            </a:r>
            <a:endParaRPr lang="en-US" altLang="zh-CN" dirty="0">
              <a:latin typeface="黑体"/>
              <a:ea typeface="黑体"/>
              <a:cs typeface="黑体"/>
            </a:endParaRPr>
          </a:p>
          <a:p>
            <a:pPr marL="0"/>
            <a:r>
              <a:rPr lang="zh-CN" altLang="en-US" dirty="0">
                <a:latin typeface="黑体"/>
                <a:ea typeface="黑体"/>
                <a:cs typeface="黑体"/>
              </a:rPr>
              <a:t>挑战方是任务方任务完成质量的见证人，以及监督、调节学习过程中问题的执行者</a:t>
            </a:r>
            <a:r>
              <a:rPr lang="zh-CN" altLang="en-US" dirty="0" smtClean="0">
                <a:latin typeface="黑体"/>
                <a:ea typeface="黑体"/>
                <a:cs typeface="黑体"/>
              </a:rPr>
              <a:t>。</a:t>
            </a:r>
            <a:endParaRPr lang="en-US" altLang="zh-CN" dirty="0">
              <a:latin typeface="黑体"/>
              <a:ea typeface="黑体"/>
              <a:cs typeface="黑体"/>
            </a:endParaRPr>
          </a:p>
        </p:txBody>
      </p:sp>
      <p:pic>
        <p:nvPicPr>
          <p:cNvPr id="19460" name="Picture 4" descr="_DSC471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1989000"/>
            <a:ext cx="5535863"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2244436" y="4869000"/>
            <a:ext cx="3574472" cy="272382"/>
          </a:xfrm>
          <a:prstGeom prst="rect">
            <a:avLst/>
          </a:prstGeom>
          <a:noFill/>
        </p:spPr>
        <p:txBody>
          <a:bodyPr wrap="square" rtlCol="0">
            <a:spAutoFit/>
          </a:bodyPr>
          <a:lstStyle/>
          <a:p>
            <a:pPr>
              <a:lnSpc>
                <a:spcPct val="130000"/>
              </a:lnSpc>
            </a:pPr>
            <a:r>
              <a:rPr lang="en-US" altLang="zh-CN" sz="900" dirty="0">
                <a:ea typeface="微软雅黑" panose="020B0503020204020204" pitchFamily="34" charset="-122"/>
              </a:rPr>
              <a:t>▲2013</a:t>
            </a:r>
            <a:r>
              <a:rPr lang="zh-CN" altLang="en-US" sz="900" dirty="0">
                <a:ea typeface="微软雅黑" panose="020B0503020204020204" pitchFamily="34" charset="-122"/>
              </a:rPr>
              <a:t>年</a:t>
            </a:r>
            <a:r>
              <a:rPr lang="en-US" altLang="zh-CN" sz="900" dirty="0">
                <a:ea typeface="微软雅黑" panose="020B0503020204020204" pitchFamily="34" charset="-122"/>
              </a:rPr>
              <a:t>1</a:t>
            </a:r>
            <a:r>
              <a:rPr lang="zh-CN" altLang="en-US" sz="900" dirty="0">
                <a:ea typeface="微软雅黑" panose="020B0503020204020204" pitchFamily="34" charset="-122"/>
              </a:rPr>
              <a:t>月 清华大学 跨学科系统集成设计挑战 海岛建设课题</a:t>
            </a:r>
          </a:p>
        </p:txBody>
      </p:sp>
    </p:spTree>
    <p:extLst>
      <p:ext uri="{BB962C8B-B14F-4D97-AF65-F5344CB8AC3E}">
        <p14:creationId xmlns:p14="http://schemas.microsoft.com/office/powerpoint/2010/main" val="167171894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a:bodyPr>
          <a:lstStyle/>
          <a:p>
            <a:r>
              <a:rPr lang="zh-CN" altLang="en-US" dirty="0"/>
              <a:t>挑战设计方</a:t>
            </a:r>
          </a:p>
        </p:txBody>
      </p:sp>
      <p:sp>
        <p:nvSpPr>
          <p:cNvPr id="20483" name="Rectangle 3"/>
          <p:cNvSpPr>
            <a:spLocks noGrp="1" noChangeArrowheads="1"/>
          </p:cNvSpPr>
          <p:nvPr>
            <p:ph sz="quarter" idx="13"/>
          </p:nvPr>
        </p:nvSpPr>
        <p:spPr>
          <a:xfrm>
            <a:off x="1049866" y="1244601"/>
            <a:ext cx="3129637" cy="3624400"/>
          </a:xfrm>
        </p:spPr>
        <p:txBody>
          <a:bodyPr/>
          <a:lstStyle/>
          <a:p>
            <a:pPr marL="0" indent="0">
              <a:lnSpc>
                <a:spcPct val="110000"/>
              </a:lnSpc>
              <a:buFontTx/>
              <a:buNone/>
            </a:pPr>
            <a:r>
              <a:rPr lang="zh-CN" altLang="en-US" sz="1200" dirty="0" smtClean="0">
                <a:latin typeface="黑体"/>
                <a:ea typeface="黑体"/>
                <a:cs typeface="黑体"/>
              </a:rPr>
              <a:t>挑战方执行时会分为数个部门</a:t>
            </a:r>
            <a:r>
              <a:rPr lang="zh-CN" altLang="en-US" sz="1200" dirty="0">
                <a:latin typeface="黑体"/>
                <a:ea typeface="黑体"/>
                <a:cs typeface="黑体"/>
              </a:rPr>
              <a:t>（市场、专利局、法院等）以模拟真实的社会环境，同时也是规则的制定者，可以在现有条例上添加额外的条例。他们为任务方提供活动任务，并引导任务方完成任务。当然，他们还需根据进程快慢调整难度高低以控制任务完成数量。</a:t>
            </a:r>
            <a:endParaRPr lang="en-US" altLang="zh-CN" sz="1200" dirty="0">
              <a:latin typeface="黑体"/>
              <a:ea typeface="黑体"/>
              <a:cs typeface="黑体"/>
            </a:endParaRPr>
          </a:p>
        </p:txBody>
      </p:sp>
      <p:pic>
        <p:nvPicPr>
          <p:cNvPr id="5" name="Picture 4" descr="DSC06147"/>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179503" y="1989000"/>
            <a:ext cx="4964497"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 name="文本框 1"/>
          <p:cNvSpPr txBox="1"/>
          <p:nvPr/>
        </p:nvSpPr>
        <p:spPr>
          <a:xfrm>
            <a:off x="7165571" y="4869001"/>
            <a:ext cx="1978429" cy="272382"/>
          </a:xfrm>
          <a:prstGeom prst="rect">
            <a:avLst/>
          </a:prstGeom>
          <a:noFill/>
        </p:spPr>
        <p:txBody>
          <a:bodyPr wrap="square" rtlCol="0">
            <a:spAutoFit/>
          </a:bodyPr>
          <a:lstStyle/>
          <a:p>
            <a:pPr>
              <a:lnSpc>
                <a:spcPct val="130000"/>
              </a:lnSpc>
            </a:pPr>
            <a:r>
              <a:rPr lang="zh-CN" altLang="en-US" sz="900" dirty="0">
                <a:ea typeface="微软雅黑" panose="020B0503020204020204" pitchFamily="34" charset="-122"/>
              </a:rPr>
              <a:t>▲挑战设计方在进行活动内容设计</a:t>
            </a:r>
          </a:p>
        </p:txBody>
      </p:sp>
    </p:spTree>
    <p:extLst>
      <p:ext uri="{BB962C8B-B14F-4D97-AF65-F5344CB8AC3E}">
        <p14:creationId xmlns:p14="http://schemas.microsoft.com/office/powerpoint/2010/main" val="58075638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a:bodyPr>
          <a:lstStyle/>
          <a:p>
            <a:pPr algn="r"/>
            <a:r>
              <a:rPr lang="zh-CN" altLang="en-US" dirty="0"/>
              <a:t>任务执行方</a:t>
            </a:r>
          </a:p>
        </p:txBody>
      </p:sp>
      <p:sp>
        <p:nvSpPr>
          <p:cNvPr id="3" name="Content Placeholder 2"/>
          <p:cNvSpPr>
            <a:spLocks noGrp="1"/>
          </p:cNvSpPr>
          <p:nvPr>
            <p:ph sz="quarter" idx="14"/>
          </p:nvPr>
        </p:nvSpPr>
        <p:spPr>
          <a:xfrm>
            <a:off x="4494993" y="1244601"/>
            <a:ext cx="4173816" cy="3623552"/>
          </a:xfrm>
        </p:spPr>
        <p:txBody>
          <a:bodyPr/>
          <a:lstStyle/>
          <a:p>
            <a:r>
              <a:rPr lang="zh-CN" altLang="en-US" dirty="0">
                <a:latin typeface="黑体"/>
                <a:ea typeface="黑体"/>
                <a:cs typeface="黑体"/>
              </a:rPr>
              <a:t>任务方分为数个小组</a:t>
            </a:r>
            <a:r>
              <a:rPr lang="en-US" altLang="zh-CN" dirty="0">
                <a:latin typeface="黑体"/>
                <a:ea typeface="黑体"/>
                <a:cs typeface="黑体"/>
              </a:rPr>
              <a:t> </a:t>
            </a:r>
            <a:r>
              <a:rPr lang="zh-CN" altLang="en-US" dirty="0">
                <a:latin typeface="黑体"/>
                <a:ea typeface="黑体"/>
                <a:cs typeface="黑体"/>
              </a:rPr>
              <a:t>（通常为</a:t>
            </a:r>
            <a:r>
              <a:rPr lang="en-US" altLang="zh-CN" dirty="0">
                <a:latin typeface="黑体"/>
                <a:ea typeface="黑体"/>
                <a:cs typeface="黑体"/>
              </a:rPr>
              <a:t>2-6</a:t>
            </a:r>
            <a:r>
              <a:rPr lang="zh-CN" altLang="en-US" dirty="0">
                <a:latin typeface="黑体"/>
                <a:ea typeface="黑体"/>
                <a:cs typeface="黑体"/>
              </a:rPr>
              <a:t>个），类似于创业初期公司的团体。组员经过相互熟悉、选定目标、分配任务、制作项目的步骤，体会到创业的艰辛、社会竞争的残酷以及团结协作的重要性</a:t>
            </a:r>
            <a:r>
              <a:rPr lang="zh-CN" altLang="en-US" dirty="0" smtClean="0">
                <a:latin typeface="黑体"/>
                <a:ea typeface="黑体"/>
                <a:cs typeface="黑体"/>
              </a:rPr>
              <a:t>。</a:t>
            </a:r>
            <a:endParaRPr lang="en-US" altLang="zh-CN" dirty="0">
              <a:latin typeface="黑体"/>
              <a:ea typeface="黑体"/>
              <a:cs typeface="黑体"/>
            </a:endParaRPr>
          </a:p>
        </p:txBody>
      </p:sp>
      <p:pic>
        <p:nvPicPr>
          <p:cNvPr id="21508" name="Picture 4" descr="G17B2536"/>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1989848"/>
            <a:ext cx="4494992" cy="2878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142212" y="4868153"/>
            <a:ext cx="1895302" cy="272382"/>
          </a:xfrm>
          <a:prstGeom prst="rect">
            <a:avLst/>
          </a:prstGeom>
          <a:noFill/>
        </p:spPr>
        <p:txBody>
          <a:bodyPr wrap="square" rtlCol="0">
            <a:spAutoFit/>
          </a:bodyPr>
          <a:lstStyle/>
          <a:p>
            <a:pPr>
              <a:lnSpc>
                <a:spcPct val="130000"/>
              </a:lnSpc>
            </a:pPr>
            <a:r>
              <a:rPr lang="zh-CN" altLang="en-US" sz="900" dirty="0">
                <a:ea typeface="微软雅黑" panose="020B0503020204020204" pitchFamily="34" charset="-122"/>
              </a:rPr>
              <a:t>▲任务方进行小组工作</a:t>
            </a:r>
          </a:p>
        </p:txBody>
      </p:sp>
    </p:spTree>
    <p:extLst>
      <p:ext uri="{BB962C8B-B14F-4D97-AF65-F5344CB8AC3E}">
        <p14:creationId xmlns:p14="http://schemas.microsoft.com/office/powerpoint/2010/main" val="100292948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挑战方前期准备</a:t>
            </a:r>
            <a:endParaRPr kumimoji="1" lang="zh-CN" altLang="en-US" dirty="0"/>
          </a:p>
        </p:txBody>
      </p:sp>
      <p:sp>
        <p:nvSpPr>
          <p:cNvPr id="3" name="Subtitle 2"/>
          <p:cNvSpPr>
            <a:spLocks noGrp="1"/>
          </p:cNvSpPr>
          <p:nvPr>
            <p:ph type="body" idx="1"/>
          </p:nvPr>
        </p:nvSpPr>
        <p:spPr/>
        <p:txBody>
          <a:bodyPr/>
          <a:lstStyle/>
          <a:p>
            <a:r>
              <a:rPr lang="en-US" altLang="zh-CN" dirty="0" smtClean="0"/>
              <a:t>Preparation by Challenge Designers</a:t>
            </a:r>
            <a:endParaRPr lang="en-US" dirty="0"/>
          </a:p>
        </p:txBody>
      </p:sp>
      <p:sp>
        <p:nvSpPr>
          <p:cNvPr id="4" name="文本占位符 3"/>
          <p:cNvSpPr>
            <a:spLocks noGrp="1"/>
          </p:cNvSpPr>
          <p:nvPr>
            <p:ph type="body" sz="quarter" idx="13"/>
          </p:nvPr>
        </p:nvSpPr>
        <p:spPr/>
        <p:txBody>
          <a:bodyPr>
            <a:normAutofit fontScale="25000" lnSpcReduction="20000"/>
          </a:bodyPr>
          <a:lstStyle/>
          <a:p>
            <a:endParaRPr lang="zh-CN" altLang="en-US"/>
          </a:p>
        </p:txBody>
      </p:sp>
    </p:spTree>
    <p:extLst>
      <p:ext uri="{BB962C8B-B14F-4D97-AF65-F5344CB8AC3E}">
        <p14:creationId xmlns:p14="http://schemas.microsoft.com/office/powerpoint/2010/main" val="3410949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DSC0659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1113" y="920750"/>
            <a:ext cx="9140826"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Text Box 3"/>
          <p:cNvSpPr txBox="1">
            <a:spLocks noChangeArrowheads="1"/>
          </p:cNvSpPr>
          <p:nvPr/>
        </p:nvSpPr>
        <p:spPr bwMode="auto">
          <a:xfrm>
            <a:off x="6379374" y="6064250"/>
            <a:ext cx="436067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Arial" panose="020B0604020202020204" pitchFamily="34" charset="0"/>
              <a:buNone/>
            </a:pPr>
            <a:r>
              <a:rPr lang="zh-CN" altLang="en-US" sz="900" dirty="0">
                <a:latin typeface="黑体" panose="02010609060101010101" pitchFamily="49" charset="-122"/>
                <a:ea typeface="黑体" panose="02010609060101010101" pitchFamily="49" charset="-122"/>
              </a:rPr>
              <a:t>▲2014年07月末XLP的挑战方在制定任务规划和分工</a:t>
            </a:r>
          </a:p>
        </p:txBody>
      </p:sp>
    </p:spTree>
    <p:extLst>
      <p:ext uri="{BB962C8B-B14F-4D97-AF65-F5344CB8AC3E}">
        <p14:creationId xmlns:p14="http://schemas.microsoft.com/office/powerpoint/2010/main" val="21164125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13440" y="4630554"/>
            <a:ext cx="2801560" cy="1569660"/>
          </a:xfrm>
          <a:prstGeom prst="rect">
            <a:avLst/>
          </a:prstGeom>
          <a:noFill/>
        </p:spPr>
        <p:txBody>
          <a:bodyPr wrap="square" rtlCol="0">
            <a:spAutoFit/>
          </a:bodyPr>
          <a:lstStyle/>
          <a:p>
            <a:pPr marL="285750" indent="-285750">
              <a:lnSpc>
                <a:spcPct val="150000"/>
              </a:lnSpc>
            </a:pPr>
            <a:r>
              <a:rPr lang="zh-CN" altLang="en-US" sz="2400" b="1" dirty="0" smtClean="0">
                <a:solidFill>
                  <a:schemeClr val="accent6"/>
                </a:solidFill>
                <a:latin typeface="+mj-ea"/>
                <a:ea typeface="+mj-ea"/>
              </a:rPr>
              <a:t>挑战方工作规则</a:t>
            </a:r>
            <a:endParaRPr lang="en-US" altLang="zh-CN" sz="2400" b="1" dirty="0" smtClean="0">
              <a:solidFill>
                <a:schemeClr val="accent6"/>
              </a:solidFill>
              <a:latin typeface="+mj-ea"/>
              <a:ea typeface="+mj-ea"/>
            </a:endParaRPr>
          </a:p>
          <a:p>
            <a:pPr marL="285750" indent="-285750">
              <a:buFont typeface="Arial"/>
              <a:buChar char="•"/>
            </a:pPr>
            <a:r>
              <a:rPr lang="zh-CN" altLang="en-US" sz="1200" dirty="0" smtClean="0">
                <a:solidFill>
                  <a:schemeClr val="tx1">
                    <a:lumMod val="50000"/>
                    <a:lumOff val="50000"/>
                  </a:schemeClr>
                </a:solidFill>
                <a:latin typeface="+mn-ea"/>
                <a:ea typeface="+mn-ea"/>
              </a:rPr>
              <a:t>分布式数据协作与个人贡献记录</a:t>
            </a:r>
            <a:endParaRPr lang="en-US" altLang="zh-CN" sz="1200" dirty="0" smtClean="0">
              <a:solidFill>
                <a:schemeClr val="tx1">
                  <a:lumMod val="50000"/>
                  <a:lumOff val="50000"/>
                </a:schemeClr>
              </a:solidFill>
              <a:latin typeface="+mn-ea"/>
              <a:ea typeface="+mn-ea"/>
            </a:endParaRPr>
          </a:p>
          <a:p>
            <a:pPr marL="285750" indent="-285750">
              <a:buFont typeface="Arial"/>
              <a:buChar char="•"/>
            </a:pPr>
            <a:r>
              <a:rPr lang="zh-CN" altLang="en-US" sz="1200" dirty="0" smtClean="0">
                <a:solidFill>
                  <a:schemeClr val="tx1">
                    <a:lumMod val="50000"/>
                    <a:lumOff val="50000"/>
                  </a:schemeClr>
                </a:solidFill>
                <a:latin typeface="+mn-ea"/>
                <a:ea typeface="+mn-ea"/>
              </a:rPr>
              <a:t>工作任务派发机制</a:t>
            </a:r>
            <a:endParaRPr lang="en-US" altLang="zh-CN" sz="1200" dirty="0" smtClean="0">
              <a:solidFill>
                <a:schemeClr val="tx1">
                  <a:lumMod val="50000"/>
                  <a:lumOff val="50000"/>
                </a:schemeClr>
              </a:solidFill>
              <a:latin typeface="+mn-ea"/>
              <a:ea typeface="+mn-ea"/>
            </a:endParaRPr>
          </a:p>
          <a:p>
            <a:pPr marL="285750" indent="-285750">
              <a:buFont typeface="Arial"/>
              <a:buChar char="•"/>
            </a:pPr>
            <a:r>
              <a:rPr lang="zh-CN" altLang="en-US" sz="1200" dirty="0" smtClean="0">
                <a:solidFill>
                  <a:schemeClr val="tx1">
                    <a:lumMod val="50000"/>
                    <a:lumOff val="50000"/>
                  </a:schemeClr>
                </a:solidFill>
                <a:latin typeface="+mn-ea"/>
                <a:ea typeface="+mn-ea"/>
              </a:rPr>
              <a:t>计分规则</a:t>
            </a:r>
            <a:endParaRPr lang="en-US" altLang="zh-CN" sz="1200" dirty="0" smtClean="0">
              <a:solidFill>
                <a:schemeClr val="tx1">
                  <a:lumMod val="50000"/>
                  <a:lumOff val="50000"/>
                </a:schemeClr>
              </a:solidFill>
              <a:latin typeface="+mn-ea"/>
              <a:ea typeface="+mn-ea"/>
            </a:endParaRPr>
          </a:p>
          <a:p>
            <a:pPr marL="285750" indent="-285750" algn="r"/>
            <a:endParaRPr lang="en-US" altLang="zh-CN" sz="1200" dirty="0" smtClean="0">
              <a:solidFill>
                <a:schemeClr val="tx1">
                  <a:lumMod val="50000"/>
                  <a:lumOff val="50000"/>
                </a:schemeClr>
              </a:solidFill>
              <a:latin typeface="+mn-ea"/>
            </a:endParaRPr>
          </a:p>
          <a:p>
            <a:pPr marL="285750" indent="-285750" algn="r"/>
            <a:r>
              <a:rPr lang="zh-CN" altLang="en-US" sz="1200" dirty="0" smtClean="0">
                <a:solidFill>
                  <a:schemeClr val="tx1">
                    <a:lumMod val="50000"/>
                    <a:lumOff val="50000"/>
                  </a:schemeClr>
                </a:solidFill>
                <a:latin typeface="+mn-ea"/>
              </a:rPr>
              <a:t>第</a:t>
            </a:r>
            <a:r>
              <a:rPr lang="en-US" altLang="zh-CN" sz="1200" dirty="0" smtClean="0">
                <a:solidFill>
                  <a:schemeClr val="tx1">
                    <a:lumMod val="50000"/>
                    <a:lumOff val="50000"/>
                  </a:schemeClr>
                </a:solidFill>
                <a:latin typeface="+mn-ea"/>
              </a:rPr>
              <a:t>xx</a:t>
            </a:r>
            <a:r>
              <a:rPr lang="zh-CN" altLang="en-US" sz="1200" dirty="0" smtClean="0">
                <a:solidFill>
                  <a:schemeClr val="tx1">
                    <a:lumMod val="50000"/>
                    <a:lumOff val="50000"/>
                  </a:schemeClr>
                </a:solidFill>
                <a:latin typeface="+mn-ea"/>
              </a:rPr>
              <a:t>页至第</a:t>
            </a:r>
            <a:r>
              <a:rPr lang="en-US" altLang="zh-CN" sz="1200" dirty="0" smtClean="0">
                <a:solidFill>
                  <a:schemeClr val="tx1">
                    <a:lumMod val="50000"/>
                    <a:lumOff val="50000"/>
                  </a:schemeClr>
                </a:solidFill>
                <a:latin typeface="+mn-ea"/>
              </a:rPr>
              <a:t>xx</a:t>
            </a:r>
            <a:r>
              <a:rPr lang="zh-CN" altLang="en-US" sz="1200" dirty="0" smtClean="0">
                <a:solidFill>
                  <a:schemeClr val="tx1">
                    <a:lumMod val="50000"/>
                    <a:lumOff val="50000"/>
                  </a:schemeClr>
                </a:solidFill>
                <a:latin typeface="+mn-ea"/>
              </a:rPr>
              <a:t>页</a:t>
            </a:r>
            <a:endParaRPr lang="en-US" sz="1200" dirty="0" smtClean="0">
              <a:solidFill>
                <a:schemeClr val="tx1">
                  <a:lumMod val="50000"/>
                  <a:lumOff val="50000"/>
                </a:schemeClr>
              </a:solidFill>
              <a:latin typeface="+mn-ea"/>
            </a:endParaRPr>
          </a:p>
        </p:txBody>
      </p:sp>
      <p:graphicFrame>
        <p:nvGraphicFramePr>
          <p:cNvPr id="6" name="Diagram 5"/>
          <p:cNvGraphicFramePr/>
          <p:nvPr>
            <p:extLst>
              <p:ext uri="{D42A27DB-BD31-4B8C-83A1-F6EECF244321}">
                <p14:modId xmlns:p14="http://schemas.microsoft.com/office/powerpoint/2010/main" val="814658136"/>
              </p:ext>
            </p:extLst>
          </p:nvPr>
        </p:nvGraphicFramePr>
        <p:xfrm>
          <a:off x="352853" y="1768231"/>
          <a:ext cx="5595786" cy="2950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4268864" y="4265681"/>
            <a:ext cx="1261884" cy="276999"/>
          </a:xfrm>
          <a:prstGeom prst="rect">
            <a:avLst/>
          </a:prstGeom>
          <a:noFill/>
        </p:spPr>
        <p:txBody>
          <a:bodyPr wrap="none" rtlCol="0">
            <a:spAutoFit/>
          </a:bodyPr>
          <a:lstStyle/>
          <a:p>
            <a:pPr marL="0" lvl="1" algn="r"/>
            <a:r>
              <a:rPr lang="zh-CN" altLang="en-US" sz="1200" dirty="0" smtClean="0">
                <a:solidFill>
                  <a:schemeClr val="tx1">
                    <a:lumMod val="50000"/>
                    <a:lumOff val="50000"/>
                  </a:schemeClr>
                </a:solidFill>
                <a:latin typeface="+mn-ea"/>
              </a:rPr>
              <a:t>第</a:t>
            </a:r>
            <a:r>
              <a:rPr lang="en-US" altLang="zh-CN" sz="1200" dirty="0" smtClean="0">
                <a:solidFill>
                  <a:schemeClr val="tx1">
                    <a:lumMod val="50000"/>
                    <a:lumOff val="50000"/>
                  </a:schemeClr>
                </a:solidFill>
                <a:latin typeface="+mn-ea"/>
              </a:rPr>
              <a:t>xx</a:t>
            </a:r>
            <a:r>
              <a:rPr lang="zh-CN" altLang="en-US" sz="1200" dirty="0" smtClean="0">
                <a:solidFill>
                  <a:schemeClr val="tx1">
                    <a:lumMod val="50000"/>
                    <a:lumOff val="50000"/>
                  </a:schemeClr>
                </a:solidFill>
                <a:latin typeface="+mn-ea"/>
              </a:rPr>
              <a:t>页至第</a:t>
            </a:r>
            <a:r>
              <a:rPr lang="en-US" altLang="zh-CN" sz="1200" dirty="0" smtClean="0">
                <a:solidFill>
                  <a:schemeClr val="tx1">
                    <a:lumMod val="50000"/>
                    <a:lumOff val="50000"/>
                  </a:schemeClr>
                </a:solidFill>
                <a:latin typeface="+mn-ea"/>
              </a:rPr>
              <a:t>xx</a:t>
            </a:r>
            <a:r>
              <a:rPr lang="zh-CN" altLang="en-US" sz="1200" dirty="0" smtClean="0">
                <a:solidFill>
                  <a:schemeClr val="tx1">
                    <a:lumMod val="50000"/>
                    <a:lumOff val="50000"/>
                  </a:schemeClr>
                </a:solidFill>
                <a:latin typeface="+mn-ea"/>
              </a:rPr>
              <a:t>页</a:t>
            </a:r>
            <a:endParaRPr lang="en-US" altLang="en-US" sz="1200" dirty="0">
              <a:solidFill>
                <a:schemeClr val="tx1">
                  <a:lumMod val="50000"/>
                  <a:lumOff val="50000"/>
                </a:schemeClr>
              </a:solidFill>
              <a:latin typeface="+mn-ea"/>
            </a:endParaRPr>
          </a:p>
        </p:txBody>
      </p:sp>
      <p:sp>
        <p:nvSpPr>
          <p:cNvPr id="12" name="TextBox 11"/>
          <p:cNvSpPr txBox="1"/>
          <p:nvPr/>
        </p:nvSpPr>
        <p:spPr>
          <a:xfrm>
            <a:off x="6092580" y="2229896"/>
            <a:ext cx="2406493" cy="3970318"/>
          </a:xfrm>
          <a:prstGeom prst="rect">
            <a:avLst/>
          </a:prstGeom>
          <a:noFill/>
        </p:spPr>
        <p:txBody>
          <a:bodyPr wrap="none" rtlCol="0">
            <a:spAutoFit/>
          </a:bodyPr>
          <a:lstStyle/>
          <a:p>
            <a:pPr marL="285750" indent="-285750">
              <a:lnSpc>
                <a:spcPct val="150000"/>
              </a:lnSpc>
            </a:pPr>
            <a:r>
              <a:rPr lang="zh-CN" altLang="en-US" sz="2400" b="1" dirty="0" smtClean="0">
                <a:solidFill>
                  <a:schemeClr val="accent6"/>
                </a:solidFill>
                <a:latin typeface="+mj-ea"/>
                <a:ea typeface="+mj-ea"/>
              </a:rPr>
              <a:t>前期准备的目标</a:t>
            </a:r>
            <a:endParaRPr lang="en-US" altLang="zh-CN" sz="2400" b="1" dirty="0" smtClean="0">
              <a:solidFill>
                <a:schemeClr val="accent6"/>
              </a:solidFill>
              <a:latin typeface="+mj-ea"/>
              <a:ea typeface="+mj-ea"/>
            </a:endParaRPr>
          </a:p>
          <a:p>
            <a:pPr marL="285750" indent="-285750">
              <a:lnSpc>
                <a:spcPct val="120000"/>
              </a:lnSpc>
              <a:buFont typeface="Arial"/>
              <a:buChar char="•"/>
            </a:pPr>
            <a:r>
              <a:rPr lang="zh-CN" altLang="en-US" sz="1200" dirty="0" smtClean="0">
                <a:solidFill>
                  <a:schemeClr val="tx1">
                    <a:lumMod val="50000"/>
                    <a:lumOff val="50000"/>
                  </a:schemeClr>
                </a:solidFill>
                <a:latin typeface="+mn-ea"/>
                <a:ea typeface="+mn-ea"/>
              </a:rPr>
              <a:t>挑战主题及任务</a:t>
            </a:r>
            <a:endParaRPr lang="en-US" altLang="zh-CN" sz="1200" dirty="0" smtClean="0">
              <a:solidFill>
                <a:schemeClr val="tx1">
                  <a:lumMod val="50000"/>
                  <a:lumOff val="50000"/>
                </a:schemeClr>
              </a:solidFill>
              <a:latin typeface="+mn-ea"/>
              <a:ea typeface="+mn-ea"/>
            </a:endParaRPr>
          </a:p>
          <a:p>
            <a:pPr marL="742950" lvl="1" indent="-285750">
              <a:lnSpc>
                <a:spcPct val="120000"/>
              </a:lnSpc>
              <a:buFont typeface="Arial"/>
              <a:buChar char="•"/>
            </a:pPr>
            <a:r>
              <a:rPr lang="zh-CN" altLang="en-US" sz="1200" dirty="0" smtClean="0">
                <a:solidFill>
                  <a:schemeClr val="tx1">
                    <a:lumMod val="50000"/>
                    <a:lumOff val="50000"/>
                  </a:schemeClr>
                </a:solidFill>
                <a:latin typeface="+mn-ea"/>
                <a:ea typeface="+mn-ea"/>
              </a:rPr>
              <a:t>主题及任务介绍材料</a:t>
            </a:r>
            <a:endParaRPr lang="en-US" altLang="zh-CN" sz="1200" dirty="0" smtClean="0">
              <a:solidFill>
                <a:schemeClr val="tx1">
                  <a:lumMod val="50000"/>
                  <a:lumOff val="50000"/>
                </a:schemeClr>
              </a:solidFill>
              <a:latin typeface="+mn-ea"/>
              <a:ea typeface="+mn-ea"/>
            </a:endParaRPr>
          </a:p>
          <a:p>
            <a:pPr marL="742950" lvl="1" indent="-285750">
              <a:lnSpc>
                <a:spcPct val="120000"/>
              </a:lnSpc>
              <a:buFont typeface="Arial"/>
              <a:buChar char="•"/>
            </a:pPr>
            <a:r>
              <a:rPr lang="zh-CN" altLang="en-US" sz="1200" dirty="0">
                <a:solidFill>
                  <a:schemeClr val="tx1">
                    <a:lumMod val="50000"/>
                    <a:lumOff val="50000"/>
                  </a:schemeClr>
                </a:solidFill>
                <a:latin typeface="+mn-ea"/>
                <a:ea typeface="+mn-ea"/>
              </a:rPr>
              <a:t>挑战方介绍材料</a:t>
            </a:r>
            <a:endParaRPr lang="en-US" altLang="zh-CN" sz="1200" dirty="0">
              <a:solidFill>
                <a:schemeClr val="tx1">
                  <a:lumMod val="50000"/>
                  <a:lumOff val="50000"/>
                </a:schemeClr>
              </a:solidFill>
              <a:latin typeface="+mn-ea"/>
              <a:ea typeface="+mn-ea"/>
            </a:endParaRPr>
          </a:p>
          <a:p>
            <a:pPr marL="742950" lvl="1" indent="-285750">
              <a:lnSpc>
                <a:spcPct val="120000"/>
              </a:lnSpc>
              <a:buFont typeface="Arial"/>
              <a:buChar char="•"/>
            </a:pPr>
            <a:r>
              <a:rPr lang="zh-CN" altLang="en-US" sz="1200" dirty="0" smtClean="0">
                <a:solidFill>
                  <a:schemeClr val="tx1">
                    <a:lumMod val="50000"/>
                    <a:lumOff val="50000"/>
                  </a:schemeClr>
                </a:solidFill>
                <a:latin typeface="+mn-ea"/>
                <a:ea typeface="+mn-ea"/>
              </a:rPr>
              <a:t>开场词</a:t>
            </a:r>
            <a:endParaRPr lang="en-US" altLang="zh-CN" sz="1200" dirty="0" smtClean="0">
              <a:solidFill>
                <a:schemeClr val="tx1">
                  <a:lumMod val="50000"/>
                  <a:lumOff val="50000"/>
                </a:schemeClr>
              </a:solidFill>
              <a:latin typeface="+mn-ea"/>
              <a:ea typeface="+mn-ea"/>
            </a:endParaRPr>
          </a:p>
          <a:p>
            <a:pPr marL="285750" indent="-285750">
              <a:lnSpc>
                <a:spcPct val="120000"/>
              </a:lnSpc>
              <a:buFont typeface="Arial"/>
              <a:buChar char="•"/>
            </a:pPr>
            <a:r>
              <a:rPr lang="zh-CN" altLang="en-US" sz="1200" dirty="0" smtClean="0">
                <a:solidFill>
                  <a:schemeClr val="tx1">
                    <a:lumMod val="50000"/>
                    <a:lumOff val="50000"/>
                  </a:schemeClr>
                </a:solidFill>
                <a:latin typeface="+mn-ea"/>
                <a:ea typeface="+mn-ea"/>
              </a:rPr>
              <a:t>现场执行安排</a:t>
            </a:r>
            <a:endParaRPr lang="en-US" altLang="zh-CN" sz="1200" dirty="0" smtClean="0">
              <a:solidFill>
                <a:schemeClr val="tx1">
                  <a:lumMod val="50000"/>
                  <a:lumOff val="50000"/>
                </a:schemeClr>
              </a:solidFill>
              <a:latin typeface="+mn-ea"/>
              <a:ea typeface="+mn-ea"/>
            </a:endParaRPr>
          </a:p>
          <a:p>
            <a:pPr marL="742950" lvl="1" indent="-285750">
              <a:lnSpc>
                <a:spcPct val="120000"/>
              </a:lnSpc>
              <a:buFont typeface="Arial"/>
              <a:buChar char="•"/>
            </a:pPr>
            <a:r>
              <a:rPr lang="zh-CN" altLang="en-US" sz="1200" dirty="0" smtClean="0">
                <a:solidFill>
                  <a:schemeClr val="tx1">
                    <a:lumMod val="50000"/>
                    <a:lumOff val="50000"/>
                  </a:schemeClr>
                </a:solidFill>
                <a:latin typeface="+mn-ea"/>
                <a:ea typeface="+mn-ea"/>
              </a:rPr>
              <a:t>现场执行时间表</a:t>
            </a:r>
            <a:endParaRPr lang="en-US" altLang="zh-CN" sz="1200" dirty="0" smtClean="0">
              <a:solidFill>
                <a:schemeClr val="tx1">
                  <a:lumMod val="50000"/>
                  <a:lumOff val="50000"/>
                </a:schemeClr>
              </a:solidFill>
              <a:latin typeface="+mn-ea"/>
              <a:ea typeface="+mn-ea"/>
            </a:endParaRPr>
          </a:p>
          <a:p>
            <a:pPr marL="742950" lvl="1" indent="-285750">
              <a:lnSpc>
                <a:spcPct val="120000"/>
              </a:lnSpc>
              <a:buFont typeface="Arial"/>
              <a:buChar char="•"/>
            </a:pPr>
            <a:r>
              <a:rPr lang="zh-CN" altLang="en-US" sz="1200" dirty="0" smtClean="0">
                <a:solidFill>
                  <a:schemeClr val="tx1">
                    <a:lumMod val="50000"/>
                    <a:lumOff val="50000"/>
                  </a:schemeClr>
                </a:solidFill>
                <a:latin typeface="+mn-ea"/>
                <a:ea typeface="+mn-ea"/>
              </a:rPr>
              <a:t>挑战方现场职责表</a:t>
            </a:r>
            <a:endParaRPr lang="en-US" altLang="zh-CN" sz="1200" dirty="0" smtClean="0">
              <a:solidFill>
                <a:schemeClr val="tx1">
                  <a:lumMod val="50000"/>
                  <a:lumOff val="50000"/>
                </a:schemeClr>
              </a:solidFill>
              <a:latin typeface="+mn-ea"/>
              <a:ea typeface="+mn-ea"/>
            </a:endParaRPr>
          </a:p>
          <a:p>
            <a:pPr marL="285750" indent="-285750">
              <a:lnSpc>
                <a:spcPct val="120000"/>
              </a:lnSpc>
              <a:buFont typeface="Arial"/>
              <a:buChar char="•"/>
            </a:pPr>
            <a:r>
              <a:rPr lang="zh-CN" altLang="en-US" sz="1200" dirty="0" smtClean="0">
                <a:solidFill>
                  <a:schemeClr val="tx1">
                    <a:lumMod val="50000"/>
                    <a:lumOff val="50000"/>
                  </a:schemeClr>
                </a:solidFill>
                <a:latin typeface="+mn-ea"/>
                <a:ea typeface="+mn-ea"/>
              </a:rPr>
              <a:t>现场执行派发材料</a:t>
            </a:r>
            <a:endParaRPr lang="en-US" altLang="zh-CN" sz="1200" dirty="0" smtClean="0">
              <a:solidFill>
                <a:schemeClr val="tx1">
                  <a:lumMod val="50000"/>
                  <a:lumOff val="50000"/>
                </a:schemeClr>
              </a:solidFill>
              <a:latin typeface="+mn-ea"/>
              <a:ea typeface="+mn-ea"/>
            </a:endParaRPr>
          </a:p>
          <a:p>
            <a:pPr marL="742950" lvl="1" indent="-285750">
              <a:lnSpc>
                <a:spcPct val="120000"/>
              </a:lnSpc>
              <a:buFont typeface="Arial"/>
              <a:buChar char="•"/>
            </a:pPr>
            <a:r>
              <a:rPr lang="zh-CN" altLang="en-US" sz="1200" dirty="0" smtClean="0">
                <a:solidFill>
                  <a:schemeClr val="tx1">
                    <a:lumMod val="50000"/>
                    <a:lumOff val="50000"/>
                  </a:schemeClr>
                </a:solidFill>
                <a:latin typeface="+mn-ea"/>
                <a:ea typeface="+mn-ea"/>
              </a:rPr>
              <a:t>数字化材料</a:t>
            </a:r>
            <a:endParaRPr lang="en-US" altLang="zh-CN" sz="1200" dirty="0" smtClean="0">
              <a:solidFill>
                <a:schemeClr val="tx1">
                  <a:lumMod val="50000"/>
                  <a:lumOff val="50000"/>
                </a:schemeClr>
              </a:solidFill>
              <a:latin typeface="+mn-ea"/>
              <a:ea typeface="+mn-ea"/>
            </a:endParaRPr>
          </a:p>
          <a:p>
            <a:pPr marL="742950" lvl="1" indent="-285750">
              <a:lnSpc>
                <a:spcPct val="120000"/>
              </a:lnSpc>
              <a:buFont typeface="Arial"/>
              <a:buChar char="•"/>
            </a:pPr>
            <a:r>
              <a:rPr lang="zh-CN" altLang="en-US" sz="1200" dirty="0" smtClean="0">
                <a:solidFill>
                  <a:schemeClr val="tx1">
                    <a:lumMod val="50000"/>
                    <a:lumOff val="50000"/>
                  </a:schemeClr>
                </a:solidFill>
                <a:latin typeface="+mn-ea"/>
                <a:ea typeface="+mn-ea"/>
              </a:rPr>
              <a:t>实体材料</a:t>
            </a:r>
            <a:endParaRPr lang="en-US" altLang="zh-CN" sz="1200" dirty="0" smtClean="0">
              <a:solidFill>
                <a:schemeClr val="tx1">
                  <a:lumMod val="50000"/>
                  <a:lumOff val="50000"/>
                </a:schemeClr>
              </a:solidFill>
              <a:latin typeface="+mn-ea"/>
              <a:ea typeface="+mn-ea"/>
            </a:endParaRPr>
          </a:p>
          <a:p>
            <a:pPr marL="285750" indent="-285750">
              <a:lnSpc>
                <a:spcPct val="120000"/>
              </a:lnSpc>
              <a:buFont typeface="Arial"/>
              <a:buChar char="•"/>
            </a:pPr>
            <a:r>
              <a:rPr lang="zh-CN" altLang="en-US" sz="1200" dirty="0">
                <a:solidFill>
                  <a:schemeClr val="tx1">
                    <a:lumMod val="50000"/>
                    <a:lumOff val="50000"/>
                  </a:schemeClr>
                </a:solidFill>
                <a:latin typeface="+mn-ea"/>
                <a:ea typeface="+mn-ea"/>
              </a:rPr>
              <a:t>场地</a:t>
            </a:r>
            <a:endParaRPr lang="en-US" altLang="zh-CN" sz="1200" dirty="0">
              <a:solidFill>
                <a:schemeClr val="tx1">
                  <a:lumMod val="50000"/>
                  <a:lumOff val="50000"/>
                </a:schemeClr>
              </a:solidFill>
              <a:latin typeface="+mn-ea"/>
              <a:ea typeface="+mn-ea"/>
            </a:endParaRPr>
          </a:p>
          <a:p>
            <a:pPr marL="742950" lvl="1" indent="-285750">
              <a:lnSpc>
                <a:spcPct val="120000"/>
              </a:lnSpc>
              <a:buFont typeface="Arial"/>
              <a:buChar char="•"/>
            </a:pPr>
            <a:r>
              <a:rPr lang="zh-CN" altLang="en-US" sz="1200" dirty="0">
                <a:solidFill>
                  <a:schemeClr val="tx1">
                    <a:lumMod val="50000"/>
                    <a:lumOff val="50000"/>
                  </a:schemeClr>
                </a:solidFill>
                <a:latin typeface="+mn-ea"/>
                <a:ea typeface="+mn-ea"/>
              </a:rPr>
              <a:t>活动空间</a:t>
            </a:r>
            <a:endParaRPr lang="en-US" altLang="zh-CN" sz="1200" dirty="0">
              <a:solidFill>
                <a:schemeClr val="tx1">
                  <a:lumMod val="50000"/>
                  <a:lumOff val="50000"/>
                </a:schemeClr>
              </a:solidFill>
              <a:latin typeface="+mn-ea"/>
              <a:ea typeface="+mn-ea"/>
            </a:endParaRPr>
          </a:p>
          <a:p>
            <a:pPr marL="742950" lvl="1" indent="-285750">
              <a:lnSpc>
                <a:spcPct val="120000"/>
              </a:lnSpc>
              <a:buFont typeface="Arial"/>
              <a:buChar char="•"/>
            </a:pPr>
            <a:r>
              <a:rPr lang="zh-CN" altLang="en-US" sz="1200" dirty="0" smtClean="0">
                <a:solidFill>
                  <a:schemeClr val="tx1">
                    <a:lumMod val="50000"/>
                    <a:lumOff val="50000"/>
                  </a:schemeClr>
                </a:solidFill>
                <a:latin typeface="+mn-ea"/>
                <a:ea typeface="+mn-ea"/>
              </a:rPr>
              <a:t>设备及工具</a:t>
            </a:r>
          </a:p>
          <a:p>
            <a:pPr marL="0" lvl="1" algn="r">
              <a:lnSpc>
                <a:spcPct val="120000"/>
              </a:lnSpc>
            </a:pPr>
            <a:endParaRPr lang="en-US" altLang="zh-CN" sz="1200" dirty="0" smtClean="0">
              <a:solidFill>
                <a:schemeClr val="tx1">
                  <a:lumMod val="50000"/>
                  <a:lumOff val="50000"/>
                </a:schemeClr>
              </a:solidFill>
              <a:latin typeface="+mn-ea"/>
            </a:endParaRPr>
          </a:p>
          <a:p>
            <a:pPr marL="0" lvl="1" algn="r">
              <a:lnSpc>
                <a:spcPct val="120000"/>
              </a:lnSpc>
            </a:pPr>
            <a:r>
              <a:rPr lang="zh-CN" altLang="en-US" sz="1200" dirty="0" smtClean="0">
                <a:solidFill>
                  <a:schemeClr val="tx1">
                    <a:lumMod val="50000"/>
                    <a:lumOff val="50000"/>
                  </a:schemeClr>
                </a:solidFill>
                <a:latin typeface="宋体" pitchFamily="2" charset="-122"/>
              </a:rPr>
              <a:t>第</a:t>
            </a:r>
            <a:r>
              <a:rPr lang="en-US" altLang="zh-CN" sz="1200" dirty="0" smtClean="0">
                <a:solidFill>
                  <a:schemeClr val="tx1">
                    <a:lumMod val="50000"/>
                    <a:lumOff val="50000"/>
                  </a:schemeClr>
                </a:solidFill>
                <a:latin typeface="宋体" pitchFamily="2" charset="-122"/>
              </a:rPr>
              <a:t>xx</a:t>
            </a:r>
            <a:r>
              <a:rPr lang="zh-CN" altLang="en-US" sz="1200" dirty="0" smtClean="0">
                <a:solidFill>
                  <a:schemeClr val="tx1">
                    <a:lumMod val="50000"/>
                    <a:lumOff val="50000"/>
                  </a:schemeClr>
                </a:solidFill>
                <a:latin typeface="宋体" pitchFamily="2" charset="-122"/>
              </a:rPr>
              <a:t>页至第</a:t>
            </a:r>
            <a:r>
              <a:rPr lang="en-US" altLang="zh-CN" sz="1200" dirty="0" smtClean="0">
                <a:solidFill>
                  <a:schemeClr val="tx1">
                    <a:lumMod val="50000"/>
                    <a:lumOff val="50000"/>
                  </a:schemeClr>
                </a:solidFill>
                <a:latin typeface="宋体" pitchFamily="2" charset="-122"/>
              </a:rPr>
              <a:t>xx</a:t>
            </a:r>
            <a:r>
              <a:rPr lang="zh-CN" altLang="en-US" sz="1200" dirty="0" smtClean="0">
                <a:solidFill>
                  <a:schemeClr val="tx1">
                    <a:lumMod val="50000"/>
                    <a:lumOff val="50000"/>
                  </a:schemeClr>
                </a:solidFill>
                <a:latin typeface="宋体" pitchFamily="2" charset="-122"/>
              </a:rPr>
              <a:t>页</a:t>
            </a:r>
          </a:p>
        </p:txBody>
      </p:sp>
      <p:sp>
        <p:nvSpPr>
          <p:cNvPr id="7" name="标题 6"/>
          <p:cNvSpPr>
            <a:spLocks noGrp="1"/>
          </p:cNvSpPr>
          <p:nvPr>
            <p:ph type="title"/>
          </p:nvPr>
        </p:nvSpPr>
        <p:spPr/>
        <p:txBody>
          <a:bodyPr>
            <a:normAutofit/>
          </a:bodyPr>
          <a:lstStyle/>
          <a:p>
            <a:r>
              <a:rPr lang="zh-CN" altLang="en-US" dirty="0"/>
              <a:t>本章</a:t>
            </a:r>
            <a:r>
              <a:rPr lang="zh-CN" altLang="en-US" dirty="0" smtClean="0"/>
              <a:t>导引</a:t>
            </a:r>
            <a:endParaRPr lang="zh-CN" altLang="en-US" dirty="0"/>
          </a:p>
        </p:txBody>
      </p:sp>
      <p:sp>
        <p:nvSpPr>
          <p:cNvPr id="10" name="TextBox 9"/>
          <p:cNvSpPr txBox="1"/>
          <p:nvPr/>
        </p:nvSpPr>
        <p:spPr>
          <a:xfrm>
            <a:off x="352853" y="1768231"/>
            <a:ext cx="2031325" cy="461665"/>
          </a:xfrm>
          <a:prstGeom prst="rect">
            <a:avLst/>
          </a:prstGeom>
          <a:noFill/>
        </p:spPr>
        <p:txBody>
          <a:bodyPr wrap="none" rtlCol="0">
            <a:spAutoFit/>
          </a:bodyPr>
          <a:lstStyle/>
          <a:p>
            <a:pPr marL="285750" indent="-285750"/>
            <a:r>
              <a:rPr lang="zh-CN" altLang="en-US" sz="2400" b="1" dirty="0" smtClean="0">
                <a:solidFill>
                  <a:schemeClr val="accent6"/>
                </a:solidFill>
                <a:latin typeface="+mj-ea"/>
                <a:ea typeface="+mj-ea"/>
              </a:rPr>
              <a:t>前期准备流程</a:t>
            </a:r>
            <a:endParaRPr lang="en-US" altLang="zh-CN" sz="2400" b="1" dirty="0" smtClean="0">
              <a:solidFill>
                <a:schemeClr val="accent6"/>
              </a:solidFill>
              <a:latin typeface="+mj-ea"/>
              <a:ea typeface="+mj-ea"/>
            </a:endParaRPr>
          </a:p>
        </p:txBody>
      </p:sp>
    </p:spTree>
    <p:extLst>
      <p:ext uri="{BB962C8B-B14F-4D97-AF65-F5344CB8AC3E}">
        <p14:creationId xmlns:p14="http://schemas.microsoft.com/office/powerpoint/2010/main" val="3908271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descr="XPLSTRUC002B2.5.png"/>
          <p:cNvPicPr>
            <a:picLocks noChangeAspect="1"/>
          </p:cNvPicPr>
          <p:nvPr/>
        </p:nvPicPr>
        <p:blipFill rotWithShape="1">
          <a:blip r:embed="rId2" cstate="email">
            <a:extLst>
              <a:ext uri="{28A0092B-C50C-407E-A947-70E740481C1C}">
                <a14:useLocalDpi xmlns:a14="http://schemas.microsoft.com/office/drawing/2010/main"/>
              </a:ext>
            </a:extLst>
          </a:blip>
          <a:srcRect t="-803" b="-876"/>
          <a:stretch/>
        </p:blipFill>
        <p:spPr>
          <a:xfrm>
            <a:off x="548505" y="666543"/>
            <a:ext cx="8046990" cy="5524915"/>
          </a:xfrm>
          <a:prstGeom prst="rect">
            <a:avLst/>
          </a:prstGeom>
        </p:spPr>
      </p:pic>
      <p:sp>
        <p:nvSpPr>
          <p:cNvPr id="5" name="Rounded Rectangle 4"/>
          <p:cNvSpPr/>
          <p:nvPr/>
        </p:nvSpPr>
        <p:spPr bwMode="auto">
          <a:xfrm>
            <a:off x="1947333" y="2978727"/>
            <a:ext cx="2203290" cy="2770909"/>
          </a:xfrm>
          <a:prstGeom prst="round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 name="圆角矩形 1"/>
          <p:cNvSpPr/>
          <p:nvPr/>
        </p:nvSpPr>
        <p:spPr>
          <a:xfrm>
            <a:off x="4197921" y="1765738"/>
            <a:ext cx="3479887" cy="4272455"/>
          </a:xfrm>
          <a:prstGeom prst="round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802355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挑战方前期准备工作</a:t>
            </a:r>
            <a:r>
              <a:rPr lang="zh-CN" altLang="en-US" dirty="0" smtClean="0"/>
              <a:t>的内容</a:t>
            </a:r>
            <a:endParaRPr 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488823797"/>
              </p:ext>
            </p:extLst>
          </p:nvPr>
        </p:nvGraphicFramePr>
        <p:xfrm>
          <a:off x="230189" y="1187451"/>
          <a:ext cx="8810624" cy="2336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Screen Shot 2014-08-14 at 10.52.10 AM.png"/>
          <p:cNvPicPr>
            <a:picLocks noChangeAspect="1"/>
          </p:cNvPicPr>
          <p:nvPr/>
        </p:nvPicPr>
        <p:blipFill rotWithShape="1">
          <a:blip r:embed="rId7" cstate="email">
            <a:extLst>
              <a:ext uri="{28A0092B-C50C-407E-A947-70E740481C1C}">
                <a14:useLocalDpi xmlns:a14="http://schemas.microsoft.com/office/drawing/2010/main" val="0"/>
              </a:ext>
            </a:extLst>
          </a:blip>
          <a:srcRect t="1" b="40936"/>
          <a:stretch/>
        </p:blipFill>
        <p:spPr>
          <a:xfrm>
            <a:off x="4899252" y="3214254"/>
            <a:ext cx="4155416" cy="3219327"/>
          </a:xfrm>
          <a:prstGeom prst="rect">
            <a:avLst/>
          </a:prstGeom>
        </p:spPr>
      </p:pic>
      <p:pic>
        <p:nvPicPr>
          <p:cNvPr id="3" name="Picture 2" descr="01 Brochure Summer Program.png"/>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529703" y="3665091"/>
            <a:ext cx="1507355" cy="2880000"/>
          </a:xfrm>
          <a:prstGeom prst="rect">
            <a:avLst/>
          </a:prstGeom>
          <a:ln>
            <a:solidFill>
              <a:schemeClr val="tx1"/>
            </a:solidFill>
          </a:ln>
        </p:spPr>
      </p:pic>
      <p:pic>
        <p:nvPicPr>
          <p:cNvPr id="5" name="Picture 4" descr="02 Brochure MEM V.02readable_cn.png"/>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490194" y="3301186"/>
            <a:ext cx="1535133" cy="2880000"/>
          </a:xfrm>
          <a:prstGeom prst="rect">
            <a:avLst/>
          </a:prstGeom>
          <a:ln>
            <a:solidFill>
              <a:schemeClr val="tx1"/>
            </a:solidFill>
          </a:ln>
        </p:spPr>
      </p:pic>
      <p:pic>
        <p:nvPicPr>
          <p:cNvPr id="6" name="Picture 5" descr="03 LEGO2NANO.png"/>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448385" y="2955636"/>
            <a:ext cx="1537433" cy="2861645"/>
          </a:xfrm>
          <a:prstGeom prst="rect">
            <a:avLst/>
          </a:prstGeom>
          <a:ln>
            <a:solidFill>
              <a:schemeClr val="tx1"/>
            </a:solidFill>
          </a:ln>
        </p:spPr>
      </p:pic>
    </p:spTree>
    <p:extLst>
      <p:ext uri="{BB962C8B-B14F-4D97-AF65-F5344CB8AC3E}">
        <p14:creationId xmlns:p14="http://schemas.microsoft.com/office/powerpoint/2010/main" val="1746860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77074" y="3256507"/>
            <a:ext cx="646331" cy="369332"/>
          </a:xfrm>
          <a:prstGeom prst="rect">
            <a:avLst/>
          </a:prstGeom>
          <a:noFill/>
        </p:spPr>
        <p:txBody>
          <a:bodyPr wrap="none" rtlCol="0">
            <a:spAutoFit/>
          </a:bodyPr>
          <a:lstStyle/>
          <a:p>
            <a:r>
              <a:rPr lang="zh-CN" altLang="en-US" dirty="0" smtClean="0"/>
              <a:t>图片</a:t>
            </a:r>
            <a:endParaRPr 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762" y="2524125"/>
            <a:ext cx="6848475" cy="1809750"/>
          </a:xfrm>
          <a:prstGeom prst="rect">
            <a:avLst/>
          </a:prstGeom>
        </p:spPr>
      </p:pic>
    </p:spTree>
    <p:extLst>
      <p:ext uri="{BB962C8B-B14F-4D97-AF65-F5344CB8AC3E}">
        <p14:creationId xmlns:p14="http://schemas.microsoft.com/office/powerpoint/2010/main" val="22256483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2551859766"/>
              </p:ext>
            </p:extLst>
          </p:nvPr>
        </p:nvGraphicFramePr>
        <p:xfrm>
          <a:off x="152400" y="1271317"/>
          <a:ext cx="8810624" cy="2336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场地布置.JPG"/>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4868818" y="3371686"/>
            <a:ext cx="4108066" cy="3081051"/>
          </a:xfrm>
          <a:prstGeom prst="rect">
            <a:avLst/>
          </a:prstGeom>
        </p:spPr>
      </p:pic>
      <p:pic>
        <p:nvPicPr>
          <p:cNvPr id="3074" name="Picture 2" descr="C:\Documents and Settings\Administrator\桌面\手册 图片\第三批照片\A team of Master of Engineering Management students is building a product with LEGO and compatible parts in exchange of government investment via digital currency. Photo by Toyhouse Studio.JPG"/>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66260" y="3398008"/>
            <a:ext cx="4156364" cy="311330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endParaRPr lang="en-US"/>
          </a:p>
        </p:txBody>
      </p:sp>
      <p:sp>
        <p:nvSpPr>
          <p:cNvPr id="2" name="文本框 1"/>
          <p:cNvSpPr txBox="1"/>
          <p:nvPr/>
        </p:nvSpPr>
        <p:spPr>
          <a:xfrm>
            <a:off x="6799811" y="6452737"/>
            <a:ext cx="2177073" cy="230832"/>
          </a:xfrm>
          <a:prstGeom prst="rect">
            <a:avLst/>
          </a:prstGeom>
          <a:noFill/>
        </p:spPr>
        <p:txBody>
          <a:bodyPr wrap="square" rtlCol="0">
            <a:spAutoFit/>
          </a:bodyPr>
          <a:lstStyle/>
          <a:p>
            <a:r>
              <a:rPr lang="zh-CN" altLang="en-US" sz="900" dirty="0" smtClean="0">
                <a:ea typeface="微软雅黑" panose="020B0503020204020204" pitchFamily="34" charset="-122"/>
              </a:rPr>
              <a:t>▲</a:t>
            </a:r>
            <a:r>
              <a:rPr lang="zh-CN" altLang="en-US" sz="900" dirty="0"/>
              <a:t>清华大学基础工业训练中心 创客空间</a:t>
            </a:r>
          </a:p>
        </p:txBody>
      </p:sp>
      <p:sp>
        <p:nvSpPr>
          <p:cNvPr id="7" name="文本框 6"/>
          <p:cNvSpPr txBox="1"/>
          <p:nvPr/>
        </p:nvSpPr>
        <p:spPr>
          <a:xfrm>
            <a:off x="2510449" y="6496625"/>
            <a:ext cx="1812175" cy="272382"/>
          </a:xfrm>
          <a:prstGeom prst="rect">
            <a:avLst/>
          </a:prstGeom>
          <a:noFill/>
        </p:spPr>
        <p:txBody>
          <a:bodyPr wrap="square" rtlCol="0">
            <a:spAutoFit/>
          </a:bodyPr>
          <a:lstStyle/>
          <a:p>
            <a:pPr>
              <a:lnSpc>
                <a:spcPct val="130000"/>
              </a:lnSpc>
            </a:pPr>
            <a:r>
              <a:rPr lang="zh-CN" altLang="en-US" sz="900" dirty="0">
                <a:ea typeface="微软雅黑" panose="020B0503020204020204" pitchFamily="34" charset="-122"/>
              </a:rPr>
              <a:t>▲挑战方准备活动中使用的器材</a:t>
            </a:r>
          </a:p>
        </p:txBody>
      </p:sp>
    </p:spTree>
    <p:extLst>
      <p:ext uri="{BB962C8B-B14F-4D97-AF65-F5344CB8AC3E}">
        <p14:creationId xmlns:p14="http://schemas.microsoft.com/office/powerpoint/2010/main" val="4163516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挑战方前期准备工作指南</a:t>
            </a:r>
            <a:endParaRPr lang="en-US" dirty="0"/>
          </a:p>
        </p:txBody>
      </p:sp>
      <p:sp>
        <p:nvSpPr>
          <p:cNvPr id="4" name="Content Placeholder 3"/>
          <p:cNvSpPr>
            <a:spLocks noGrp="1"/>
          </p:cNvSpPr>
          <p:nvPr>
            <p:ph sz="quarter" idx="13"/>
          </p:nvPr>
        </p:nvSpPr>
        <p:spPr>
          <a:prstGeom prst="rect">
            <a:avLst/>
          </a:prstGeom>
        </p:spPr>
        <p:txBody>
          <a:bodyPr/>
          <a:lstStyle/>
          <a:p>
            <a:r>
              <a:rPr lang="zh-CN" altLang="en-US" sz="1600" dirty="0" smtClean="0"/>
              <a:t>活动宣传</a:t>
            </a:r>
            <a:endParaRPr lang="en-US" altLang="zh-CN" sz="1600" dirty="0" smtClean="0"/>
          </a:p>
          <a:p>
            <a:pPr marL="400050" lvl="2" indent="0">
              <a:buNone/>
            </a:pPr>
            <a:r>
              <a:rPr lang="zh-CN" altLang="en-US" sz="1200" dirty="0" smtClean="0"/>
              <a:t>海报</a:t>
            </a:r>
            <a:endParaRPr lang="en-US" altLang="zh-CN" sz="1200" dirty="0" smtClean="0"/>
          </a:p>
          <a:p>
            <a:r>
              <a:rPr lang="zh-CN" altLang="en-US" sz="1600" dirty="0" smtClean="0"/>
              <a:t>人才招募</a:t>
            </a:r>
            <a:endParaRPr lang="en-US" altLang="zh-CN" sz="1600" dirty="0" smtClean="0"/>
          </a:p>
          <a:p>
            <a:r>
              <a:rPr lang="zh-CN" altLang="en-US" dirty="0" smtClean="0"/>
              <a:t>人才招募可通过如下形式进行</a:t>
            </a:r>
            <a:endParaRPr lang="en-US" altLang="zh-CN" dirty="0" smtClean="0"/>
          </a:p>
          <a:p>
            <a:pPr lvl="1"/>
            <a:r>
              <a:rPr lang="zh-CN" altLang="en-US" sz="1200" dirty="0" smtClean="0"/>
              <a:t>电子邮件</a:t>
            </a:r>
            <a:endParaRPr lang="en-US" altLang="zh-CN" sz="1200" dirty="0" smtClean="0"/>
          </a:p>
          <a:p>
            <a:pPr lvl="1"/>
            <a:r>
              <a:rPr lang="zh-CN" altLang="en-US" sz="1200" dirty="0" smtClean="0"/>
              <a:t>网站</a:t>
            </a:r>
            <a:endParaRPr lang="en-US" altLang="zh-CN" sz="1200" dirty="0" smtClean="0"/>
          </a:p>
          <a:p>
            <a:r>
              <a:rPr kumimoji="1" lang="zh-CN" altLang="en-US" sz="1600" dirty="0" smtClean="0"/>
              <a:t>人才选拔</a:t>
            </a:r>
            <a:endParaRPr kumimoji="1" lang="en-US" altLang="zh-CN" sz="1600" dirty="0" smtClean="0"/>
          </a:p>
          <a:p>
            <a:r>
              <a:rPr kumimoji="1" lang="zh-CN" altLang="en-US" dirty="0" smtClean="0"/>
              <a:t>人才专长挖掘和分类</a:t>
            </a:r>
            <a:r>
              <a:rPr kumimoji="1" lang="zh-CN" altLang="en-US" dirty="0"/>
              <a:t>的目标</a:t>
            </a:r>
            <a:endParaRPr kumimoji="1" lang="en-US" altLang="zh-CN" dirty="0"/>
          </a:p>
          <a:p>
            <a:pPr lvl="1"/>
            <a:r>
              <a:rPr kumimoji="1" lang="zh-CN" altLang="en-US" sz="1200" dirty="0"/>
              <a:t>了解参与者的不同专长</a:t>
            </a:r>
            <a:endParaRPr kumimoji="1" lang="en-US" altLang="zh-CN" sz="1200" dirty="0"/>
          </a:p>
          <a:p>
            <a:pPr lvl="1"/>
            <a:r>
              <a:rPr kumimoji="1" lang="zh-CN" altLang="en-US" sz="1200" dirty="0"/>
              <a:t>帮助组成跨学科，跨背景，跨专长</a:t>
            </a:r>
            <a:r>
              <a:rPr kumimoji="1" lang="zh-CN" altLang="en-US" sz="1200" dirty="0" smtClean="0"/>
              <a:t>的团队</a:t>
            </a:r>
            <a:endParaRPr lang="en-US" sz="1200" dirty="0"/>
          </a:p>
        </p:txBody>
      </p:sp>
      <p:sp>
        <p:nvSpPr>
          <p:cNvPr id="3" name="内容占位符 2"/>
          <p:cNvSpPr>
            <a:spLocks noGrp="1"/>
          </p:cNvSpPr>
          <p:nvPr>
            <p:ph sz="quarter" idx="14"/>
          </p:nvPr>
        </p:nvSpPr>
        <p:spPr/>
        <p:txBody>
          <a:bodyPr/>
          <a:lstStyle/>
          <a:p>
            <a:endParaRPr lang="zh-CN" altLang="en-US"/>
          </a:p>
        </p:txBody>
      </p:sp>
      <p:pic>
        <p:nvPicPr>
          <p:cNvPr id="5122" name="Picture 2" descr="E:\Git\xlp_storyboard\参考资料\活动海报2014年1月14日版.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893980" y="633124"/>
            <a:ext cx="4177370" cy="59076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7126173" y="6501596"/>
            <a:ext cx="1945177" cy="272382"/>
          </a:xfrm>
          <a:prstGeom prst="rect">
            <a:avLst/>
          </a:prstGeom>
          <a:noFill/>
        </p:spPr>
        <p:txBody>
          <a:bodyPr wrap="square" rtlCol="0">
            <a:spAutoFit/>
          </a:bodyPr>
          <a:lstStyle/>
          <a:p>
            <a:pPr>
              <a:lnSpc>
                <a:spcPct val="130000"/>
              </a:lnSpc>
            </a:pPr>
            <a:r>
              <a:rPr lang="en-US" altLang="zh-CN" sz="900" dirty="0">
                <a:ea typeface="微软雅黑" panose="020B0503020204020204" pitchFamily="34" charset="-122"/>
              </a:rPr>
              <a:t>▲2014</a:t>
            </a:r>
            <a:r>
              <a:rPr lang="zh-CN" altLang="en-US" sz="900" dirty="0">
                <a:ea typeface="微软雅黑" panose="020B0503020204020204" pitchFamily="34" charset="-122"/>
              </a:rPr>
              <a:t>年</a:t>
            </a:r>
            <a:r>
              <a:rPr lang="en-US" altLang="zh-CN" sz="900" dirty="0">
                <a:ea typeface="微软雅黑" panose="020B0503020204020204" pitchFamily="34" charset="-122"/>
              </a:rPr>
              <a:t>1</a:t>
            </a:r>
            <a:r>
              <a:rPr lang="zh-CN" altLang="en-US" sz="900" dirty="0">
                <a:ea typeface="微软雅黑" panose="020B0503020204020204" pitchFamily="34" charset="-122"/>
              </a:rPr>
              <a:t>月 </a:t>
            </a:r>
            <a:r>
              <a:rPr lang="en-US" altLang="zh-CN" sz="900" dirty="0">
                <a:ea typeface="微软雅黑" panose="020B0503020204020204" pitchFamily="34" charset="-122"/>
              </a:rPr>
              <a:t>XLP</a:t>
            </a:r>
            <a:r>
              <a:rPr lang="zh-CN" altLang="en-US" sz="900" dirty="0">
                <a:ea typeface="微软雅黑" panose="020B0503020204020204" pitchFamily="34" charset="-122"/>
              </a:rPr>
              <a:t>活动宣传海报</a:t>
            </a:r>
          </a:p>
        </p:txBody>
      </p:sp>
    </p:spTree>
    <p:extLst>
      <p:ext uri="{BB962C8B-B14F-4D97-AF65-F5344CB8AC3E}">
        <p14:creationId xmlns:p14="http://schemas.microsoft.com/office/powerpoint/2010/main" val="15288024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pPr algn="r"/>
            <a:r>
              <a:rPr lang="zh-CN" altLang="en-US" dirty="0" smtClean="0"/>
              <a:t>人员筛选方法小技巧</a:t>
            </a:r>
            <a:endParaRPr lang="zh-CN" altLang="en-US" dirty="0"/>
          </a:p>
        </p:txBody>
      </p:sp>
      <p:sp>
        <p:nvSpPr>
          <p:cNvPr id="8" name="内容占位符 7"/>
          <p:cNvSpPr>
            <a:spLocks noGrp="1"/>
          </p:cNvSpPr>
          <p:nvPr>
            <p:ph sz="quarter" idx="13"/>
          </p:nvPr>
        </p:nvSpPr>
        <p:spPr>
          <a:xfrm>
            <a:off x="646386" y="1244600"/>
            <a:ext cx="3746147" cy="4932363"/>
          </a:xfrm>
        </p:spPr>
        <p:txBody>
          <a:bodyPr>
            <a:normAutofit lnSpcReduction="10000"/>
          </a:bodyPr>
          <a:lstStyle/>
          <a:p>
            <a:pPr marL="0">
              <a:spcBef>
                <a:spcPts val="780"/>
              </a:spcBef>
              <a:spcAft>
                <a:spcPts val="780"/>
              </a:spcAft>
            </a:pPr>
            <a:r>
              <a:rPr lang="zh-CN" altLang="en-US" dirty="0">
                <a:latin typeface="+mn-ea"/>
              </a:rPr>
              <a:t>我们使用任何的我们找到的工具包括用文件调查，用简单的履历表筛选或者是用一个小的游戏都可以让我们快速筛选出团队中优秀的人才。例如</a:t>
            </a:r>
            <a:r>
              <a:rPr lang="en-US" altLang="zh-CN" dirty="0" err="1" smtClean="0">
                <a:latin typeface="+mn-ea"/>
              </a:rPr>
              <a:t>git</a:t>
            </a:r>
            <a:r>
              <a:rPr lang="en-US" altLang="zh-CN" dirty="0" smtClean="0">
                <a:latin typeface="+mn-ea"/>
              </a:rPr>
              <a:t> game </a:t>
            </a:r>
            <a:r>
              <a:rPr lang="zh-CN" altLang="en-US" dirty="0">
                <a:latin typeface="+mn-ea"/>
              </a:rPr>
              <a:t>我们认为所有参加我们活动的人都需要使用</a:t>
            </a:r>
            <a:r>
              <a:rPr lang="en-US" altLang="zh-CN" dirty="0" err="1">
                <a:latin typeface="+mn-ea"/>
              </a:rPr>
              <a:t>git</a:t>
            </a:r>
            <a:r>
              <a:rPr lang="en-US" altLang="zh-CN" dirty="0">
                <a:latin typeface="+mn-ea"/>
              </a:rPr>
              <a:t> </a:t>
            </a:r>
            <a:r>
              <a:rPr lang="zh-CN" altLang="en-US" dirty="0">
                <a:latin typeface="+mn-ea"/>
              </a:rPr>
              <a:t>所以我们把简单的使用</a:t>
            </a:r>
            <a:r>
              <a:rPr lang="en-US" altLang="zh-CN" dirty="0" err="1">
                <a:latin typeface="+mn-ea"/>
              </a:rPr>
              <a:t>git</a:t>
            </a:r>
            <a:r>
              <a:rPr lang="zh-CN" altLang="en-US" dirty="0">
                <a:latin typeface="+mn-ea"/>
              </a:rPr>
              <a:t>的指令以及安装的过程都放在网上或者是提供给报名的人</a:t>
            </a:r>
            <a:r>
              <a:rPr lang="zh-CN" altLang="en-US" dirty="0" smtClean="0">
                <a:latin typeface="+mn-ea"/>
              </a:rPr>
              <a:t>，我们</a:t>
            </a:r>
            <a:r>
              <a:rPr lang="zh-CN" altLang="en-US" dirty="0">
                <a:latin typeface="+mn-ea"/>
              </a:rPr>
              <a:t>可以举办一次小到活动或者是游戏，很简单</a:t>
            </a:r>
            <a:r>
              <a:rPr lang="zh-CN" altLang="en-US" dirty="0" smtClean="0">
                <a:latin typeface="+mn-ea"/>
              </a:rPr>
              <a:t>的来</a:t>
            </a:r>
            <a:r>
              <a:rPr lang="zh-CN" altLang="en-US" dirty="0">
                <a:latin typeface="+mn-ea"/>
              </a:rPr>
              <a:t>做测试，能够在规定时间完成任务的就可以继续参加活动。否则只能下次再来了。因为整个活动我们都需要用到</a:t>
            </a:r>
            <a:r>
              <a:rPr lang="en-US" altLang="zh-CN" dirty="0" err="1">
                <a:latin typeface="+mn-ea"/>
              </a:rPr>
              <a:t>git</a:t>
            </a:r>
            <a:r>
              <a:rPr lang="zh-CN" altLang="en-US" dirty="0">
                <a:latin typeface="+mn-ea"/>
              </a:rPr>
              <a:t>所以我们也用这个软件来测试他解决问题在安装软件的过程中他是不是愿意投入足够的精力来探索他不知道的东西，如果对这些基本的工具有抵触或者使用的话就可以退出本次活动</a:t>
            </a:r>
            <a:r>
              <a:rPr lang="zh-CN" altLang="en-US" dirty="0" smtClean="0">
                <a:latin typeface="+mn-ea"/>
              </a:rPr>
              <a:t>。</a:t>
            </a:r>
            <a:r>
              <a:rPr lang="zh-CN" altLang="en-US" dirty="0"/>
              <a:t>或者报名人数比较多的的情况下可以让他们自己自行组成小组然后选出自己的组长给他们一个问题让他们讨论。发言的同学比较踊跃比较喜欢带领同学们来做事情就能马上看出来，不积极踊跃的的人就可以排除掉。排除掉不适合本次活动的人之后我们就可以</a:t>
            </a:r>
            <a:r>
              <a:rPr lang="zh-CN" altLang="en-US" dirty="0" smtClean="0"/>
              <a:t>用</a:t>
            </a:r>
            <a:r>
              <a:rPr lang="en-US" altLang="zh-CN" dirty="0" err="1" smtClean="0"/>
              <a:t>DISCc</a:t>
            </a:r>
            <a:r>
              <a:rPr lang="zh-CN" altLang="en-US" dirty="0" smtClean="0"/>
              <a:t>头脑</a:t>
            </a:r>
            <a:r>
              <a:rPr lang="zh-CN" altLang="en-US" dirty="0"/>
              <a:t>风暴来挑选最后要参加活动的人。经过这层层小而巧的活动筛选，留下来的人才最适合本次活动的人</a:t>
            </a:r>
            <a:r>
              <a:rPr lang="zh-CN" altLang="en-US" dirty="0" smtClean="0"/>
              <a:t>。也可以做</a:t>
            </a:r>
            <a:r>
              <a:rPr lang="zh-CN" altLang="en-US" dirty="0"/>
              <a:t>一个简单的故事版做出来的人他会组织人力和筛选信息包包括做简单的故事版做一个十页</a:t>
            </a:r>
            <a:r>
              <a:rPr lang="en-US" altLang="zh-CN" dirty="0" err="1"/>
              <a:t>ppt</a:t>
            </a:r>
            <a:r>
              <a:rPr lang="zh-CN" altLang="en-US" dirty="0"/>
              <a:t>的故事版都可以有效的筛选人会不会讲故事。</a:t>
            </a:r>
          </a:p>
          <a:p>
            <a:pPr marL="0" marR="0">
              <a:spcBef>
                <a:spcPts val="780"/>
              </a:spcBef>
              <a:spcAft>
                <a:spcPts val="780"/>
              </a:spcAft>
            </a:pPr>
            <a:endParaRPr lang="zh-CN" altLang="en-US" dirty="0">
              <a:latin typeface="+mn-ea"/>
            </a:endParaRPr>
          </a:p>
          <a:p>
            <a:endParaRPr lang="zh-CN" altLang="en-US" dirty="0"/>
          </a:p>
        </p:txBody>
      </p:sp>
      <p:sp>
        <p:nvSpPr>
          <p:cNvPr id="3" name="内容占位符 2"/>
          <p:cNvSpPr>
            <a:spLocks noGrp="1"/>
          </p:cNvSpPr>
          <p:nvPr>
            <p:ph sz="quarter" idx="14"/>
          </p:nvPr>
        </p:nvSpPr>
        <p:spPr/>
        <p:txBody>
          <a:bodyPr/>
          <a:lstStyle/>
          <a:p>
            <a:endParaRPr lang="zh-CN" altLang="en-US" dirty="0"/>
          </a:p>
        </p:txBody>
      </p:sp>
      <p:sp>
        <p:nvSpPr>
          <p:cNvPr id="2" name="TextBox 1"/>
          <p:cNvSpPr txBox="1"/>
          <p:nvPr/>
        </p:nvSpPr>
        <p:spPr>
          <a:xfrm>
            <a:off x="5234446" y="2914574"/>
            <a:ext cx="2647179" cy="646331"/>
          </a:xfrm>
          <a:prstGeom prst="rect">
            <a:avLst/>
          </a:prstGeom>
          <a:noFill/>
        </p:spPr>
        <p:txBody>
          <a:bodyPr wrap="none" rtlCol="0">
            <a:spAutoFit/>
          </a:bodyPr>
          <a:lstStyle/>
          <a:p>
            <a:r>
              <a:rPr lang="zh-CN" altLang="en-US" dirty="0" smtClean="0"/>
              <a:t>重新找图片</a:t>
            </a:r>
            <a:endParaRPr lang="en-US" altLang="zh-CN" dirty="0" smtClean="0"/>
          </a:p>
          <a:p>
            <a:r>
              <a:rPr lang="en-US" altLang="zh-CN" dirty="0" smtClean="0"/>
              <a:t>Git </a:t>
            </a:r>
            <a:r>
              <a:rPr lang="zh-CN" altLang="en-US" dirty="0" smtClean="0"/>
              <a:t>不同人贡献度的截图</a:t>
            </a:r>
            <a:endParaRPr lang="en-US" dirty="0"/>
          </a:p>
        </p:txBody>
      </p:sp>
      <p:pic>
        <p:nvPicPr>
          <p:cNvPr id="1026" name="Picture 2" descr="\\Lacie-5big-th\Public\201408操作手册\XLP操作手册-章节\Ch3角色定义\Git Network\Graph_IPOffice.png"/>
          <p:cNvPicPr>
            <a:picLocks noChangeAspect="1" noChangeArrowheads="1"/>
          </p:cNvPicPr>
          <p:nvPr/>
        </p:nvPicPr>
        <p:blipFill>
          <a:blip r:embed="rId3" cstate="print"/>
          <a:srcRect/>
          <a:stretch>
            <a:fillRect/>
          </a:stretch>
        </p:blipFill>
        <p:spPr bwMode="auto">
          <a:xfrm>
            <a:off x="4492484" y="1395056"/>
            <a:ext cx="4636397" cy="1303987"/>
          </a:xfrm>
          <a:prstGeom prst="rect">
            <a:avLst/>
          </a:prstGeom>
          <a:noFill/>
        </p:spPr>
      </p:pic>
      <p:pic>
        <p:nvPicPr>
          <p:cNvPr id="1027" name="Picture 3" descr="\\Lacie-5big-th\Public\201408操作手册\XLP操作手册-章节\Ch3角色定义\Git Network\Graph_Market.png"/>
          <p:cNvPicPr>
            <a:picLocks noChangeAspect="1" noChangeArrowheads="1"/>
          </p:cNvPicPr>
          <p:nvPr/>
        </p:nvPicPr>
        <p:blipFill>
          <a:blip r:embed="rId4" cstate="print"/>
          <a:srcRect/>
          <a:stretch>
            <a:fillRect/>
          </a:stretch>
        </p:blipFill>
        <p:spPr bwMode="auto">
          <a:xfrm>
            <a:off x="4499215" y="2737793"/>
            <a:ext cx="4636397" cy="1295061"/>
          </a:xfrm>
          <a:prstGeom prst="rect">
            <a:avLst/>
          </a:prstGeom>
          <a:noFill/>
        </p:spPr>
      </p:pic>
      <p:sp>
        <p:nvSpPr>
          <p:cNvPr id="4" name="文本框 3"/>
          <p:cNvSpPr txBox="1"/>
          <p:nvPr/>
        </p:nvSpPr>
        <p:spPr>
          <a:xfrm>
            <a:off x="6013373" y="4032854"/>
            <a:ext cx="3022288" cy="272382"/>
          </a:xfrm>
          <a:prstGeom prst="rect">
            <a:avLst/>
          </a:prstGeom>
          <a:noFill/>
        </p:spPr>
        <p:txBody>
          <a:bodyPr wrap="square" rtlCol="0">
            <a:spAutoFit/>
          </a:bodyPr>
          <a:lstStyle/>
          <a:p>
            <a:pPr>
              <a:lnSpc>
                <a:spcPct val="130000"/>
              </a:lnSpc>
            </a:pPr>
            <a:r>
              <a:rPr lang="en-US" altLang="zh-CN" sz="900" dirty="0">
                <a:ea typeface="微软雅黑" panose="020B0503020204020204" pitchFamily="34" charset="-122"/>
              </a:rPr>
              <a:t>▲2014</a:t>
            </a:r>
            <a:r>
              <a:rPr lang="zh-CN" altLang="en-US" sz="900" dirty="0">
                <a:ea typeface="微软雅黑" panose="020B0503020204020204" pitchFamily="34" charset="-122"/>
              </a:rPr>
              <a:t>年</a:t>
            </a:r>
            <a:r>
              <a:rPr lang="en-US" altLang="zh-CN" sz="900" dirty="0">
                <a:ea typeface="微软雅黑" panose="020B0503020204020204" pitchFamily="34" charset="-122"/>
              </a:rPr>
              <a:t>1</a:t>
            </a:r>
            <a:r>
              <a:rPr lang="zh-CN" altLang="en-US" sz="900" dirty="0">
                <a:ea typeface="微软雅黑" panose="020B0503020204020204" pitchFamily="34" charset="-122"/>
              </a:rPr>
              <a:t>月 </a:t>
            </a:r>
            <a:r>
              <a:rPr lang="en-US" altLang="zh-CN" sz="900" dirty="0">
                <a:ea typeface="微软雅黑" panose="020B0503020204020204" pitchFamily="34" charset="-122"/>
              </a:rPr>
              <a:t>XLP</a:t>
            </a:r>
            <a:r>
              <a:rPr lang="zh-CN" altLang="en-US" sz="900" dirty="0">
                <a:ea typeface="微软雅黑" panose="020B0503020204020204" pitchFamily="34" charset="-122"/>
              </a:rPr>
              <a:t>活动中 参与者在</a:t>
            </a:r>
            <a:r>
              <a:rPr lang="en-US" altLang="zh-CN" sz="900" dirty="0" err="1">
                <a:ea typeface="微软雅黑" panose="020B0503020204020204" pitchFamily="34" charset="-122"/>
              </a:rPr>
              <a:t>Gitlab</a:t>
            </a:r>
            <a:r>
              <a:rPr lang="zh-CN" altLang="en-US" sz="900" dirty="0">
                <a:ea typeface="微软雅黑" panose="020B0503020204020204" pitchFamily="34" charset="-122"/>
              </a:rPr>
              <a:t>中的数字记录图</a:t>
            </a:r>
          </a:p>
        </p:txBody>
      </p:sp>
    </p:spTree>
    <p:extLst>
      <p:ext uri="{BB962C8B-B14F-4D97-AF65-F5344CB8AC3E}">
        <p14:creationId xmlns:p14="http://schemas.microsoft.com/office/powerpoint/2010/main" val="4666058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half" idx="2"/>
          </p:nvPr>
        </p:nvSpPr>
        <p:spPr>
          <a:xfrm>
            <a:off x="5213142" y="1279128"/>
            <a:ext cx="3328988" cy="3975100"/>
          </a:xfrm>
        </p:spPr>
        <p:txBody>
          <a:bodyPr/>
          <a:lstStyle/>
          <a:p>
            <a:pPr marL="0" indent="0">
              <a:lnSpc>
                <a:spcPct val="100000"/>
              </a:lnSpc>
              <a:spcBef>
                <a:spcPts val="0"/>
              </a:spcBef>
              <a:buNone/>
            </a:pPr>
            <a:r>
              <a:rPr lang="zh-CN" altLang="en-US" dirty="0" smtClean="0">
                <a:solidFill>
                  <a:schemeClr val="tx1"/>
                </a:solidFill>
              </a:rPr>
              <a:t>人才筛选的手段</a:t>
            </a:r>
            <a:endParaRPr lang="en-US" altLang="zh-CN" dirty="0" smtClean="0">
              <a:solidFill>
                <a:schemeClr val="tx1"/>
              </a:solidFill>
            </a:endParaRPr>
          </a:p>
          <a:p>
            <a:pPr lvl="1"/>
            <a:r>
              <a:rPr lang="zh-CN" altLang="en-US" sz="1200" dirty="0" smtClean="0">
                <a:solidFill>
                  <a:schemeClr val="tx1"/>
                </a:solidFill>
              </a:rPr>
              <a:t>提交个人简历</a:t>
            </a:r>
            <a:endParaRPr lang="en-US" altLang="zh-CN" sz="1200" dirty="0" smtClean="0">
              <a:solidFill>
                <a:schemeClr val="tx1"/>
              </a:solidFill>
            </a:endParaRPr>
          </a:p>
          <a:p>
            <a:pPr lvl="1"/>
            <a:r>
              <a:rPr lang="zh-CN" altLang="en-US" sz="1200" dirty="0" smtClean="0">
                <a:solidFill>
                  <a:schemeClr val="tx1"/>
                </a:solidFill>
              </a:rPr>
              <a:t>提交个人特长展示材料</a:t>
            </a:r>
            <a:endParaRPr lang="en-US" altLang="zh-CN" sz="1200" dirty="0" smtClean="0">
              <a:solidFill>
                <a:schemeClr val="tx1"/>
              </a:solidFill>
            </a:endParaRPr>
          </a:p>
          <a:p>
            <a:pPr marL="0" lvl="2" indent="0">
              <a:lnSpc>
                <a:spcPct val="100000"/>
              </a:lnSpc>
              <a:spcBef>
                <a:spcPts val="0"/>
              </a:spcBef>
              <a:buNone/>
            </a:pPr>
            <a:r>
              <a:rPr lang="zh-CN" altLang="en-US" sz="1200" dirty="0" smtClean="0"/>
              <a:t>一段视频，一件产品，甚至一首歌曲等</a:t>
            </a:r>
            <a:endParaRPr lang="en-US" altLang="zh-CN" sz="1200" dirty="0" smtClean="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488" y="632110"/>
            <a:ext cx="4076191" cy="5761905"/>
          </a:xfrm>
          <a:prstGeom prst="rect">
            <a:avLst/>
          </a:prstGeom>
        </p:spPr>
      </p:pic>
      <p:cxnSp>
        <p:nvCxnSpPr>
          <p:cNvPr id="6" name="直接箭头连接符 5"/>
          <p:cNvCxnSpPr/>
          <p:nvPr/>
        </p:nvCxnSpPr>
        <p:spPr bwMode="auto">
          <a:xfrm>
            <a:off x="2756452" y="4399722"/>
            <a:ext cx="1966360" cy="1175578"/>
          </a:xfrm>
          <a:prstGeom prst="straightConnector1">
            <a:avLst/>
          </a:prstGeom>
          <a:solidFill>
            <a:schemeClr val="accent1"/>
          </a:solidFill>
          <a:ln w="9525" cap="flat" cmpd="sng" algn="ctr">
            <a:solidFill>
              <a:srgbClr val="FFC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矩形 6"/>
          <p:cNvSpPr/>
          <p:nvPr/>
        </p:nvSpPr>
        <p:spPr bwMode="auto">
          <a:xfrm>
            <a:off x="4722812" y="5575300"/>
            <a:ext cx="1757501" cy="818715"/>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sz="1200" dirty="0" smtClean="0">
                <a:latin typeface="黑体" pitchFamily="2" charset="-122"/>
                <a:ea typeface="黑体" pitchFamily="2" charset="-122"/>
              </a:rPr>
              <a:t>填写个人展示材料，可以是附带一段视频，一件产品、甚至一首歌曲</a:t>
            </a:r>
            <a:endParaRPr kumimoji="0" lang="zh-CN" altLang="en-US" sz="1200" b="0" i="0" u="none" strike="noStrike" cap="none" normalizeH="0" baseline="0" dirty="0" smtClean="0">
              <a:ln>
                <a:noFill/>
              </a:ln>
              <a:solidFill>
                <a:schemeClr val="tx1"/>
              </a:solidFill>
              <a:effectLst/>
              <a:latin typeface="黑体" pitchFamily="2" charset="-122"/>
              <a:ea typeface="黑体" pitchFamily="2" charset="-122"/>
            </a:endParaRPr>
          </a:p>
        </p:txBody>
      </p:sp>
      <p:cxnSp>
        <p:nvCxnSpPr>
          <p:cNvPr id="9" name="直接箭头连接符 8"/>
          <p:cNvCxnSpPr/>
          <p:nvPr/>
        </p:nvCxnSpPr>
        <p:spPr bwMode="auto">
          <a:xfrm>
            <a:off x="2756452" y="3167270"/>
            <a:ext cx="1966360" cy="1232452"/>
          </a:xfrm>
          <a:prstGeom prst="straightConnector1">
            <a:avLst/>
          </a:prstGeom>
          <a:solidFill>
            <a:schemeClr val="accent1"/>
          </a:solidFill>
          <a:ln w="9525" cap="flat" cmpd="sng" algn="ctr">
            <a:solidFill>
              <a:srgbClr val="FFC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矩形 9"/>
          <p:cNvSpPr/>
          <p:nvPr/>
        </p:nvSpPr>
        <p:spPr bwMode="auto">
          <a:xfrm>
            <a:off x="4722812" y="4399722"/>
            <a:ext cx="1757501" cy="795131"/>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sz="1200" dirty="0" smtClean="0">
                <a:latin typeface="黑体" pitchFamily="2" charset="-122"/>
                <a:ea typeface="黑体" pitchFamily="2" charset="-122"/>
              </a:rPr>
              <a:t>时间安排很重要，要求慎重填写，严格旅行</a:t>
            </a:r>
            <a:endParaRPr kumimoji="0" lang="zh-CN" altLang="en-US" sz="1200" b="0" i="0" u="none" strike="noStrike" cap="none" normalizeH="0" baseline="0" dirty="0" smtClean="0">
              <a:ln>
                <a:noFill/>
              </a:ln>
              <a:solidFill>
                <a:schemeClr val="tx1"/>
              </a:solidFill>
              <a:effectLst/>
              <a:latin typeface="黑体" pitchFamily="2" charset="-122"/>
              <a:ea typeface="黑体" pitchFamily="2" charset="-122"/>
            </a:endParaRPr>
          </a:p>
        </p:txBody>
      </p:sp>
      <p:cxnSp>
        <p:nvCxnSpPr>
          <p:cNvPr id="17" name="直接箭头连接符 16"/>
          <p:cNvCxnSpPr/>
          <p:nvPr/>
        </p:nvCxnSpPr>
        <p:spPr bwMode="auto">
          <a:xfrm>
            <a:off x="2789584" y="2034226"/>
            <a:ext cx="1966360" cy="1232452"/>
          </a:xfrm>
          <a:prstGeom prst="straightConnector1">
            <a:avLst/>
          </a:prstGeom>
          <a:solidFill>
            <a:schemeClr val="accent1"/>
          </a:solidFill>
          <a:ln w="9525" cap="flat" cmpd="sng" algn="ctr">
            <a:solidFill>
              <a:srgbClr val="FFC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矩形 19"/>
          <p:cNvSpPr/>
          <p:nvPr/>
        </p:nvSpPr>
        <p:spPr bwMode="auto">
          <a:xfrm>
            <a:off x="4755944" y="3167270"/>
            <a:ext cx="2307465" cy="861391"/>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200" b="0" i="0" u="none" strike="noStrike" cap="none" normalizeH="0" baseline="0" dirty="0" smtClean="0">
                <a:ln>
                  <a:noFill/>
                </a:ln>
                <a:solidFill>
                  <a:schemeClr val="tx1"/>
                </a:solidFill>
                <a:effectLst/>
                <a:latin typeface="黑体" pitchFamily="2" charset="-122"/>
                <a:ea typeface="黑体" pitchFamily="2" charset="-122"/>
              </a:rPr>
              <a:t>填写详细的个人资料可以帮助你找到更多的伙伴。</a:t>
            </a:r>
          </a:p>
        </p:txBody>
      </p:sp>
      <p:sp>
        <p:nvSpPr>
          <p:cNvPr id="2" name="文本框 1"/>
          <p:cNvSpPr txBox="1"/>
          <p:nvPr/>
        </p:nvSpPr>
        <p:spPr>
          <a:xfrm>
            <a:off x="2756452" y="5515925"/>
            <a:ext cx="1961804" cy="272382"/>
          </a:xfrm>
          <a:prstGeom prst="rect">
            <a:avLst/>
          </a:prstGeom>
          <a:noFill/>
        </p:spPr>
        <p:txBody>
          <a:bodyPr wrap="square" rtlCol="0">
            <a:spAutoFit/>
          </a:bodyPr>
          <a:lstStyle/>
          <a:p>
            <a:pPr>
              <a:lnSpc>
                <a:spcPct val="130000"/>
              </a:lnSpc>
            </a:pPr>
            <a:r>
              <a:rPr lang="en-US" altLang="zh-CN" sz="900" dirty="0">
                <a:ea typeface="微软雅黑" panose="020B0503020204020204" pitchFamily="34" charset="-122"/>
              </a:rPr>
              <a:t>▲</a:t>
            </a:r>
            <a:r>
              <a:rPr lang="en-US" altLang="zh-CN" sz="900" dirty="0" err="1">
                <a:ea typeface="微软雅黑" panose="020B0503020204020204" pitchFamily="34" charset="-122"/>
              </a:rPr>
              <a:t>Toyhouse</a:t>
            </a:r>
            <a:r>
              <a:rPr lang="zh-CN" altLang="en-US" sz="900" dirty="0">
                <a:ea typeface="微软雅黑" panose="020B0503020204020204" pitchFamily="34" charset="-122"/>
              </a:rPr>
              <a:t>活动人员招募表</a:t>
            </a:r>
          </a:p>
        </p:txBody>
      </p:sp>
    </p:spTree>
    <p:extLst>
      <p:ext uri="{BB962C8B-B14F-4D97-AF65-F5344CB8AC3E}">
        <p14:creationId xmlns:p14="http://schemas.microsoft.com/office/powerpoint/2010/main" val="316829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pPr algn="r"/>
            <a:r>
              <a:rPr lang="zh-CN" altLang="en-US" dirty="0"/>
              <a:t>人才专长挖掘和分类的</a:t>
            </a:r>
            <a:r>
              <a:rPr lang="zh-CN" altLang="en-US" dirty="0" smtClean="0"/>
              <a:t>手段</a:t>
            </a:r>
            <a:endParaRPr lang="zh-CN" altLang="en-US" dirty="0"/>
          </a:p>
        </p:txBody>
      </p:sp>
      <p:sp>
        <p:nvSpPr>
          <p:cNvPr id="11" name="内容占位符 10"/>
          <p:cNvSpPr>
            <a:spLocks noGrp="1"/>
          </p:cNvSpPr>
          <p:nvPr>
            <p:ph sz="quarter" idx="13"/>
          </p:nvPr>
        </p:nvSpPr>
        <p:spPr>
          <a:xfrm>
            <a:off x="1049866" y="5013434"/>
            <a:ext cx="3809471" cy="1163529"/>
          </a:xfrm>
          <a:prstGeom prst="rect">
            <a:avLst/>
          </a:prstGeom>
        </p:spPr>
        <p:txBody>
          <a:bodyPr>
            <a:normAutofit fontScale="92500" lnSpcReduction="20000"/>
          </a:bodyPr>
          <a:lstStyle/>
          <a:p>
            <a:pPr lvl="1"/>
            <a:r>
              <a:rPr lang="zh-CN" altLang="en-US" sz="1200" dirty="0"/>
              <a:t>职业测评，如</a:t>
            </a:r>
            <a:r>
              <a:rPr lang="en-US" altLang="zh-CN" sz="1200" dirty="0"/>
              <a:t>DISC</a:t>
            </a:r>
          </a:p>
          <a:p>
            <a:pPr lvl="2"/>
            <a:r>
              <a:rPr lang="zh-CN" altLang="en-US" sz="1200" dirty="0"/>
              <a:t>识别个人性格特点，为选择适合的工作提供依据</a:t>
            </a:r>
            <a:endParaRPr lang="en-US" altLang="zh-CN" sz="1200" dirty="0"/>
          </a:p>
          <a:p>
            <a:pPr lvl="1"/>
            <a:r>
              <a:rPr lang="en-US" altLang="zh-CN" sz="1200" dirty="0"/>
              <a:t>Git Game</a:t>
            </a:r>
          </a:p>
          <a:p>
            <a:pPr lvl="2"/>
            <a:r>
              <a:rPr lang="zh-CN" altLang="en-US" sz="1200" dirty="0"/>
              <a:t>判断个人是否能够尊重团队协作规则</a:t>
            </a:r>
            <a:endParaRPr lang="en-US" altLang="zh-CN" sz="1200" dirty="0"/>
          </a:p>
          <a:p>
            <a:pPr lvl="1"/>
            <a:r>
              <a:rPr lang="zh-CN" altLang="en-US" sz="1200" dirty="0"/>
              <a:t>棉花糖挑战</a:t>
            </a:r>
            <a:endParaRPr lang="en-US" altLang="zh-CN" sz="1200" dirty="0"/>
          </a:p>
          <a:p>
            <a:pPr lvl="2"/>
            <a:r>
              <a:rPr lang="zh-CN" altLang="en-US" sz="1200" dirty="0"/>
              <a:t>识别个人性格特点</a:t>
            </a:r>
            <a:endParaRPr lang="en-US" altLang="zh-CN" sz="1200" dirty="0"/>
          </a:p>
          <a:p>
            <a:endParaRPr lang="zh-CN" altLang="en-US" dirty="0"/>
          </a:p>
        </p:txBody>
      </p:sp>
      <p:sp>
        <p:nvSpPr>
          <p:cNvPr id="3" name="内容占位符 2"/>
          <p:cNvSpPr>
            <a:spLocks noGrp="1"/>
          </p:cNvSpPr>
          <p:nvPr>
            <p:ph sz="quarter" idx="14"/>
          </p:nvPr>
        </p:nvSpPr>
        <p:spPr/>
        <p:txBody>
          <a:bodyPr/>
          <a:lstStyle/>
          <a:p>
            <a:endParaRPr lang="zh-CN" altLang="en-US"/>
          </a:p>
        </p:txBody>
      </p:sp>
      <p:sp>
        <p:nvSpPr>
          <p:cNvPr id="2" name="TextBox 1"/>
          <p:cNvSpPr txBox="1"/>
          <p:nvPr/>
        </p:nvSpPr>
        <p:spPr>
          <a:xfrm>
            <a:off x="5568214" y="3932231"/>
            <a:ext cx="1890324" cy="369332"/>
          </a:xfrm>
          <a:prstGeom prst="rect">
            <a:avLst/>
          </a:prstGeom>
          <a:noFill/>
        </p:spPr>
        <p:txBody>
          <a:bodyPr wrap="none" rtlCol="0">
            <a:spAutoFit/>
          </a:bodyPr>
          <a:lstStyle/>
          <a:p>
            <a:r>
              <a:rPr lang="en-US" altLang="zh-CN" dirty="0" smtClean="0"/>
              <a:t>DISC</a:t>
            </a:r>
            <a:r>
              <a:rPr lang="zh-CN" altLang="en-US" dirty="0" smtClean="0"/>
              <a:t>分析结果图</a:t>
            </a:r>
            <a:endParaRPr lang="en-US" dirty="0"/>
          </a:p>
        </p:txBody>
      </p:sp>
      <p:pic>
        <p:nvPicPr>
          <p:cNvPr id="3074" name="Picture 2" descr="\\Lacie-5big-th\Public\201408操作手册\XLP操作手册-章节\Ch3角色定义\DISC2.png"/>
          <p:cNvPicPr>
            <a:picLocks noChangeAspect="1" noChangeArrowheads="1"/>
          </p:cNvPicPr>
          <p:nvPr/>
        </p:nvPicPr>
        <p:blipFill>
          <a:blip r:embed="rId3" cstate="print"/>
          <a:srcRect/>
          <a:stretch>
            <a:fillRect/>
          </a:stretch>
        </p:blipFill>
        <p:spPr bwMode="auto">
          <a:xfrm>
            <a:off x="4902902" y="1597503"/>
            <a:ext cx="3379707" cy="4592160"/>
          </a:xfrm>
          <a:prstGeom prst="rect">
            <a:avLst/>
          </a:prstGeom>
          <a:noFill/>
        </p:spPr>
      </p:pic>
    </p:spTree>
    <p:extLst>
      <p:ext uri="{BB962C8B-B14F-4D97-AF65-F5344CB8AC3E}">
        <p14:creationId xmlns:p14="http://schemas.microsoft.com/office/powerpoint/2010/main" val="2792778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noChangeArrowheads="1"/>
          </p:cNvSpPr>
          <p:nvPr>
            <p:ph type="title" idx="4294967295"/>
          </p:nvPr>
        </p:nvSpPr>
        <p:spPr>
          <a:xfrm>
            <a:off x="0" y="241300"/>
            <a:ext cx="9144000" cy="541338"/>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r>
              <a:rPr lang="zh-CN" altLang="en-US" dirty="0" smtClean="0"/>
              <a:t>挑战方工作</a:t>
            </a:r>
            <a:r>
              <a:rPr lang="zh-CN" altLang="en-US" dirty="0"/>
              <a:t>文件</a:t>
            </a:r>
            <a:endParaRPr lang="zh-CN" altLang="en-US" dirty="0" smtClean="0"/>
          </a:p>
        </p:txBody>
      </p:sp>
      <p:pic>
        <p:nvPicPr>
          <p:cNvPr id="2" name="图片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075493"/>
            <a:ext cx="9144000" cy="3926726"/>
          </a:xfrm>
          <a:prstGeom prst="rect">
            <a:avLst/>
          </a:prstGeom>
        </p:spPr>
      </p:pic>
      <p:sp>
        <p:nvSpPr>
          <p:cNvPr id="3" name="文本框 2"/>
          <p:cNvSpPr txBox="1"/>
          <p:nvPr/>
        </p:nvSpPr>
        <p:spPr>
          <a:xfrm>
            <a:off x="6705600" y="5022435"/>
            <a:ext cx="4413504" cy="292388"/>
          </a:xfrm>
          <a:prstGeom prst="rect">
            <a:avLst/>
          </a:prstGeom>
          <a:noFill/>
        </p:spPr>
        <p:txBody>
          <a:bodyPr wrap="square" rtlCol="0">
            <a:spAutoFit/>
          </a:bodyPr>
          <a:lstStyle/>
          <a:p>
            <a:pPr>
              <a:lnSpc>
                <a:spcPct val="130000"/>
              </a:lnSpc>
            </a:pPr>
            <a:r>
              <a:rPr lang="zh-CN" altLang="en-US" sz="1000" dirty="0">
                <a:ea typeface="微软雅黑" panose="020B0503020204020204" pitchFamily="34" charset="-122"/>
              </a:rPr>
              <a:t>▲本</a:t>
            </a:r>
            <a:r>
              <a:rPr lang="zh-CN" altLang="en-US" sz="1000" dirty="0" smtClean="0">
                <a:latin typeface="Arial" panose="020B0604020202020204" pitchFamily="34" charset="0"/>
                <a:ea typeface="微软雅黑" panose="020B0503020204020204" pitchFamily="34" charset="-122"/>
              </a:rPr>
              <a:t>书制作过程的初版工作计划 李逸飞制</a:t>
            </a:r>
          </a:p>
        </p:txBody>
      </p:sp>
      <p:sp>
        <p:nvSpPr>
          <p:cNvPr id="4" name="文本框 3"/>
          <p:cNvSpPr txBox="1"/>
          <p:nvPr/>
        </p:nvSpPr>
        <p:spPr>
          <a:xfrm>
            <a:off x="470647" y="5177159"/>
            <a:ext cx="6681216" cy="812530"/>
          </a:xfrm>
          <a:prstGeom prst="rect">
            <a:avLst/>
          </a:prstGeom>
          <a:noFill/>
        </p:spPr>
        <p:txBody>
          <a:bodyPr wrap="square" rtlCol="0">
            <a:spAutoFit/>
          </a:bodyPr>
          <a:lstStyle/>
          <a:p>
            <a:pPr>
              <a:lnSpc>
                <a:spcPct val="130000"/>
              </a:lnSpc>
            </a:pPr>
            <a:r>
              <a:rPr lang="zh-CN" altLang="en-US" sz="1200" dirty="0" smtClean="0">
                <a:solidFill>
                  <a:schemeClr val="tx1">
                    <a:lumMod val="50000"/>
                    <a:lumOff val="50000"/>
                  </a:schemeClr>
                </a:solidFill>
                <a:latin typeface="+mn-ea"/>
                <a:ea typeface="+mn-ea"/>
              </a:rPr>
              <a:t>在</a:t>
            </a:r>
            <a:r>
              <a:rPr lang="en-US" altLang="zh-CN" sz="1200" dirty="0" smtClean="0">
                <a:solidFill>
                  <a:schemeClr val="tx1">
                    <a:lumMod val="50000"/>
                    <a:lumOff val="50000"/>
                  </a:schemeClr>
                </a:solidFill>
                <a:latin typeface="+mn-ea"/>
                <a:ea typeface="+mn-ea"/>
              </a:rPr>
              <a:t>XLP</a:t>
            </a:r>
            <a:r>
              <a:rPr lang="zh-CN" altLang="en-US" sz="1200" dirty="0" smtClean="0">
                <a:solidFill>
                  <a:schemeClr val="tx1">
                    <a:lumMod val="50000"/>
                    <a:lumOff val="50000"/>
                  </a:schemeClr>
                </a:solidFill>
                <a:latin typeface="+mn-ea"/>
                <a:ea typeface="+mn-ea"/>
              </a:rPr>
              <a:t>活动进行中，挑战方需要制定工作文件，用来指导并记录挑战方的工作。</a:t>
            </a:r>
            <a:endParaRPr lang="en-US" altLang="zh-CN" sz="1200" dirty="0" smtClean="0">
              <a:solidFill>
                <a:schemeClr val="tx1">
                  <a:lumMod val="50000"/>
                  <a:lumOff val="50000"/>
                </a:schemeClr>
              </a:solidFill>
              <a:latin typeface="+mn-ea"/>
              <a:ea typeface="+mn-ea"/>
            </a:endParaRPr>
          </a:p>
          <a:p>
            <a:pPr>
              <a:lnSpc>
                <a:spcPct val="130000"/>
              </a:lnSpc>
            </a:pPr>
            <a:r>
              <a:rPr lang="zh-CN" altLang="en-US" sz="1200" dirty="0" smtClean="0">
                <a:solidFill>
                  <a:schemeClr val="tx1">
                    <a:lumMod val="50000"/>
                    <a:lumOff val="50000"/>
                  </a:schemeClr>
                </a:solidFill>
                <a:latin typeface="+mn-ea"/>
                <a:ea typeface="+mn-ea"/>
              </a:rPr>
              <a:t>其中最为重要的是在初期做出一份整体的时间大纲，作用与故事板相同，并在此基础上逐步细化时间表，这样可以使得团队学习工作更有效率，沟通也会更顺畅。</a:t>
            </a:r>
            <a:endParaRPr lang="en-US" altLang="zh-CN" sz="1200" dirty="0" smtClean="0">
              <a:solidFill>
                <a:schemeClr val="tx1">
                  <a:lumMod val="50000"/>
                  <a:lumOff val="50000"/>
                </a:schemeClr>
              </a:solidFill>
              <a:latin typeface="+mn-ea"/>
              <a:ea typeface="+mn-ea"/>
            </a:endParaRPr>
          </a:p>
        </p:txBody>
      </p:sp>
    </p:spTree>
    <p:extLst>
      <p:ext uri="{BB962C8B-B14F-4D97-AF65-F5344CB8AC3E}">
        <p14:creationId xmlns:p14="http://schemas.microsoft.com/office/powerpoint/2010/main" val="42052150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Text Placeholder 2"/>
          <p:cNvSpPr txBox="1">
            <a:spLocks noChangeArrowheads="1"/>
          </p:cNvSpPr>
          <p:nvPr/>
        </p:nvSpPr>
        <p:spPr bwMode="auto">
          <a:xfrm>
            <a:off x="630238" y="674688"/>
            <a:ext cx="3868737"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357188" indent="-357188" algn="just" rtl="0" eaLnBrk="0" fontAlgn="base" hangingPunct="0">
              <a:lnSpc>
                <a:spcPct val="110000"/>
              </a:lnSpc>
              <a:spcBef>
                <a:spcPts val="1800"/>
              </a:spcBef>
              <a:spcAft>
                <a:spcPct val="0"/>
              </a:spcAft>
              <a:buClr>
                <a:schemeClr val="accent1"/>
              </a:buClr>
              <a:buSzPct val="100000"/>
              <a:buFont typeface="Wingdings 2" panose="05020102010507070707" pitchFamily="18" charset="2"/>
              <a:buChar char=""/>
              <a:defRPr kumimoji="1" sz="2000" kern="1200">
                <a:solidFill>
                  <a:schemeClr val="accent2"/>
                </a:solidFill>
                <a:latin typeface="+mn-lt"/>
                <a:ea typeface="+mn-ea"/>
                <a:cs typeface="微软雅黑" charset="0"/>
                <a:sym typeface="Arial" panose="020B0604020202020204" pitchFamily="34" charset="0"/>
              </a:defRPr>
            </a:lvl1pPr>
            <a:lvl2pPr marL="742950" indent="-285750" algn="just" rtl="0" eaLnBrk="0" fontAlgn="base" hangingPunct="0">
              <a:spcBef>
                <a:spcPct val="0"/>
              </a:spcBef>
              <a:spcAft>
                <a:spcPct val="0"/>
              </a:spcAft>
              <a:buClr>
                <a:srgbClr val="F4B081"/>
              </a:buClr>
              <a:buSzPct val="100000"/>
              <a:buFont typeface="幼圆" panose="02010509060101010101" pitchFamily="49" charset="-122"/>
              <a:defRPr kumimoji="1" sz="1200" kern="1200">
                <a:solidFill>
                  <a:srgbClr val="7D7D7D"/>
                </a:solidFill>
                <a:latin typeface="幼圆" panose="02010509060101010101" pitchFamily="49" charset="-122"/>
                <a:ea typeface="幼圆" panose="02010509060101010101" pitchFamily="49" charset="-122"/>
                <a:cs typeface="幼圆" charset="0"/>
                <a:sym typeface="Arial" panose="020B0604020202020204" pitchFamily="34" charset="0"/>
              </a:defRPr>
            </a:lvl2pPr>
            <a:lvl3pPr marL="1143000" indent="-228600" algn="l" rtl="0" eaLnBrk="0" fontAlgn="base" hangingPunct="0">
              <a:lnSpc>
                <a:spcPct val="90000"/>
              </a:lnSpc>
              <a:spcBef>
                <a:spcPts val="500"/>
              </a:spcBef>
              <a:spcAft>
                <a:spcPct val="0"/>
              </a:spcAft>
              <a:buClr>
                <a:srgbClr val="F4B081"/>
              </a:buClr>
              <a:buSzPct val="100000"/>
              <a:buFont typeface="Arial" panose="020B0604020202020204" pitchFamily="34" charset="0"/>
              <a:buChar char="•"/>
              <a:defRPr kumimoji="1" sz="2000" kern="1200">
                <a:solidFill>
                  <a:schemeClr val="tx1"/>
                </a:solidFill>
                <a:latin typeface="+mn-lt"/>
                <a:ea typeface="幼圆" panose="02010509060101010101" pitchFamily="49" charset="-122"/>
                <a:cs typeface="幼圆" charset="0"/>
                <a:sym typeface="Arial" panose="020B0604020202020204" pitchFamily="34" charset="0"/>
              </a:defRPr>
            </a:lvl3pPr>
            <a:lvl4pPr marL="1600200" indent="-228600" algn="l" rtl="0" eaLnBrk="0" fontAlgn="base" hangingPunct="0">
              <a:lnSpc>
                <a:spcPct val="90000"/>
              </a:lnSpc>
              <a:spcBef>
                <a:spcPts val="500"/>
              </a:spcBef>
              <a:spcAft>
                <a:spcPct val="0"/>
              </a:spcAft>
              <a:buClr>
                <a:srgbClr val="F4B081"/>
              </a:buClr>
              <a:buSzPct val="100000"/>
              <a:buFont typeface="Arial" panose="020B0604020202020204" pitchFamily="34" charset="0"/>
              <a:buChar char="•"/>
              <a:defRPr kumimoji="1" kern="1200">
                <a:solidFill>
                  <a:schemeClr val="tx1"/>
                </a:solidFill>
                <a:latin typeface="+mn-lt"/>
                <a:ea typeface="幼圆" panose="02010509060101010101" pitchFamily="49" charset="-122"/>
                <a:cs typeface="幼圆" charset="0"/>
                <a:sym typeface="Arial" panose="020B0604020202020204" pitchFamily="34" charset="0"/>
              </a:defRPr>
            </a:lvl4pPr>
            <a:lvl5pPr marL="2057400" indent="-228600" algn="l" rtl="0" eaLnBrk="0" fontAlgn="base" hangingPunct="0">
              <a:lnSpc>
                <a:spcPct val="90000"/>
              </a:lnSpc>
              <a:spcBef>
                <a:spcPts val="500"/>
              </a:spcBef>
              <a:spcAft>
                <a:spcPct val="0"/>
              </a:spcAft>
              <a:buClr>
                <a:srgbClr val="F4B081"/>
              </a:buClr>
              <a:buSzPct val="100000"/>
              <a:buFont typeface="Arial" panose="020B0604020202020204" pitchFamily="34" charset="0"/>
              <a:buChar char="•"/>
              <a:defRPr kumimoji="1" kern="1200">
                <a:solidFill>
                  <a:schemeClr val="tx1"/>
                </a:solidFill>
                <a:latin typeface="+mn-lt"/>
                <a:ea typeface="幼圆" panose="02010509060101010101" pitchFamily="49" charset="-122"/>
                <a:cs typeface="幼圆" charset="0"/>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 typeface="Wingdings 2" panose="05020102010507070707" pitchFamily="18" charset="2"/>
              <a:buNone/>
            </a:pPr>
            <a:r>
              <a:rPr kumimoji="0" lang="zh-CN" altLang="en-US" sz="1800" b="1" smtClean="0"/>
              <a:t>工作目标定义</a:t>
            </a:r>
          </a:p>
        </p:txBody>
      </p:sp>
      <p:sp>
        <p:nvSpPr>
          <p:cNvPr id="4" name="Content Placeholder 3"/>
          <p:cNvSpPr txBox="1">
            <a:spLocks noChangeArrowheads="1"/>
          </p:cNvSpPr>
          <p:nvPr/>
        </p:nvSpPr>
        <p:spPr bwMode="auto">
          <a:xfrm>
            <a:off x="760413" y="1498600"/>
            <a:ext cx="2862262" cy="2105025"/>
          </a:xfrm>
          <a:prstGeom prst="rect">
            <a:avLst/>
          </a:prstGeom>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b" anchorCtr="0" compatLnSpc="1">
            <a:prstTxWarp prst="textNoShape">
              <a:avLst/>
            </a:prstTxWarp>
          </a:bodyPr>
          <a:lstStyle>
            <a:lvl1pPr marL="357188" indent="-357188" algn="just" rtl="0" eaLnBrk="0" fontAlgn="base" hangingPunct="0">
              <a:lnSpc>
                <a:spcPct val="110000"/>
              </a:lnSpc>
              <a:spcBef>
                <a:spcPts val="1800"/>
              </a:spcBef>
              <a:spcAft>
                <a:spcPct val="0"/>
              </a:spcAft>
              <a:buClr>
                <a:schemeClr val="accent1"/>
              </a:buClr>
              <a:buSzPct val="100000"/>
              <a:buFont typeface="Wingdings 2" panose="05020102010507070707" pitchFamily="18" charset="2"/>
              <a:buChar char=""/>
              <a:defRPr kumimoji="1" sz="2000" kern="1200">
                <a:solidFill>
                  <a:schemeClr val="accent2"/>
                </a:solidFill>
                <a:latin typeface="+mn-lt"/>
                <a:ea typeface="+mn-ea"/>
                <a:cs typeface="微软雅黑" charset="0"/>
                <a:sym typeface="Arial" panose="020B0604020202020204" pitchFamily="34" charset="0"/>
              </a:defRPr>
            </a:lvl1pPr>
            <a:lvl2pPr marL="742950" indent="-285750" algn="just" rtl="0" eaLnBrk="0" fontAlgn="base" hangingPunct="0">
              <a:spcBef>
                <a:spcPct val="0"/>
              </a:spcBef>
              <a:spcAft>
                <a:spcPct val="0"/>
              </a:spcAft>
              <a:buClr>
                <a:srgbClr val="F4B081"/>
              </a:buClr>
              <a:buSzPct val="100000"/>
              <a:buFont typeface="幼圆" panose="02010509060101010101" pitchFamily="49" charset="-122"/>
              <a:defRPr kumimoji="1" sz="1200" kern="1200">
                <a:solidFill>
                  <a:srgbClr val="7D7D7D"/>
                </a:solidFill>
                <a:latin typeface="幼圆" panose="02010509060101010101" pitchFamily="49" charset="-122"/>
                <a:ea typeface="幼圆" panose="02010509060101010101" pitchFamily="49" charset="-122"/>
                <a:cs typeface="幼圆" charset="0"/>
                <a:sym typeface="Arial" panose="020B0604020202020204" pitchFamily="34" charset="0"/>
              </a:defRPr>
            </a:lvl2pPr>
            <a:lvl3pPr marL="1143000" indent="-228600" algn="l" rtl="0" eaLnBrk="0" fontAlgn="base" hangingPunct="0">
              <a:lnSpc>
                <a:spcPct val="90000"/>
              </a:lnSpc>
              <a:spcBef>
                <a:spcPts val="500"/>
              </a:spcBef>
              <a:spcAft>
                <a:spcPct val="0"/>
              </a:spcAft>
              <a:buClr>
                <a:srgbClr val="F4B081"/>
              </a:buClr>
              <a:buSzPct val="100000"/>
              <a:buFont typeface="Arial" panose="020B0604020202020204" pitchFamily="34" charset="0"/>
              <a:buChar char="•"/>
              <a:defRPr kumimoji="1" sz="2000" kern="1200">
                <a:solidFill>
                  <a:schemeClr val="tx1"/>
                </a:solidFill>
                <a:latin typeface="+mn-lt"/>
                <a:ea typeface="幼圆" panose="02010509060101010101" pitchFamily="49" charset="-122"/>
                <a:cs typeface="幼圆" charset="0"/>
                <a:sym typeface="Arial" panose="020B0604020202020204" pitchFamily="34" charset="0"/>
              </a:defRPr>
            </a:lvl3pPr>
            <a:lvl4pPr marL="1600200" indent="-228600" algn="l" rtl="0" eaLnBrk="0" fontAlgn="base" hangingPunct="0">
              <a:lnSpc>
                <a:spcPct val="90000"/>
              </a:lnSpc>
              <a:spcBef>
                <a:spcPts val="500"/>
              </a:spcBef>
              <a:spcAft>
                <a:spcPct val="0"/>
              </a:spcAft>
              <a:buClr>
                <a:srgbClr val="F4B081"/>
              </a:buClr>
              <a:buSzPct val="100000"/>
              <a:buFont typeface="Arial" panose="020B0604020202020204" pitchFamily="34" charset="0"/>
              <a:buChar char="•"/>
              <a:defRPr kumimoji="1" kern="1200">
                <a:solidFill>
                  <a:schemeClr val="tx1"/>
                </a:solidFill>
                <a:latin typeface="+mn-lt"/>
                <a:ea typeface="幼圆" panose="02010509060101010101" pitchFamily="49" charset="-122"/>
                <a:cs typeface="幼圆" charset="0"/>
                <a:sym typeface="Arial" panose="020B0604020202020204" pitchFamily="34" charset="0"/>
              </a:defRPr>
            </a:lvl4pPr>
            <a:lvl5pPr marL="2057400" indent="-228600" algn="l" rtl="0" eaLnBrk="0" fontAlgn="base" hangingPunct="0">
              <a:lnSpc>
                <a:spcPct val="90000"/>
              </a:lnSpc>
              <a:spcBef>
                <a:spcPts val="500"/>
              </a:spcBef>
              <a:spcAft>
                <a:spcPct val="0"/>
              </a:spcAft>
              <a:buClr>
                <a:srgbClr val="F4B081"/>
              </a:buClr>
              <a:buSzPct val="100000"/>
              <a:buFont typeface="Arial" panose="020B0604020202020204" pitchFamily="34" charset="0"/>
              <a:buChar char="•"/>
              <a:defRPr kumimoji="1" kern="1200">
                <a:solidFill>
                  <a:schemeClr val="tx1"/>
                </a:solidFill>
                <a:latin typeface="+mn-lt"/>
                <a:ea typeface="幼圆" panose="02010509060101010101" pitchFamily="49" charset="-122"/>
                <a:cs typeface="幼圆" charset="0"/>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eaLnBrk="1" hangingPunct="1">
              <a:lnSpc>
                <a:spcPct val="90000"/>
              </a:lnSpc>
              <a:buFont typeface="Wingdings 2" panose="05020102010507070707" pitchFamily="18" charset="2"/>
              <a:buNone/>
            </a:pPr>
            <a:endParaRPr kumimoji="0" lang="en-US" altLang="zh-CN" sz="1200" b="1" dirty="0">
              <a:solidFill>
                <a:schemeClr val="tx1"/>
              </a:solidFill>
            </a:endParaRPr>
          </a:p>
          <a:p>
            <a:pPr marL="0" indent="0" algn="l" eaLnBrk="1" hangingPunct="1">
              <a:lnSpc>
                <a:spcPct val="90000"/>
              </a:lnSpc>
              <a:buFont typeface="Wingdings 2" panose="05020102010507070707" pitchFamily="18" charset="2"/>
              <a:buNone/>
            </a:pPr>
            <a:endParaRPr kumimoji="0" lang="en-US" altLang="zh-CN" sz="1200" b="1" dirty="0" smtClean="0">
              <a:solidFill>
                <a:schemeClr val="tx1"/>
              </a:solidFill>
            </a:endParaRPr>
          </a:p>
          <a:p>
            <a:pPr marL="0" indent="0" algn="l" eaLnBrk="1" hangingPunct="1">
              <a:lnSpc>
                <a:spcPct val="90000"/>
              </a:lnSpc>
              <a:buFont typeface="Wingdings 2" panose="05020102010507070707" pitchFamily="18" charset="2"/>
              <a:buNone/>
            </a:pPr>
            <a:endParaRPr kumimoji="0" lang="en-US" altLang="zh-CN" sz="1600" b="1" dirty="0">
              <a:solidFill>
                <a:schemeClr val="tx1"/>
              </a:solidFill>
              <a:latin typeface="+mn-ea"/>
            </a:endParaRPr>
          </a:p>
          <a:p>
            <a:pPr marL="0" indent="0" algn="ctr" eaLnBrk="1" hangingPunct="1">
              <a:lnSpc>
                <a:spcPct val="90000"/>
              </a:lnSpc>
              <a:buFont typeface="Wingdings 2" panose="05020102010507070707" pitchFamily="18" charset="2"/>
              <a:buNone/>
            </a:pPr>
            <a:r>
              <a:rPr kumimoji="0" lang="zh-CN" altLang="en-US" sz="1600" b="1" dirty="0" smtClean="0">
                <a:solidFill>
                  <a:schemeClr val="bg1"/>
                </a:solidFill>
                <a:latin typeface="+mn-ea"/>
              </a:rPr>
              <a:t>以合约的方式描述工作内容</a:t>
            </a:r>
            <a:endParaRPr kumimoji="0" lang="en-US" altLang="ja-JP" sz="1600" b="1" dirty="0" smtClean="0">
              <a:solidFill>
                <a:schemeClr val="bg1"/>
              </a:solidFill>
              <a:latin typeface="+mn-ea"/>
            </a:endParaRPr>
          </a:p>
          <a:p>
            <a:pPr marL="457200" lvl="1" indent="0" algn="l" eaLnBrk="1" hangingPunct="1">
              <a:lnSpc>
                <a:spcPct val="80000"/>
              </a:lnSpc>
            </a:pPr>
            <a:endParaRPr kumimoji="0" lang="en-US" altLang="zh-CN" sz="1600" b="1" dirty="0" smtClean="0">
              <a:solidFill>
                <a:schemeClr val="bg1"/>
              </a:solidFill>
              <a:latin typeface="+mn-ea"/>
              <a:ea typeface="+mn-ea"/>
            </a:endParaRPr>
          </a:p>
          <a:p>
            <a:pPr marL="457200" lvl="1" indent="0" algn="l" eaLnBrk="1" hangingPunct="1">
              <a:lnSpc>
                <a:spcPct val="80000"/>
              </a:lnSpc>
            </a:pPr>
            <a:r>
              <a:rPr kumimoji="0" lang="zh-CN" altLang="en-US" sz="1600" b="1" dirty="0" smtClean="0">
                <a:solidFill>
                  <a:schemeClr val="bg1"/>
                </a:solidFill>
                <a:latin typeface="+mn-ea"/>
                <a:ea typeface="+mn-ea"/>
              </a:rPr>
              <a:t>（已有条件）</a:t>
            </a:r>
            <a:endParaRPr kumimoji="0" lang="en-US" altLang="ja-JP" sz="1600" b="1" dirty="0" smtClean="0">
              <a:solidFill>
                <a:schemeClr val="bg1"/>
              </a:solidFill>
              <a:latin typeface="+mn-ea"/>
              <a:ea typeface="+mn-ea"/>
            </a:endParaRPr>
          </a:p>
          <a:p>
            <a:pPr marL="457200" lvl="1" indent="0" algn="l" eaLnBrk="1" hangingPunct="1">
              <a:lnSpc>
                <a:spcPct val="80000"/>
              </a:lnSpc>
            </a:pPr>
            <a:r>
              <a:rPr kumimoji="0" lang="zh-CN" altLang="en-US" sz="1600" b="1" dirty="0" smtClean="0">
                <a:solidFill>
                  <a:schemeClr val="bg1"/>
                </a:solidFill>
                <a:latin typeface="+mn-ea"/>
                <a:ea typeface="+mn-ea"/>
              </a:rPr>
              <a:t>一天（时间）</a:t>
            </a:r>
            <a:endParaRPr kumimoji="0" lang="en-US" altLang="ja-JP" sz="1600" b="1" dirty="0" smtClean="0">
              <a:solidFill>
                <a:schemeClr val="bg1"/>
              </a:solidFill>
              <a:latin typeface="+mn-ea"/>
              <a:ea typeface="+mn-ea"/>
            </a:endParaRPr>
          </a:p>
          <a:p>
            <a:pPr marL="457200" lvl="1" indent="0" algn="l" eaLnBrk="1" hangingPunct="1">
              <a:lnSpc>
                <a:spcPct val="80000"/>
              </a:lnSpc>
            </a:pPr>
            <a:r>
              <a:rPr kumimoji="0" lang="zh-CN" altLang="en-US" sz="1600" b="1" dirty="0" smtClean="0">
                <a:solidFill>
                  <a:schemeClr val="bg1"/>
                </a:solidFill>
                <a:latin typeface="+mn-ea"/>
                <a:ea typeface="+mn-ea"/>
              </a:rPr>
              <a:t>制作</a:t>
            </a:r>
            <a:r>
              <a:rPr kumimoji="0" lang="en-US" altLang="zh-CN" sz="1600" b="1" dirty="0" smtClean="0">
                <a:solidFill>
                  <a:schemeClr val="bg1"/>
                </a:solidFill>
                <a:latin typeface="+mn-ea"/>
                <a:ea typeface="+mn-ea"/>
              </a:rPr>
              <a:t>XLP</a:t>
            </a:r>
            <a:r>
              <a:rPr kumimoji="0" lang="zh-CN" altLang="en-US" sz="1600" b="1" dirty="0" smtClean="0">
                <a:solidFill>
                  <a:schemeClr val="bg1"/>
                </a:solidFill>
                <a:latin typeface="+mn-ea"/>
                <a:ea typeface="+mn-ea"/>
              </a:rPr>
              <a:t>手册（目标）</a:t>
            </a:r>
            <a:endParaRPr kumimoji="0" lang="en-US" altLang="ja-JP" sz="1600" b="1" dirty="0" smtClean="0">
              <a:solidFill>
                <a:schemeClr val="bg1"/>
              </a:solidFill>
              <a:latin typeface="+mn-ea"/>
              <a:ea typeface="+mn-ea"/>
            </a:endParaRPr>
          </a:p>
          <a:p>
            <a:pPr marL="457200" lvl="1" indent="0" algn="l" eaLnBrk="1" hangingPunct="1">
              <a:lnSpc>
                <a:spcPct val="80000"/>
              </a:lnSpc>
            </a:pPr>
            <a:r>
              <a:rPr kumimoji="0" lang="zh-CN" altLang="en-US" sz="1600" b="1" dirty="0" smtClean="0">
                <a:solidFill>
                  <a:schemeClr val="bg1"/>
                </a:solidFill>
                <a:latin typeface="+mn-ea"/>
                <a:ea typeface="+mn-ea"/>
              </a:rPr>
              <a:t>6人团队（参与者）</a:t>
            </a:r>
            <a:endParaRPr kumimoji="0" lang="en-US" altLang="ja-JP" sz="1600" b="1" dirty="0" smtClean="0">
              <a:solidFill>
                <a:schemeClr val="bg1"/>
              </a:solidFill>
              <a:latin typeface="+mn-ea"/>
              <a:ea typeface="+mn-ea"/>
            </a:endParaRPr>
          </a:p>
          <a:p>
            <a:pPr marL="457200" lvl="1" indent="0" algn="l" eaLnBrk="1" hangingPunct="1">
              <a:lnSpc>
                <a:spcPct val="80000"/>
              </a:lnSpc>
            </a:pPr>
            <a:r>
              <a:rPr kumimoji="0" lang="zh-CN" altLang="en-US" sz="1600" b="1" dirty="0" smtClean="0">
                <a:solidFill>
                  <a:schemeClr val="bg1"/>
                </a:solidFill>
                <a:latin typeface="+mn-ea"/>
                <a:ea typeface="+mn-ea"/>
              </a:rPr>
              <a:t>（检查者）</a:t>
            </a:r>
            <a:endParaRPr kumimoji="0" lang="en-US" altLang="ja-JP" sz="1600" b="1" dirty="0" smtClean="0">
              <a:solidFill>
                <a:schemeClr val="bg1"/>
              </a:solidFill>
              <a:latin typeface="+mn-ea"/>
              <a:ea typeface="+mn-ea"/>
            </a:endParaRPr>
          </a:p>
          <a:p>
            <a:pPr marL="0" indent="0" eaLnBrk="1" hangingPunct="1">
              <a:lnSpc>
                <a:spcPct val="90000"/>
              </a:lnSpc>
              <a:buFont typeface="Wingdings 2" panose="05020102010507070707" pitchFamily="18" charset="2"/>
              <a:buNone/>
            </a:pPr>
            <a:endParaRPr kumimoji="0" lang="zh-CN" altLang="en-US" sz="1200" b="1" dirty="0" smtClean="0">
              <a:solidFill>
                <a:schemeClr val="tx1">
                  <a:lumMod val="50000"/>
                  <a:lumOff val="50000"/>
                </a:schemeClr>
              </a:solidFill>
            </a:endParaRPr>
          </a:p>
        </p:txBody>
      </p:sp>
      <p:sp>
        <p:nvSpPr>
          <p:cNvPr id="5" name="Text Placeholder 4"/>
          <p:cNvSpPr txBox="1">
            <a:spLocks noChangeArrowheads="1"/>
          </p:cNvSpPr>
          <p:nvPr/>
        </p:nvSpPr>
        <p:spPr bwMode="auto">
          <a:xfrm>
            <a:off x="4629150" y="674688"/>
            <a:ext cx="3887788"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357188" indent="-357188" algn="just" rtl="0" eaLnBrk="0" fontAlgn="base" hangingPunct="0">
              <a:lnSpc>
                <a:spcPct val="110000"/>
              </a:lnSpc>
              <a:spcBef>
                <a:spcPts val="1800"/>
              </a:spcBef>
              <a:spcAft>
                <a:spcPct val="0"/>
              </a:spcAft>
              <a:buClr>
                <a:schemeClr val="accent1"/>
              </a:buClr>
              <a:buSzPct val="100000"/>
              <a:buFont typeface="Wingdings 2" panose="05020102010507070707" pitchFamily="18" charset="2"/>
              <a:buChar char=""/>
              <a:defRPr kumimoji="1" sz="2000" kern="1200">
                <a:solidFill>
                  <a:schemeClr val="accent2"/>
                </a:solidFill>
                <a:latin typeface="+mn-lt"/>
                <a:ea typeface="+mn-ea"/>
                <a:cs typeface="微软雅黑" charset="0"/>
                <a:sym typeface="Arial" panose="020B0604020202020204" pitchFamily="34" charset="0"/>
              </a:defRPr>
            </a:lvl1pPr>
            <a:lvl2pPr marL="742950" indent="-285750" algn="just" rtl="0" eaLnBrk="0" fontAlgn="base" hangingPunct="0">
              <a:spcBef>
                <a:spcPct val="0"/>
              </a:spcBef>
              <a:spcAft>
                <a:spcPct val="0"/>
              </a:spcAft>
              <a:buClr>
                <a:srgbClr val="F4B081"/>
              </a:buClr>
              <a:buSzPct val="100000"/>
              <a:buFont typeface="幼圆" panose="02010509060101010101" pitchFamily="49" charset="-122"/>
              <a:defRPr kumimoji="1" sz="1200" kern="1200">
                <a:solidFill>
                  <a:srgbClr val="7D7D7D"/>
                </a:solidFill>
                <a:latin typeface="幼圆" panose="02010509060101010101" pitchFamily="49" charset="-122"/>
                <a:ea typeface="幼圆" panose="02010509060101010101" pitchFamily="49" charset="-122"/>
                <a:cs typeface="幼圆" charset="0"/>
                <a:sym typeface="Arial" panose="020B0604020202020204" pitchFamily="34" charset="0"/>
              </a:defRPr>
            </a:lvl2pPr>
            <a:lvl3pPr marL="1143000" indent="-228600" algn="l" rtl="0" eaLnBrk="0" fontAlgn="base" hangingPunct="0">
              <a:lnSpc>
                <a:spcPct val="90000"/>
              </a:lnSpc>
              <a:spcBef>
                <a:spcPts val="500"/>
              </a:spcBef>
              <a:spcAft>
                <a:spcPct val="0"/>
              </a:spcAft>
              <a:buClr>
                <a:srgbClr val="F4B081"/>
              </a:buClr>
              <a:buSzPct val="100000"/>
              <a:buFont typeface="Arial" panose="020B0604020202020204" pitchFamily="34" charset="0"/>
              <a:buChar char="•"/>
              <a:defRPr kumimoji="1" sz="2000" kern="1200">
                <a:solidFill>
                  <a:schemeClr val="tx1"/>
                </a:solidFill>
                <a:latin typeface="+mn-lt"/>
                <a:ea typeface="幼圆" panose="02010509060101010101" pitchFamily="49" charset="-122"/>
                <a:cs typeface="幼圆" charset="0"/>
                <a:sym typeface="Arial" panose="020B0604020202020204" pitchFamily="34" charset="0"/>
              </a:defRPr>
            </a:lvl3pPr>
            <a:lvl4pPr marL="1600200" indent="-228600" algn="l" rtl="0" eaLnBrk="0" fontAlgn="base" hangingPunct="0">
              <a:lnSpc>
                <a:spcPct val="90000"/>
              </a:lnSpc>
              <a:spcBef>
                <a:spcPts val="500"/>
              </a:spcBef>
              <a:spcAft>
                <a:spcPct val="0"/>
              </a:spcAft>
              <a:buClr>
                <a:srgbClr val="F4B081"/>
              </a:buClr>
              <a:buSzPct val="100000"/>
              <a:buFont typeface="Arial" panose="020B0604020202020204" pitchFamily="34" charset="0"/>
              <a:buChar char="•"/>
              <a:defRPr kumimoji="1" kern="1200">
                <a:solidFill>
                  <a:schemeClr val="tx1"/>
                </a:solidFill>
                <a:latin typeface="+mn-lt"/>
                <a:ea typeface="幼圆" panose="02010509060101010101" pitchFamily="49" charset="-122"/>
                <a:cs typeface="幼圆" charset="0"/>
                <a:sym typeface="Arial" panose="020B0604020202020204" pitchFamily="34" charset="0"/>
              </a:defRPr>
            </a:lvl4pPr>
            <a:lvl5pPr marL="2057400" indent="-228600" algn="l" rtl="0" eaLnBrk="0" fontAlgn="base" hangingPunct="0">
              <a:lnSpc>
                <a:spcPct val="90000"/>
              </a:lnSpc>
              <a:spcBef>
                <a:spcPts val="500"/>
              </a:spcBef>
              <a:spcAft>
                <a:spcPct val="0"/>
              </a:spcAft>
              <a:buClr>
                <a:srgbClr val="F4B081"/>
              </a:buClr>
              <a:buSzPct val="100000"/>
              <a:buFont typeface="Arial" panose="020B0604020202020204" pitchFamily="34" charset="0"/>
              <a:buChar char="•"/>
              <a:defRPr kumimoji="1" kern="1200">
                <a:solidFill>
                  <a:schemeClr val="tx1"/>
                </a:solidFill>
                <a:latin typeface="+mn-lt"/>
                <a:ea typeface="幼圆" panose="02010509060101010101" pitchFamily="49" charset="-122"/>
                <a:cs typeface="幼圆" charset="0"/>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 typeface="Wingdings 2" panose="05020102010507070707" pitchFamily="18" charset="2"/>
              <a:buNone/>
            </a:pPr>
            <a:r>
              <a:rPr kumimoji="0" lang="zh-CN" altLang="en-US" sz="1800" b="1" smtClean="0"/>
              <a:t>任务时间表制定</a:t>
            </a:r>
            <a:endParaRPr kumimoji="0" lang="en-US" sz="1800" b="1" smtClean="0"/>
          </a:p>
        </p:txBody>
      </p:sp>
      <p:pic>
        <p:nvPicPr>
          <p:cNvPr id="6" name="内容占位符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1498600"/>
            <a:ext cx="351155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7"/>
          <p:cNvSpPr>
            <a:spLocks noChangeArrowheads="1"/>
          </p:cNvSpPr>
          <p:nvPr/>
        </p:nvSpPr>
        <p:spPr bwMode="auto">
          <a:xfrm>
            <a:off x="760413" y="3603625"/>
            <a:ext cx="26273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kumimoji="0" lang="zh-CN" altLang="en-US" sz="1200">
                <a:solidFill>
                  <a:srgbClr val="000000"/>
                </a:solidFill>
                <a:latin typeface="黑体" panose="02010609060101010101" pitchFamily="49" charset="-122"/>
                <a:ea typeface="黑体" panose="02010609060101010101" pitchFamily="49" charset="-122"/>
                <a:sym typeface="黑体" panose="02010609060101010101" pitchFamily="49" charset="-122"/>
              </a:rPr>
              <a:t>首先要确定目标</a:t>
            </a:r>
          </a:p>
        </p:txBody>
      </p:sp>
      <p:sp>
        <p:nvSpPr>
          <p:cNvPr id="8" name="TextBox 8"/>
          <p:cNvSpPr>
            <a:spLocks noChangeArrowheads="1"/>
          </p:cNvSpPr>
          <p:nvPr/>
        </p:nvSpPr>
        <p:spPr bwMode="auto">
          <a:xfrm>
            <a:off x="4759325" y="3603625"/>
            <a:ext cx="35131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kumimoji="0" lang="zh-CN" altLang="en-US" sz="1200">
                <a:solidFill>
                  <a:srgbClr val="000000"/>
                </a:solidFill>
                <a:latin typeface="黑体" panose="02010609060101010101" pitchFamily="49" charset="-122"/>
                <a:ea typeface="黑体" panose="02010609060101010101" pitchFamily="49" charset="-122"/>
                <a:sym typeface="黑体" panose="02010609060101010101" pitchFamily="49" charset="-122"/>
              </a:rPr>
              <a:t>根据目标和人员制定任务时间表</a:t>
            </a:r>
          </a:p>
        </p:txBody>
      </p:sp>
      <p:sp>
        <p:nvSpPr>
          <p:cNvPr id="9" name="文本框 8"/>
          <p:cNvSpPr txBox="1"/>
          <p:nvPr/>
        </p:nvSpPr>
        <p:spPr>
          <a:xfrm>
            <a:off x="760413" y="4242816"/>
            <a:ext cx="2958147" cy="778483"/>
          </a:xfrm>
          <a:prstGeom prst="rect">
            <a:avLst/>
          </a:prstGeom>
          <a:noFill/>
          <a:ln>
            <a:solidFill>
              <a:schemeClr val="accent6"/>
            </a:solidFill>
          </a:ln>
        </p:spPr>
        <p:txBody>
          <a:bodyPr wrap="square" rtlCol="0">
            <a:spAutoFit/>
          </a:bodyPr>
          <a:lstStyle/>
          <a:p>
            <a:pPr>
              <a:lnSpc>
                <a:spcPct val="130000"/>
              </a:lnSpc>
            </a:pPr>
            <a:r>
              <a:rPr lang="en-US" altLang="zh-CN" sz="1200" dirty="0" smtClean="0">
                <a:solidFill>
                  <a:schemeClr val="tx1">
                    <a:lumMod val="50000"/>
                    <a:lumOff val="50000"/>
                  </a:schemeClr>
                </a:solidFill>
                <a:latin typeface="+mn-ea"/>
                <a:ea typeface="+mn-ea"/>
              </a:rPr>
              <a:t>【</a:t>
            </a:r>
            <a:r>
              <a:rPr lang="zh-CN" altLang="en-US" sz="1200" dirty="0" smtClean="0">
                <a:solidFill>
                  <a:schemeClr val="tx1">
                    <a:lumMod val="50000"/>
                    <a:lumOff val="50000"/>
                  </a:schemeClr>
                </a:solidFill>
                <a:latin typeface="+mn-ea"/>
                <a:ea typeface="+mn-ea"/>
              </a:rPr>
              <a:t>注意事项</a:t>
            </a:r>
            <a:r>
              <a:rPr lang="en-US" altLang="zh-CN" sz="1200" dirty="0" smtClean="0">
                <a:solidFill>
                  <a:schemeClr val="tx1">
                    <a:lumMod val="50000"/>
                    <a:lumOff val="50000"/>
                  </a:schemeClr>
                </a:solidFill>
                <a:latin typeface="+mn-ea"/>
                <a:ea typeface="+mn-ea"/>
              </a:rPr>
              <a:t>】</a:t>
            </a:r>
            <a:r>
              <a:rPr lang="zh-CN" altLang="en-US" sz="1200" dirty="0" smtClean="0">
                <a:solidFill>
                  <a:schemeClr val="tx1">
                    <a:lumMod val="50000"/>
                    <a:lumOff val="50000"/>
                  </a:schemeClr>
                </a:solidFill>
                <a:latin typeface="+mn-ea"/>
                <a:ea typeface="+mn-ea"/>
              </a:rPr>
              <a:t>在实际操作过程中，工作目标就是团队协作的合约，所有的标准操作都需要依照合约进行</a:t>
            </a:r>
          </a:p>
        </p:txBody>
      </p:sp>
      <p:sp>
        <p:nvSpPr>
          <p:cNvPr id="10" name="文本框 9"/>
          <p:cNvSpPr txBox="1"/>
          <p:nvPr/>
        </p:nvSpPr>
        <p:spPr>
          <a:xfrm>
            <a:off x="4629150" y="4242815"/>
            <a:ext cx="3549650" cy="1292662"/>
          </a:xfrm>
          <a:prstGeom prst="rect">
            <a:avLst/>
          </a:prstGeom>
          <a:noFill/>
          <a:ln>
            <a:solidFill>
              <a:schemeClr val="accent6"/>
            </a:solidFill>
          </a:ln>
        </p:spPr>
        <p:txBody>
          <a:bodyPr wrap="square" rtlCol="0">
            <a:spAutoFit/>
          </a:bodyPr>
          <a:lstStyle/>
          <a:p>
            <a:pPr>
              <a:lnSpc>
                <a:spcPct val="130000"/>
              </a:lnSpc>
            </a:pPr>
            <a:r>
              <a:rPr lang="en-US" altLang="zh-CN" sz="1200" dirty="0" smtClean="0">
                <a:solidFill>
                  <a:schemeClr val="tx1">
                    <a:lumMod val="50000"/>
                    <a:lumOff val="50000"/>
                  </a:schemeClr>
                </a:solidFill>
                <a:latin typeface="+mn-ea"/>
                <a:ea typeface="+mn-ea"/>
              </a:rPr>
              <a:t>【</a:t>
            </a:r>
            <a:r>
              <a:rPr lang="zh-CN" altLang="en-US" sz="1200" dirty="0" smtClean="0">
                <a:solidFill>
                  <a:schemeClr val="tx1">
                    <a:lumMod val="50000"/>
                    <a:lumOff val="50000"/>
                  </a:schemeClr>
                </a:solidFill>
                <a:latin typeface="+mn-ea"/>
                <a:ea typeface="+mn-ea"/>
              </a:rPr>
              <a:t>注意事项</a:t>
            </a:r>
            <a:r>
              <a:rPr lang="en-US" altLang="zh-CN" sz="1200" dirty="0" smtClean="0">
                <a:solidFill>
                  <a:schemeClr val="tx1">
                    <a:lumMod val="50000"/>
                    <a:lumOff val="50000"/>
                  </a:schemeClr>
                </a:solidFill>
                <a:latin typeface="+mn-ea"/>
                <a:ea typeface="+mn-ea"/>
              </a:rPr>
              <a:t>】</a:t>
            </a:r>
            <a:r>
              <a:rPr lang="zh-CN" altLang="en-US" sz="1200" dirty="0" smtClean="0">
                <a:solidFill>
                  <a:schemeClr val="tx1">
                    <a:lumMod val="50000"/>
                    <a:lumOff val="50000"/>
                  </a:schemeClr>
                </a:solidFill>
                <a:latin typeface="+mn-ea"/>
                <a:ea typeface="+mn-ea"/>
              </a:rPr>
              <a:t>任务时间表的确定是挑战方（检查者）在项目开始前对个人的任务量与能力做基本评估，或在进行多次测试后制定出的切实可行的时间表，否则时间安排不合理会直接导致之后的任务难以执行下去，合约被打破。</a:t>
            </a:r>
          </a:p>
        </p:txBody>
      </p:sp>
    </p:spTree>
    <p:extLst>
      <p:ext uri="{BB962C8B-B14F-4D97-AF65-F5344CB8AC3E}">
        <p14:creationId xmlns:p14="http://schemas.microsoft.com/office/powerpoint/2010/main" val="29501623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 </a:t>
            </a:r>
            <a:endParaRPr lang="zh-CN" altLang="en-US" dirty="0"/>
          </a:p>
        </p:txBody>
      </p:sp>
      <p:sp>
        <p:nvSpPr>
          <p:cNvPr id="3" name="Text Placeholder 2"/>
          <p:cNvSpPr>
            <a:spLocks noChangeArrowheads="1"/>
          </p:cNvSpPr>
          <p:nvPr/>
        </p:nvSpPr>
        <p:spPr bwMode="auto">
          <a:xfrm>
            <a:off x="672656" y="975518"/>
            <a:ext cx="3868738"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nchor="b"/>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kumimoji="0" lang="zh-CN" altLang="en-US" sz="1600" b="1" dirty="0">
                <a:latin typeface="黑体" panose="02010609060101010101" pitchFamily="49" charset="-122"/>
                <a:ea typeface="黑体" panose="02010609060101010101" pitchFamily="49" charset="-122"/>
                <a:sym typeface="黑体" panose="02010609060101010101" pitchFamily="49" charset="-122"/>
              </a:rPr>
              <a:t>任务分配派发</a:t>
            </a:r>
            <a:endParaRPr kumimoji="0" lang="en-US" sz="1600" b="1" dirty="0">
              <a:latin typeface="黑体" panose="02010609060101010101" pitchFamily="49" charset="-122"/>
              <a:ea typeface="黑体" panose="02010609060101010101" pitchFamily="49" charset="-122"/>
              <a:sym typeface="黑体" panose="02010609060101010101" pitchFamily="49" charset="-122"/>
            </a:endParaRPr>
          </a:p>
        </p:txBody>
      </p:sp>
      <p:sp>
        <p:nvSpPr>
          <p:cNvPr id="4" name="Text Placeholder 4"/>
          <p:cNvSpPr>
            <a:spLocks noChangeArrowheads="1"/>
          </p:cNvSpPr>
          <p:nvPr/>
        </p:nvSpPr>
        <p:spPr bwMode="auto">
          <a:xfrm>
            <a:off x="4541394" y="1001712"/>
            <a:ext cx="38877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nchor="b"/>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kumimoji="0" lang="zh-CN" altLang="en-US" sz="1600" b="1" dirty="0">
                <a:latin typeface="黑体" panose="02010609060101010101" pitchFamily="49" charset="-122"/>
                <a:ea typeface="黑体" panose="02010609060101010101" pitchFamily="49" charset="-122"/>
                <a:sym typeface="黑体" panose="02010609060101010101" pitchFamily="49" charset="-122"/>
              </a:rPr>
              <a:t>任务完成情况跟踪</a:t>
            </a:r>
            <a:endParaRPr kumimoji="0" lang="en-US" sz="1600" b="1" dirty="0">
              <a:latin typeface="黑体" panose="02010609060101010101" pitchFamily="49" charset="-122"/>
              <a:ea typeface="黑体" panose="02010609060101010101" pitchFamily="49" charset="-122"/>
              <a:sym typeface="黑体" panose="02010609060101010101" pitchFamily="49" charset="-122"/>
            </a:endParaRPr>
          </a:p>
        </p:txBody>
      </p:sp>
      <p:pic>
        <p:nvPicPr>
          <p:cNvPr id="5" name="内容占位符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75" y="1824037"/>
            <a:ext cx="2992438"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6" name="图片 12"/>
          <p:cNvPicPr>
            <a:picLocks noChangeAspect="1" noChangeArrowheads="1"/>
          </p:cNvPicPr>
          <p:nvPr/>
        </p:nvPicPr>
        <p:blipFill>
          <a:blip r:embed="rId3" cstate="email">
            <a:extLst>
              <a:ext uri="{28A0092B-C50C-407E-A947-70E740481C1C}">
                <a14:useLocalDpi xmlns:a14="http://schemas.microsoft.com/office/drawing/2010/main" val="0"/>
              </a:ext>
            </a:extLst>
          </a:blip>
          <a:srcRect t="9578"/>
          <a:stretch>
            <a:fillRect/>
          </a:stretch>
        </p:blipFill>
        <p:spPr bwMode="auto">
          <a:xfrm>
            <a:off x="4541394" y="2367755"/>
            <a:ext cx="3665537"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3"/>
          <p:cNvSpPr>
            <a:spLocks noChangeArrowheads="1"/>
          </p:cNvSpPr>
          <p:nvPr/>
        </p:nvSpPr>
        <p:spPr bwMode="auto">
          <a:xfrm>
            <a:off x="379413" y="6499225"/>
            <a:ext cx="33909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kumimoji="0" lang="zh-CN" altLang="en-US" sz="1200">
                <a:solidFill>
                  <a:srgbClr val="000000"/>
                </a:solidFill>
                <a:latin typeface="黑体" panose="02010609060101010101" pitchFamily="49" charset="-122"/>
                <a:ea typeface="黑体" panose="02010609060101010101" pitchFamily="49" charset="-122"/>
                <a:sym typeface="黑体" panose="02010609060101010101" pitchFamily="49" charset="-122"/>
              </a:rPr>
              <a:t>任务发放</a:t>
            </a:r>
          </a:p>
        </p:txBody>
      </p:sp>
      <p:sp>
        <p:nvSpPr>
          <p:cNvPr id="8" name="TextBox 14"/>
          <p:cNvSpPr>
            <a:spLocks noChangeArrowheads="1"/>
          </p:cNvSpPr>
          <p:nvPr/>
        </p:nvSpPr>
        <p:spPr bwMode="auto">
          <a:xfrm>
            <a:off x="4352925" y="6461125"/>
            <a:ext cx="41640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kumimoji="0" lang="zh-CN" altLang="en-US" sz="1200">
                <a:solidFill>
                  <a:srgbClr val="000000"/>
                </a:solidFill>
                <a:latin typeface="黑体" panose="02010609060101010101" pitchFamily="49" charset="-122"/>
                <a:ea typeface="黑体" panose="02010609060101010101" pitchFamily="49" charset="-122"/>
                <a:sym typeface="黑体" panose="02010609060101010101" pitchFamily="49" charset="-122"/>
              </a:rPr>
              <a:t>阶段性成果跟踪</a:t>
            </a:r>
          </a:p>
        </p:txBody>
      </p:sp>
      <p:sp>
        <p:nvSpPr>
          <p:cNvPr id="9" name="文本框 8"/>
          <p:cNvSpPr txBox="1"/>
          <p:nvPr/>
        </p:nvSpPr>
        <p:spPr>
          <a:xfrm>
            <a:off x="760413" y="4242816"/>
            <a:ext cx="2958147" cy="1052596"/>
          </a:xfrm>
          <a:prstGeom prst="rect">
            <a:avLst/>
          </a:prstGeom>
          <a:noFill/>
          <a:ln>
            <a:solidFill>
              <a:schemeClr val="accent6"/>
            </a:solidFill>
          </a:ln>
        </p:spPr>
        <p:txBody>
          <a:bodyPr wrap="square" rtlCol="0">
            <a:spAutoFit/>
          </a:bodyPr>
          <a:lstStyle/>
          <a:p>
            <a:pPr>
              <a:lnSpc>
                <a:spcPct val="130000"/>
              </a:lnSpc>
            </a:pPr>
            <a:r>
              <a:rPr lang="en-US" altLang="zh-CN" sz="1200" dirty="0" smtClean="0">
                <a:solidFill>
                  <a:schemeClr val="tx1">
                    <a:lumMod val="50000"/>
                    <a:lumOff val="50000"/>
                  </a:schemeClr>
                </a:solidFill>
                <a:latin typeface="+mn-ea"/>
                <a:ea typeface="+mn-ea"/>
              </a:rPr>
              <a:t>【</a:t>
            </a:r>
            <a:r>
              <a:rPr lang="zh-CN" altLang="en-US" sz="1200" dirty="0" smtClean="0">
                <a:solidFill>
                  <a:schemeClr val="tx1">
                    <a:lumMod val="50000"/>
                    <a:lumOff val="50000"/>
                  </a:schemeClr>
                </a:solidFill>
                <a:latin typeface="+mn-ea"/>
                <a:ea typeface="+mn-ea"/>
              </a:rPr>
              <a:t>注意事项</a:t>
            </a:r>
            <a:r>
              <a:rPr lang="en-US" altLang="zh-CN" sz="1200" dirty="0" smtClean="0">
                <a:solidFill>
                  <a:schemeClr val="tx1">
                    <a:lumMod val="50000"/>
                    <a:lumOff val="50000"/>
                  </a:schemeClr>
                </a:solidFill>
                <a:latin typeface="+mn-ea"/>
                <a:ea typeface="+mn-ea"/>
              </a:rPr>
              <a:t>】</a:t>
            </a:r>
            <a:r>
              <a:rPr lang="zh-CN" altLang="en-US" sz="1200" dirty="0" smtClean="0">
                <a:solidFill>
                  <a:schemeClr val="tx1">
                    <a:lumMod val="50000"/>
                    <a:lumOff val="50000"/>
                  </a:schemeClr>
                </a:solidFill>
                <a:latin typeface="+mn-ea"/>
                <a:ea typeface="+mn-ea"/>
              </a:rPr>
              <a:t>任务需要挑战方（检查者）派发给任务方（执行者），在这个过程中，挑战方需要确保任务信息准确无误地发放给任务方，确保双方信息对等。</a:t>
            </a:r>
          </a:p>
        </p:txBody>
      </p:sp>
      <p:sp>
        <p:nvSpPr>
          <p:cNvPr id="10" name="文本框 9"/>
          <p:cNvSpPr txBox="1"/>
          <p:nvPr/>
        </p:nvSpPr>
        <p:spPr>
          <a:xfrm>
            <a:off x="4541394" y="4242816"/>
            <a:ext cx="2958147" cy="1292662"/>
          </a:xfrm>
          <a:prstGeom prst="rect">
            <a:avLst/>
          </a:prstGeom>
          <a:noFill/>
          <a:ln>
            <a:solidFill>
              <a:schemeClr val="accent6"/>
            </a:solidFill>
          </a:ln>
        </p:spPr>
        <p:txBody>
          <a:bodyPr wrap="square" rtlCol="0">
            <a:spAutoFit/>
          </a:bodyPr>
          <a:lstStyle/>
          <a:p>
            <a:pPr>
              <a:lnSpc>
                <a:spcPct val="130000"/>
              </a:lnSpc>
            </a:pPr>
            <a:r>
              <a:rPr lang="en-US" altLang="zh-CN" sz="1200" dirty="0" smtClean="0">
                <a:solidFill>
                  <a:schemeClr val="tx1">
                    <a:lumMod val="50000"/>
                    <a:lumOff val="50000"/>
                  </a:schemeClr>
                </a:solidFill>
                <a:latin typeface="+mn-ea"/>
                <a:ea typeface="+mn-ea"/>
              </a:rPr>
              <a:t>【</a:t>
            </a:r>
            <a:r>
              <a:rPr lang="zh-CN" altLang="en-US" sz="1200" dirty="0" smtClean="0">
                <a:solidFill>
                  <a:schemeClr val="tx1">
                    <a:lumMod val="50000"/>
                    <a:lumOff val="50000"/>
                  </a:schemeClr>
                </a:solidFill>
                <a:latin typeface="+mn-ea"/>
                <a:ea typeface="+mn-ea"/>
              </a:rPr>
              <a:t>注意事项</a:t>
            </a:r>
            <a:r>
              <a:rPr lang="en-US" altLang="zh-CN" sz="1200" dirty="0" smtClean="0">
                <a:solidFill>
                  <a:schemeClr val="tx1">
                    <a:lumMod val="50000"/>
                    <a:lumOff val="50000"/>
                  </a:schemeClr>
                </a:solidFill>
                <a:latin typeface="+mn-ea"/>
                <a:ea typeface="+mn-ea"/>
              </a:rPr>
              <a:t>】</a:t>
            </a:r>
            <a:r>
              <a:rPr lang="zh-CN" altLang="en-US" sz="1200" dirty="0" smtClean="0">
                <a:solidFill>
                  <a:schemeClr val="tx1">
                    <a:lumMod val="50000"/>
                    <a:lumOff val="50000"/>
                  </a:schemeClr>
                </a:solidFill>
                <a:latin typeface="+mn-ea"/>
                <a:ea typeface="+mn-ea"/>
              </a:rPr>
              <a:t>合约履行的最后一步就是挑战方需要在任务方执行完毕后进行完成情况跟踪。如果任务方未能在规定时间完成，挑战方需要记录并计分，或是及时调整时间表，确保合约履行顺畅。</a:t>
            </a:r>
          </a:p>
        </p:txBody>
      </p:sp>
    </p:spTree>
    <p:extLst>
      <p:ext uri="{BB962C8B-B14F-4D97-AF65-F5344CB8AC3E}">
        <p14:creationId xmlns:p14="http://schemas.microsoft.com/office/powerpoint/2010/main" val="40612612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4294967295"/>
          </p:nvPr>
        </p:nvSpPr>
        <p:spPr>
          <a:xfrm>
            <a:off x="5256213" y="2505075"/>
            <a:ext cx="3887787" cy="3684588"/>
          </a:xfrm>
        </p:spPr>
        <p:txBody>
          <a:bodyPr/>
          <a:lstStyle/>
          <a:p>
            <a:endParaRPr lang="en-US" dirty="0" smtClean="0"/>
          </a:p>
          <a:p>
            <a:endParaRPr lang="en-US" dirty="0"/>
          </a:p>
        </p:txBody>
      </p:sp>
      <p:sp>
        <p:nvSpPr>
          <p:cNvPr id="13" name="TextBox 12"/>
          <p:cNvSpPr txBox="1"/>
          <p:nvPr/>
        </p:nvSpPr>
        <p:spPr>
          <a:xfrm>
            <a:off x="1302506" y="2580782"/>
            <a:ext cx="3647152" cy="369332"/>
          </a:xfrm>
          <a:prstGeom prst="rect">
            <a:avLst/>
          </a:prstGeom>
          <a:noFill/>
        </p:spPr>
        <p:txBody>
          <a:bodyPr wrap="none" rtlCol="0">
            <a:spAutoFit/>
          </a:bodyPr>
          <a:lstStyle/>
          <a:p>
            <a:r>
              <a:rPr lang="zh-CN" altLang="en-US" dirty="0" smtClean="0"/>
              <a:t>加一张一起围绕时间表讨论的照片</a:t>
            </a:r>
            <a:endParaRPr lang="en-US" dirty="0"/>
          </a:p>
        </p:txBody>
      </p:sp>
      <p:pic>
        <p:nvPicPr>
          <p:cNvPr id="4" name="Picture 2" descr="\\Lacie-5big-th\Public\201408操作手册\XLP操作手册-章节\Ch3角色定义\挑战方讨论时间表.JPG"/>
          <p:cNvPicPr>
            <a:picLocks noChangeAspect="1" noChangeArrowheads="1"/>
          </p:cNvPicPr>
          <p:nvPr/>
        </p:nvPicPr>
        <p:blipFill>
          <a:blip r:embed="rId2" cstate="print"/>
          <a:srcRect/>
          <a:stretch>
            <a:fillRect/>
          </a:stretch>
        </p:blipFill>
        <p:spPr bwMode="auto">
          <a:xfrm>
            <a:off x="-1" y="571200"/>
            <a:ext cx="8309113" cy="5403027"/>
          </a:xfrm>
          <a:prstGeom prst="rect">
            <a:avLst/>
          </a:prstGeom>
          <a:noFill/>
        </p:spPr>
      </p:pic>
      <p:sp>
        <p:nvSpPr>
          <p:cNvPr id="5" name="矩形 4"/>
          <p:cNvSpPr/>
          <p:nvPr/>
        </p:nvSpPr>
        <p:spPr bwMode="auto">
          <a:xfrm>
            <a:off x="-1" y="6043891"/>
            <a:ext cx="8309112" cy="476180"/>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zh-CN" altLang="en-US" sz="900" dirty="0" smtClean="0">
                <a:latin typeface="黑体" pitchFamily="2" charset="-122"/>
                <a:ea typeface="黑体" pitchFamily="2" charset="-122"/>
              </a:rPr>
              <a:t>挑战方讨论时间表</a:t>
            </a:r>
            <a:endParaRPr kumimoji="0" lang="zh-CN" altLang="en-US" sz="900" b="0" i="0" u="none" strike="noStrike" cap="none" normalizeH="0" baseline="0" dirty="0" smtClean="0">
              <a:ln>
                <a:noFill/>
              </a:ln>
              <a:solidFill>
                <a:schemeClr val="tx1"/>
              </a:solidFill>
              <a:effectLst/>
              <a:latin typeface="黑体" pitchFamily="2" charset="-122"/>
              <a:ea typeface="黑体" pitchFamily="2" charset="-122"/>
            </a:endParaRPr>
          </a:p>
        </p:txBody>
      </p:sp>
    </p:spTree>
    <p:extLst>
      <p:ext uri="{BB962C8B-B14F-4D97-AF65-F5344CB8AC3E}">
        <p14:creationId xmlns:p14="http://schemas.microsoft.com/office/powerpoint/2010/main" val="29293343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kumimoji="1" lang="zh-CN" altLang="en-US" dirty="0" smtClean="0"/>
              <a:t>挑战方任务分工</a:t>
            </a:r>
            <a:endParaRPr lang="zh-CN" altLang="en-US" dirty="0"/>
          </a:p>
        </p:txBody>
      </p:sp>
      <p:sp>
        <p:nvSpPr>
          <p:cNvPr id="6" name="文本占位符 5"/>
          <p:cNvSpPr>
            <a:spLocks noGrp="1"/>
          </p:cNvSpPr>
          <p:nvPr>
            <p:ph type="body" idx="1"/>
          </p:nvPr>
        </p:nvSpPr>
        <p:spPr/>
        <p:txBody>
          <a:bodyPr/>
          <a:lstStyle/>
          <a:p>
            <a:r>
              <a:rPr lang="zh-CN" altLang="en-US" sz="2400" b="0" dirty="0" smtClean="0">
                <a:ln w="0"/>
                <a:solidFill>
                  <a:schemeClr val="accent2"/>
                </a:solidFill>
                <a:effectLst>
                  <a:outerShdw blurRad="38100" dist="25400" dir="5400000" algn="ctr" rotWithShape="0">
                    <a:srgbClr val="6E747A">
                      <a:alpha val="43000"/>
                    </a:srgbClr>
                  </a:outerShdw>
                </a:effectLst>
                <a:latin typeface="+mj-ea"/>
                <a:ea typeface="+mj-ea"/>
              </a:rPr>
              <a:t>总协调人</a:t>
            </a:r>
            <a:endParaRPr lang="en-US" altLang="zh-CN" sz="2400" b="0" dirty="0" smtClean="0">
              <a:ln w="0"/>
              <a:solidFill>
                <a:schemeClr val="accent2"/>
              </a:solidFill>
              <a:effectLst>
                <a:outerShdw blurRad="38100" dist="25400" dir="5400000" algn="ctr" rotWithShape="0">
                  <a:srgbClr val="6E747A">
                    <a:alpha val="43000"/>
                  </a:srgbClr>
                </a:outerShdw>
              </a:effectLst>
              <a:latin typeface="+mj-ea"/>
              <a:ea typeface="+mj-ea"/>
            </a:endParaRPr>
          </a:p>
        </p:txBody>
      </p:sp>
      <p:sp>
        <p:nvSpPr>
          <p:cNvPr id="8" name="文本占位符 7"/>
          <p:cNvSpPr>
            <a:spLocks noGrp="1"/>
          </p:cNvSpPr>
          <p:nvPr>
            <p:ph type="body" sz="quarter" idx="3"/>
          </p:nvPr>
        </p:nvSpPr>
        <p:spPr/>
        <p:txBody>
          <a:bodyPr/>
          <a:lstStyle/>
          <a:p>
            <a:r>
              <a:rPr lang="zh-CN" altLang="en-US" sz="2400" b="0" dirty="0" smtClean="0">
                <a:ln w="0"/>
                <a:solidFill>
                  <a:schemeClr val="accent2"/>
                </a:solidFill>
                <a:effectLst>
                  <a:outerShdw blurRad="38100" dist="25400" dir="5400000" algn="ctr" rotWithShape="0">
                    <a:srgbClr val="6E747A">
                      <a:alpha val="43000"/>
                    </a:srgbClr>
                  </a:outerShdw>
                </a:effectLst>
                <a:latin typeface="+mj-ea"/>
                <a:ea typeface="+mj-ea"/>
              </a:rPr>
              <a:t>财务管理</a:t>
            </a:r>
          </a:p>
        </p:txBody>
      </p:sp>
      <p:sp>
        <p:nvSpPr>
          <p:cNvPr id="7" name="内容占位符 6"/>
          <p:cNvSpPr>
            <a:spLocks noGrp="1"/>
          </p:cNvSpPr>
          <p:nvPr>
            <p:ph sz="quarter" idx="13"/>
          </p:nvPr>
        </p:nvSpPr>
        <p:spPr>
          <a:prstGeom prst="rect">
            <a:avLst/>
          </a:prstGeom>
        </p:spPr>
        <p:txBody>
          <a:bodyPr/>
          <a:lstStyle/>
          <a:p>
            <a:pPr marL="0" lvl="0" indent="0" eaLnBrk="0" hangingPunct="0">
              <a:lnSpc>
                <a:spcPct val="150000"/>
              </a:lnSpc>
              <a:spcBef>
                <a:spcPts val="1200"/>
              </a:spcBef>
              <a:buNone/>
            </a:pPr>
            <a:r>
              <a:rPr lang="zh-CN" altLang="en-US" sz="1000" dirty="0" smtClean="0">
                <a:sym typeface="Comic Sans MS" pitchFamily="66" charset="0"/>
              </a:rPr>
              <a:t>负责团队的组织与领导以及主持日常的业务活动</a:t>
            </a:r>
            <a:r>
              <a:rPr lang="en-US" altLang="zh-CN" sz="1000" dirty="0" smtClean="0">
                <a:sym typeface="Comic Sans MS" pitchFamily="66" charset="0"/>
              </a:rPr>
              <a:t>.</a:t>
            </a:r>
            <a:r>
              <a:rPr lang="zh-CN" altLang="en-US" sz="1000" dirty="0" smtClean="0">
                <a:sym typeface="Comic Sans MS" pitchFamily="66" charset="0"/>
              </a:rPr>
              <a:t>小组任务进度管理，人员分配，组间协调沟通、与挑战方协调沟通，小组文档汇合和管理。在组织内拥有最终执行权力。</a:t>
            </a:r>
          </a:p>
          <a:p>
            <a:pPr marL="0" lvl="0" indent="0" eaLnBrk="0" hangingPunct="0">
              <a:lnSpc>
                <a:spcPct val="150000"/>
              </a:lnSpc>
              <a:spcBef>
                <a:spcPts val="1200"/>
              </a:spcBef>
              <a:buNone/>
            </a:pPr>
            <a:r>
              <a:rPr lang="zh-CN" altLang="en-US" sz="1000" dirty="0" smtClean="0">
                <a:sym typeface="Comic Sans MS" pitchFamily="66" charset="0"/>
              </a:rPr>
              <a:t>你需要每天制作一份任务执行表格，合理地安排每天的组员任务。同时你必须非常清楚团队里的每项任务的进度，每天更新团队的进度栏。</a:t>
            </a:r>
            <a:r>
              <a:rPr lang="en-US" altLang="zh-CN" sz="1000" dirty="0" smtClean="0">
                <a:sym typeface="Comic Sans MS" pitchFamily="66" charset="0"/>
              </a:rPr>
              <a:t>,</a:t>
            </a:r>
            <a:r>
              <a:rPr lang="zh-CN" altLang="en-US" sz="1000" dirty="0" smtClean="0">
                <a:sym typeface="Comic Sans MS" pitchFamily="66" charset="0"/>
              </a:rPr>
              <a:t>以及每日反馈（收获，总结等）。将团队的完成情况和相关资料上传至</a:t>
            </a:r>
            <a:r>
              <a:rPr lang="en-US" altLang="zh-CN" sz="1000" dirty="0" err="1" smtClean="0">
                <a:sym typeface="Comic Sans MS" pitchFamily="66" charset="0"/>
              </a:rPr>
              <a:t>Teambition</a:t>
            </a:r>
            <a:r>
              <a:rPr lang="zh-CN" altLang="en-US" sz="1000" dirty="0" smtClean="0">
                <a:sym typeface="Comic Sans MS" pitchFamily="66" charset="0"/>
              </a:rPr>
              <a:t>或是</a:t>
            </a:r>
            <a:r>
              <a:rPr lang="en-US" altLang="zh-CN" sz="1000" dirty="0" err="1" smtClean="0">
                <a:sym typeface="Comic Sans MS" pitchFamily="66" charset="0"/>
              </a:rPr>
              <a:t>Git</a:t>
            </a:r>
            <a:r>
              <a:rPr lang="zh-CN" altLang="en-US" sz="1000" dirty="0" smtClean="0">
                <a:sym typeface="Comic Sans MS" pitchFamily="66" charset="0"/>
              </a:rPr>
              <a:t>，在每天下午的</a:t>
            </a:r>
            <a:r>
              <a:rPr lang="en-US" altLang="zh-CN" sz="1000" dirty="0" smtClean="0">
                <a:sym typeface="Comic Sans MS" pitchFamily="66" charset="0"/>
              </a:rPr>
              <a:t>PPT</a:t>
            </a:r>
            <a:r>
              <a:rPr lang="zh-CN" altLang="en-US" sz="1000" dirty="0" smtClean="0">
                <a:sym typeface="Comic Sans MS" pitchFamily="66" charset="0"/>
              </a:rPr>
              <a:t>汇报中简明、清晰地阐述出自己团队的进度并且为自己的团队争取投资等利益。</a:t>
            </a:r>
          </a:p>
          <a:p>
            <a:pPr marL="0" lvl="0" indent="0" eaLnBrk="0" hangingPunct="0">
              <a:lnSpc>
                <a:spcPct val="150000"/>
              </a:lnSpc>
              <a:spcBef>
                <a:spcPts val="1200"/>
              </a:spcBef>
              <a:buNone/>
            </a:pPr>
            <a:r>
              <a:rPr lang="zh-CN" altLang="en-US" sz="1000" dirty="0" smtClean="0">
                <a:sym typeface="Comic Sans MS" pitchFamily="66" charset="0"/>
              </a:rPr>
              <a:t>适合有演讲才能、责任心强的同学，适合领导能力、判断能力强的同学担任。</a:t>
            </a:r>
          </a:p>
          <a:p>
            <a:endParaRPr lang="zh-CN" altLang="en-US" dirty="0"/>
          </a:p>
        </p:txBody>
      </p:sp>
      <p:sp>
        <p:nvSpPr>
          <p:cNvPr id="9" name="内容占位符 8"/>
          <p:cNvSpPr>
            <a:spLocks noGrp="1"/>
          </p:cNvSpPr>
          <p:nvPr>
            <p:ph sz="quarter" idx="14"/>
          </p:nvPr>
        </p:nvSpPr>
        <p:spPr>
          <a:prstGeom prst="rect">
            <a:avLst/>
          </a:prstGeom>
        </p:spPr>
        <p:txBody>
          <a:bodyPr/>
          <a:lstStyle/>
          <a:p>
            <a:pPr marL="0" lvl="0" indent="0" eaLnBrk="0" hangingPunct="0">
              <a:lnSpc>
                <a:spcPct val="150000"/>
              </a:lnSpc>
              <a:spcBef>
                <a:spcPts val="1200"/>
              </a:spcBef>
              <a:buNone/>
            </a:pPr>
            <a:r>
              <a:rPr lang="zh-CN" altLang="en-US" sz="1000" dirty="0" smtClean="0">
                <a:sym typeface="Comic Sans MS" pitchFamily="66" charset="0"/>
              </a:rPr>
              <a:t>管理团队内所有的财政事务，包括市场、知识产权、银行等交易。合理地分配你们有限的资金是</a:t>
            </a:r>
            <a:r>
              <a:rPr lang="en-US" altLang="zh-CN" sz="1000" dirty="0" smtClean="0">
                <a:sym typeface="Comic Sans MS" pitchFamily="66" charset="0"/>
              </a:rPr>
              <a:t>CFO</a:t>
            </a:r>
            <a:r>
              <a:rPr lang="zh-CN" altLang="en-US" sz="1000" dirty="0" smtClean="0">
                <a:sym typeface="Comic Sans MS" pitchFamily="66" charset="0"/>
              </a:rPr>
              <a:t>的责任，有时甚至需要进行价格的砍价协商。</a:t>
            </a:r>
          </a:p>
          <a:p>
            <a:pPr marL="0" lvl="0" indent="0" eaLnBrk="0" hangingPunct="0">
              <a:lnSpc>
                <a:spcPct val="150000"/>
              </a:lnSpc>
              <a:spcBef>
                <a:spcPts val="1200"/>
              </a:spcBef>
              <a:buNone/>
            </a:pPr>
            <a:r>
              <a:rPr lang="zh-CN" altLang="en-US" sz="1000" dirty="0" smtClean="0">
                <a:sym typeface="Comic Sans MS" pitchFamily="66" charset="0"/>
              </a:rPr>
              <a:t>你需要去进行市场采购、银行理财，统计每天的支出、余额，并制作预算和决算表，实时上传至</a:t>
            </a:r>
            <a:r>
              <a:rPr lang="en-US" altLang="zh-CN" sz="1000" dirty="0" err="1" smtClean="0">
                <a:sym typeface="Comic Sans MS" pitchFamily="66" charset="0"/>
              </a:rPr>
              <a:t>Teambition</a:t>
            </a:r>
            <a:r>
              <a:rPr lang="zh-CN" altLang="en-US" sz="1000" dirty="0" smtClean="0">
                <a:sym typeface="Comic Sans MS" pitchFamily="66" charset="0"/>
              </a:rPr>
              <a:t>或是</a:t>
            </a:r>
            <a:r>
              <a:rPr lang="en-US" altLang="zh-CN" sz="1000" dirty="0" err="1" smtClean="0">
                <a:sym typeface="Comic Sans MS" pitchFamily="66" charset="0"/>
              </a:rPr>
              <a:t>Git</a:t>
            </a:r>
            <a:r>
              <a:rPr lang="zh-CN" altLang="en-US" sz="1000" dirty="0" smtClean="0">
                <a:sym typeface="Comic Sans MS" pitchFamily="66" charset="0"/>
              </a:rPr>
              <a:t>。</a:t>
            </a:r>
          </a:p>
          <a:p>
            <a:pPr marL="0" lvl="0" indent="0" eaLnBrk="0" hangingPunct="0">
              <a:lnSpc>
                <a:spcPct val="150000"/>
              </a:lnSpc>
              <a:spcBef>
                <a:spcPts val="1200"/>
              </a:spcBef>
              <a:buNone/>
            </a:pPr>
            <a:r>
              <a:rPr lang="zh-CN" altLang="en-US" sz="1000" dirty="0" smtClean="0">
                <a:sym typeface="Comic Sans MS" pitchFamily="66" charset="0"/>
              </a:rPr>
              <a:t>适合交流、理财能力兼备，心思精明的同学担任。</a:t>
            </a:r>
          </a:p>
          <a:p>
            <a:endParaRPr lang="zh-CN" altLang="en-US" dirty="0"/>
          </a:p>
        </p:txBody>
      </p:sp>
    </p:spTree>
    <p:extLst>
      <p:ext uri="{BB962C8B-B14F-4D97-AF65-F5344CB8AC3E}">
        <p14:creationId xmlns:p14="http://schemas.microsoft.com/office/powerpoint/2010/main" val="1804750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目录</a:t>
            </a:r>
            <a:endParaRPr lang="zh-CN" altLang="en-US" dirty="0"/>
          </a:p>
        </p:txBody>
      </p:sp>
      <p:sp>
        <p:nvSpPr>
          <p:cNvPr id="2" name="Text Placeholder 1"/>
          <p:cNvSpPr>
            <a:spLocks noGrp="1"/>
          </p:cNvSpPr>
          <p:nvPr>
            <p:ph type="body" idx="1"/>
          </p:nvPr>
        </p:nvSpPr>
        <p:spPr>
          <a:xfrm>
            <a:off x="823913" y="2506815"/>
            <a:ext cx="2263780" cy="823912"/>
          </a:xfrm>
        </p:spPr>
        <p:txBody>
          <a:bodyPr>
            <a:normAutofit fontScale="92500" lnSpcReduction="20000"/>
          </a:bodyPr>
          <a:lstStyle/>
          <a:p>
            <a:endParaRPr lang="en-US" altLang="zh-CN" kern="100" dirty="0" smtClean="0">
              <a:latin typeface="Calibri"/>
              <a:ea typeface="宋体"/>
              <a:cs typeface="Times New Roman"/>
            </a:endParaRPr>
          </a:p>
          <a:p>
            <a:r>
              <a:rPr lang="zh-CN" altLang="zh-CN" kern="100" dirty="0" smtClean="0">
                <a:latin typeface="Calibri"/>
                <a:ea typeface="宋体"/>
                <a:cs typeface="Times New Roman"/>
              </a:rPr>
              <a:t>前言</a:t>
            </a:r>
            <a:endParaRPr lang="zh-CN" altLang="zh-CN" kern="100" dirty="0">
              <a:latin typeface="Calibri"/>
              <a:ea typeface="宋体"/>
              <a:cs typeface="Times New Roman"/>
            </a:endParaRPr>
          </a:p>
        </p:txBody>
      </p:sp>
      <p:sp>
        <p:nvSpPr>
          <p:cNvPr id="5" name="Text Placeholder 4"/>
          <p:cNvSpPr>
            <a:spLocks noGrp="1"/>
          </p:cNvSpPr>
          <p:nvPr>
            <p:ph type="body" sz="quarter" idx="3"/>
          </p:nvPr>
        </p:nvSpPr>
        <p:spPr>
          <a:xfrm>
            <a:off x="3508135" y="2506563"/>
            <a:ext cx="2239131" cy="823912"/>
          </a:xfrm>
        </p:spPr>
        <p:txBody>
          <a:bodyPr>
            <a:normAutofit fontScale="92500" lnSpcReduction="20000"/>
          </a:bodyPr>
          <a:lstStyle/>
          <a:p>
            <a:r>
              <a:rPr lang="en-US" altLang="zh-CN" kern="100" dirty="0" smtClean="0">
                <a:latin typeface="Calibri"/>
                <a:ea typeface="宋体"/>
                <a:cs typeface="Times New Roman"/>
              </a:rPr>
              <a:t>Part 1:</a:t>
            </a:r>
          </a:p>
          <a:p>
            <a:r>
              <a:rPr lang="zh-CN" altLang="zh-CN" kern="100" dirty="0" smtClean="0">
                <a:latin typeface="Calibri"/>
                <a:ea typeface="宋体"/>
                <a:cs typeface="Times New Roman"/>
              </a:rPr>
              <a:t>导言</a:t>
            </a:r>
            <a:endParaRPr lang="zh-CN" altLang="zh-CN" kern="100" dirty="0">
              <a:latin typeface="Calibri"/>
              <a:ea typeface="宋体"/>
              <a:cs typeface="Times New Roman"/>
            </a:endParaRPr>
          </a:p>
        </p:txBody>
      </p:sp>
      <p:sp>
        <p:nvSpPr>
          <p:cNvPr id="4" name="内容占位符 3"/>
          <p:cNvSpPr>
            <a:spLocks noGrp="1"/>
          </p:cNvSpPr>
          <p:nvPr>
            <p:ph sz="quarter" idx="13"/>
          </p:nvPr>
        </p:nvSpPr>
        <p:spPr>
          <a:xfrm>
            <a:off x="823913" y="3330727"/>
            <a:ext cx="1981191" cy="2979117"/>
          </a:xfrm>
          <a:prstGeom prst="rect">
            <a:avLst/>
          </a:prstGeom>
        </p:spPr>
        <p:txBody>
          <a:bodyPr>
            <a:noAutofit/>
          </a:bodyPr>
          <a:lstStyle/>
          <a:p>
            <a:pPr marL="0" indent="0" algn="ctr">
              <a:spcAft>
                <a:spcPts val="0"/>
              </a:spcAft>
              <a:buNone/>
            </a:pPr>
            <a:endParaRPr lang="zh-CN" altLang="zh-CN" sz="1050" kern="100" dirty="0">
              <a:latin typeface="Calibri"/>
              <a:ea typeface="宋体"/>
              <a:cs typeface="Times New Roman"/>
            </a:endParaRPr>
          </a:p>
          <a:p>
            <a:pPr marL="0" indent="0" algn="just">
              <a:spcAft>
                <a:spcPts val="0"/>
              </a:spcAft>
              <a:buNone/>
              <a:tabLst>
                <a:tab pos="266700" algn="l"/>
                <a:tab pos="533400" algn="l"/>
                <a:tab pos="800100" algn="l"/>
              </a:tabLst>
            </a:pPr>
            <a:r>
              <a:rPr lang="en-US" altLang="zh-CN" kern="100" dirty="0">
                <a:latin typeface="Calibri"/>
                <a:ea typeface="宋体"/>
                <a:cs typeface="Times New Roman"/>
              </a:rPr>
              <a:t> </a:t>
            </a:r>
            <a:endParaRPr lang="zh-CN" altLang="zh-CN" sz="1050" kern="100" dirty="0">
              <a:effectLst/>
              <a:latin typeface="Calibri"/>
              <a:ea typeface="宋体"/>
              <a:cs typeface="Times New Roman"/>
            </a:endParaRPr>
          </a:p>
        </p:txBody>
      </p:sp>
      <p:sp>
        <p:nvSpPr>
          <p:cNvPr id="6" name="Content Placeholder 5"/>
          <p:cNvSpPr>
            <a:spLocks noGrp="1"/>
          </p:cNvSpPr>
          <p:nvPr>
            <p:ph sz="quarter" idx="14"/>
          </p:nvPr>
        </p:nvSpPr>
        <p:spPr>
          <a:xfrm>
            <a:off x="3508135" y="3330475"/>
            <a:ext cx="2239131" cy="2979116"/>
          </a:xfrm>
        </p:spPr>
        <p:txBody>
          <a:bodyPr/>
          <a:lstStyle/>
          <a:p>
            <a:r>
              <a:rPr lang="zh-CN" altLang="zh-CN" sz="900" kern="100" dirty="0" smtClean="0">
                <a:latin typeface="Calibri"/>
                <a:ea typeface="宋体"/>
                <a:cs typeface="Times New Roman"/>
              </a:rPr>
              <a:t>为</a:t>
            </a:r>
            <a:r>
              <a:rPr lang="zh-CN" altLang="zh-CN" sz="900" kern="100" dirty="0">
                <a:latin typeface="Calibri"/>
                <a:ea typeface="宋体"/>
                <a:cs typeface="Times New Roman"/>
              </a:rPr>
              <a:t>什么要用</a:t>
            </a:r>
            <a:r>
              <a:rPr lang="en-US" altLang="zh-CN" sz="900" kern="100" dirty="0">
                <a:latin typeface="Calibri"/>
                <a:ea typeface="宋体"/>
                <a:cs typeface="Times New Roman"/>
              </a:rPr>
              <a:t>XLP</a:t>
            </a:r>
            <a:endParaRPr lang="zh-CN" altLang="zh-CN" sz="900" kern="100" dirty="0">
              <a:latin typeface="Calibri"/>
              <a:ea typeface="宋体"/>
              <a:cs typeface="Times New Roman"/>
            </a:endParaRPr>
          </a:p>
          <a:p>
            <a:r>
              <a:rPr lang="zh-CN" altLang="zh-CN" sz="900" kern="100" dirty="0">
                <a:latin typeface="Calibri"/>
                <a:ea typeface="宋体"/>
                <a:cs typeface="Times New Roman"/>
              </a:rPr>
              <a:t>什么是</a:t>
            </a:r>
            <a:r>
              <a:rPr lang="en-US" altLang="zh-CN" sz="900" kern="100" dirty="0">
                <a:latin typeface="Calibri"/>
                <a:ea typeface="宋体"/>
                <a:cs typeface="Times New Roman"/>
              </a:rPr>
              <a:t>XLP</a:t>
            </a:r>
            <a:endParaRPr lang="zh-CN" altLang="zh-CN" sz="900" kern="100" dirty="0">
              <a:latin typeface="Calibri"/>
              <a:ea typeface="宋体"/>
              <a:cs typeface="Times New Roman"/>
            </a:endParaRPr>
          </a:p>
          <a:p>
            <a:r>
              <a:rPr lang="en-US" altLang="zh-CN" sz="900" kern="100" dirty="0">
                <a:latin typeface="Calibri"/>
                <a:ea typeface="宋体"/>
                <a:cs typeface="Times New Roman"/>
              </a:rPr>
              <a:t>XLP</a:t>
            </a:r>
            <a:r>
              <a:rPr lang="zh-CN" altLang="zh-CN" sz="900" kern="100" dirty="0">
                <a:latin typeface="Calibri"/>
                <a:ea typeface="宋体"/>
                <a:cs typeface="Times New Roman"/>
              </a:rPr>
              <a:t>流程框架</a:t>
            </a:r>
          </a:p>
          <a:p>
            <a:r>
              <a:rPr lang="zh-CN" altLang="zh-CN" sz="900" kern="100" dirty="0">
                <a:latin typeface="Calibri"/>
                <a:ea typeface="宋体"/>
                <a:cs typeface="Times New Roman"/>
              </a:rPr>
              <a:t>促进群体写作的四种力量</a:t>
            </a:r>
          </a:p>
          <a:p>
            <a:r>
              <a:rPr lang="en-US" altLang="zh-CN" sz="900" kern="100" dirty="0">
                <a:latin typeface="Calibri"/>
                <a:ea typeface="宋体"/>
                <a:cs typeface="Times New Roman"/>
              </a:rPr>
              <a:t>XLP</a:t>
            </a:r>
            <a:r>
              <a:rPr lang="zh-CN" altLang="zh-CN" sz="900" kern="100" dirty="0">
                <a:latin typeface="Calibri"/>
                <a:ea typeface="宋体"/>
                <a:cs typeface="Times New Roman"/>
              </a:rPr>
              <a:t>特色</a:t>
            </a:r>
          </a:p>
          <a:p>
            <a:r>
              <a:rPr lang="en-US" altLang="zh-CN" sz="900" kern="100" dirty="0">
                <a:latin typeface="Calibri"/>
                <a:ea typeface="宋体"/>
                <a:cs typeface="Times New Roman"/>
              </a:rPr>
              <a:t>XLP</a:t>
            </a:r>
            <a:r>
              <a:rPr lang="zh-CN" altLang="zh-CN" sz="900" kern="100" dirty="0">
                <a:latin typeface="Calibri"/>
                <a:ea typeface="宋体"/>
                <a:cs typeface="Times New Roman"/>
              </a:rPr>
              <a:t>要素</a:t>
            </a:r>
          </a:p>
          <a:p>
            <a:r>
              <a:rPr lang="en-US" altLang="zh-CN" sz="900" kern="100" dirty="0">
                <a:latin typeface="Calibri"/>
                <a:ea typeface="宋体"/>
                <a:cs typeface="Times New Roman"/>
              </a:rPr>
              <a:t>XLP</a:t>
            </a:r>
            <a:r>
              <a:rPr lang="zh-CN" altLang="zh-CN" sz="900" kern="100" dirty="0">
                <a:latin typeface="Calibri"/>
                <a:ea typeface="宋体"/>
                <a:cs typeface="Times New Roman"/>
              </a:rPr>
              <a:t>系列活动</a:t>
            </a:r>
            <a:endParaRPr lang="en-US" altLang="zh-CN" sz="900" kern="100" dirty="0">
              <a:latin typeface="Calibri"/>
              <a:ea typeface="宋体"/>
              <a:cs typeface="Times New Roman"/>
            </a:endParaRPr>
          </a:p>
          <a:p>
            <a:r>
              <a:rPr lang="zh-CN" altLang="zh-CN" sz="900" kern="100" dirty="0">
                <a:latin typeface="Calibri"/>
                <a:ea typeface="宋体"/>
                <a:cs typeface="Times New Roman"/>
              </a:rPr>
              <a:t>导引课程</a:t>
            </a:r>
            <a:endParaRPr lang="en-US" altLang="zh-CN" sz="900" kern="100" dirty="0">
              <a:latin typeface="Calibri"/>
              <a:ea typeface="宋体"/>
              <a:cs typeface="Times New Roman"/>
            </a:endParaRPr>
          </a:p>
          <a:p>
            <a:r>
              <a:rPr lang="zh-CN" altLang="zh-CN" sz="900" kern="100" dirty="0">
                <a:latin typeface="Calibri"/>
                <a:ea typeface="宋体"/>
                <a:cs typeface="Times New Roman"/>
              </a:rPr>
              <a:t>探究课程</a:t>
            </a:r>
            <a:endParaRPr lang="en-US" altLang="zh-CN" sz="900" kern="100" dirty="0">
              <a:latin typeface="Calibri"/>
              <a:ea typeface="宋体"/>
              <a:cs typeface="Times New Roman"/>
            </a:endParaRPr>
          </a:p>
          <a:p>
            <a:r>
              <a:rPr lang="zh-CN" altLang="zh-CN" sz="900" kern="100" dirty="0">
                <a:latin typeface="Calibri"/>
                <a:ea typeface="宋体"/>
                <a:cs typeface="Times New Roman"/>
              </a:rPr>
              <a:t>战略课程</a:t>
            </a:r>
            <a:endParaRPr lang="en-US" altLang="zh-CN" sz="900" kern="100" dirty="0">
              <a:latin typeface="Calibri"/>
              <a:ea typeface="宋体"/>
              <a:cs typeface="Times New Roman"/>
            </a:endParaRPr>
          </a:p>
          <a:p>
            <a:r>
              <a:rPr lang="zh-CN" altLang="zh-CN" sz="900" kern="100" dirty="0">
                <a:latin typeface="Calibri"/>
                <a:ea typeface="宋体"/>
                <a:cs typeface="Times New Roman"/>
              </a:rPr>
              <a:t>产品开发课程</a:t>
            </a:r>
          </a:p>
          <a:p>
            <a:endParaRPr lang="en-US" dirty="0"/>
          </a:p>
        </p:txBody>
      </p:sp>
      <p:sp>
        <p:nvSpPr>
          <p:cNvPr id="7" name="Content Placeholder 5"/>
          <p:cNvSpPr txBox="1">
            <a:spLocks/>
          </p:cNvSpPr>
          <p:nvPr/>
        </p:nvSpPr>
        <p:spPr>
          <a:xfrm>
            <a:off x="6383403" y="3330727"/>
            <a:ext cx="2239131" cy="2979117"/>
          </a:xfrm>
          <a:prstGeom prst="rect">
            <a:avLst/>
          </a:prstGeom>
        </p:spPr>
        <p:txBody>
          <a:bodyPr vert="horz" lIns="91440" tIns="45720" rIns="91440" bIns="45720" rtlCol="0">
            <a:normAutofit/>
          </a:bodyPr>
          <a:lstStyle>
            <a:lvl1pPr marL="0" indent="0" algn="just" defTabSz="914400" rtl="0" eaLnBrk="1" latinLnBrk="0" hangingPunct="1">
              <a:lnSpc>
                <a:spcPct val="120000"/>
              </a:lnSpc>
              <a:spcBef>
                <a:spcPts val="0"/>
              </a:spcBef>
              <a:spcAft>
                <a:spcPts val="0"/>
              </a:spcAft>
              <a:buClr>
                <a:schemeClr val="accent1"/>
              </a:buClr>
              <a:buSzPct val="100000"/>
              <a:buFontTx/>
              <a:buNone/>
              <a:defRPr sz="1200" kern="1200" baseline="0">
                <a:solidFill>
                  <a:schemeClr val="tx1">
                    <a:lumMod val="50000"/>
                    <a:lumOff val="50000"/>
                  </a:schemeClr>
                </a:solidFill>
                <a:latin typeface="+mn-ea"/>
                <a:ea typeface="+mn-ea"/>
                <a:cs typeface="+mn-cs"/>
              </a:defRPr>
            </a:lvl1pPr>
            <a:lvl2pPr marL="0" indent="0" algn="just" defTabSz="914400" rtl="0" eaLnBrk="1" latinLnBrk="0" hangingPunct="1">
              <a:lnSpc>
                <a:spcPct val="120000"/>
              </a:lnSpc>
              <a:spcBef>
                <a:spcPts val="0"/>
              </a:spcBef>
              <a:spcAft>
                <a:spcPts val="0"/>
              </a:spcAft>
              <a:buClr>
                <a:schemeClr val="accent2">
                  <a:lumMod val="60000"/>
                  <a:lumOff val="40000"/>
                </a:schemeClr>
              </a:buClr>
              <a:buFontTx/>
              <a:buNone/>
              <a:defRPr sz="1200" kern="1200" baseline="0">
                <a:solidFill>
                  <a:schemeClr val="tx1">
                    <a:lumMod val="50000"/>
                    <a:lumOff val="50000"/>
                  </a:schemeClr>
                </a:solidFill>
                <a:latin typeface="+mn-ea"/>
                <a:ea typeface="+mn-ea"/>
                <a:cs typeface="+mn-cs"/>
              </a:defRPr>
            </a:lvl2pPr>
            <a:lvl3pPr marL="0" indent="0" algn="l" defTabSz="914400" rtl="0" eaLnBrk="1" latinLnBrk="0" hangingPunct="1">
              <a:lnSpc>
                <a:spcPct val="120000"/>
              </a:lnSpc>
              <a:spcBef>
                <a:spcPts val="0"/>
              </a:spcBef>
              <a:spcAft>
                <a:spcPts val="0"/>
              </a:spcAft>
              <a:buFontTx/>
              <a:buNone/>
              <a:defRPr sz="1200" kern="1200">
                <a:solidFill>
                  <a:schemeClr val="tx1">
                    <a:lumMod val="50000"/>
                    <a:lumOff val="50000"/>
                  </a:schemeClr>
                </a:solidFill>
                <a:latin typeface="+mn-ea"/>
                <a:ea typeface="+mn-ea"/>
                <a:cs typeface="+mn-cs"/>
              </a:defRPr>
            </a:lvl3pPr>
            <a:lvl4pPr marL="0" indent="0" algn="l" defTabSz="914400" rtl="0" eaLnBrk="1" latinLnBrk="0" hangingPunct="1">
              <a:lnSpc>
                <a:spcPct val="120000"/>
              </a:lnSpc>
              <a:spcBef>
                <a:spcPts val="0"/>
              </a:spcBef>
              <a:spcAft>
                <a:spcPts val="0"/>
              </a:spcAft>
              <a:buFontTx/>
              <a:buNone/>
              <a:defRPr sz="1200" kern="1200">
                <a:solidFill>
                  <a:schemeClr val="tx1">
                    <a:lumMod val="50000"/>
                    <a:lumOff val="50000"/>
                  </a:schemeClr>
                </a:solidFill>
                <a:latin typeface="+mn-ea"/>
                <a:ea typeface="+mn-ea"/>
                <a:cs typeface="+mn-cs"/>
              </a:defRPr>
            </a:lvl4pPr>
            <a:lvl5pPr marL="0" indent="0" algn="l" defTabSz="914400" rtl="0" eaLnBrk="1" latinLnBrk="0" hangingPunct="1">
              <a:lnSpc>
                <a:spcPct val="120000"/>
              </a:lnSpc>
              <a:spcBef>
                <a:spcPts val="0"/>
              </a:spcBef>
              <a:spcAft>
                <a:spcPts val="0"/>
              </a:spcAft>
              <a:buFontTx/>
              <a:buNone/>
              <a:defRPr sz="1200" kern="1200">
                <a:solidFill>
                  <a:schemeClr val="tx1">
                    <a:lumMod val="50000"/>
                    <a:lumOff val="50000"/>
                  </a:schemeClr>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tabLst>
                <a:tab pos="266700" algn="l"/>
                <a:tab pos="533400" algn="l"/>
                <a:tab pos="800100" algn="l"/>
              </a:tabLst>
            </a:pPr>
            <a:r>
              <a:rPr lang="en-US" altLang="zh-CN" sz="900" kern="100" dirty="0" smtClean="0">
                <a:latin typeface="Calibri"/>
                <a:ea typeface="宋体"/>
                <a:cs typeface="Times New Roman"/>
              </a:rPr>
              <a:t>    </a:t>
            </a:r>
            <a:r>
              <a:rPr lang="zh-CN" altLang="zh-CN" sz="900" kern="100" dirty="0" smtClean="0">
                <a:latin typeface="Calibri"/>
                <a:ea typeface="宋体"/>
                <a:cs typeface="Times New Roman"/>
              </a:rPr>
              <a:t>数</a:t>
            </a:r>
            <a:r>
              <a:rPr lang="zh-CN" altLang="zh-CN" sz="900" kern="100" dirty="0">
                <a:latin typeface="Calibri"/>
                <a:ea typeface="宋体"/>
                <a:cs typeface="Times New Roman"/>
              </a:rPr>
              <a:t>字化工具</a:t>
            </a:r>
            <a:r>
              <a:rPr lang="zh-CN" altLang="zh-CN" sz="900" kern="100" dirty="0" smtClean="0">
                <a:latin typeface="Calibri"/>
                <a:ea typeface="宋体"/>
                <a:cs typeface="Times New Roman"/>
              </a:rPr>
              <a:t>清单</a:t>
            </a:r>
            <a:endParaRPr lang="en-US" altLang="zh-CN" sz="900" kern="100" dirty="0" smtClean="0">
              <a:latin typeface="Calibri"/>
              <a:ea typeface="宋体"/>
              <a:cs typeface="Times New Roman"/>
            </a:endParaRPr>
          </a:p>
          <a:p>
            <a:pPr>
              <a:tabLst>
                <a:tab pos="266700" algn="l"/>
                <a:tab pos="533400" algn="l"/>
                <a:tab pos="800100" algn="l"/>
              </a:tabLst>
            </a:pPr>
            <a:r>
              <a:rPr lang="en-US" altLang="zh-CN" sz="900" kern="100" dirty="0" smtClean="0">
                <a:latin typeface="Calibri"/>
                <a:ea typeface="宋体"/>
                <a:cs typeface="Times New Roman"/>
              </a:rPr>
              <a:t>    </a:t>
            </a:r>
            <a:r>
              <a:rPr lang="zh-CN" altLang="zh-CN" sz="900" kern="100" dirty="0" smtClean="0">
                <a:latin typeface="Calibri"/>
                <a:ea typeface="宋体"/>
                <a:cs typeface="Times New Roman"/>
              </a:rPr>
              <a:t>使用流程</a:t>
            </a:r>
          </a:p>
          <a:p>
            <a:pPr>
              <a:tabLst>
                <a:tab pos="266700" algn="l"/>
                <a:tab pos="533400" algn="l"/>
                <a:tab pos="800100" algn="l"/>
              </a:tabLst>
            </a:pPr>
            <a:r>
              <a:rPr lang="en-US" altLang="zh-CN" sz="900" kern="100" dirty="0">
                <a:latin typeface="Calibri"/>
                <a:ea typeface="宋体"/>
                <a:cs typeface="Times New Roman"/>
              </a:rPr>
              <a:t> </a:t>
            </a:r>
            <a:r>
              <a:rPr lang="en-US" altLang="zh-CN" sz="900" kern="100" dirty="0" smtClean="0">
                <a:latin typeface="Calibri"/>
                <a:ea typeface="宋体"/>
                <a:cs typeface="Times New Roman"/>
              </a:rPr>
              <a:t>  </a:t>
            </a:r>
            <a:r>
              <a:rPr lang="zh-CN" altLang="zh-CN" sz="900" kern="100" dirty="0" smtClean="0">
                <a:latin typeface="Calibri"/>
                <a:ea typeface="宋体"/>
                <a:cs typeface="Times New Roman"/>
              </a:rPr>
              <a:t>任务规划工具</a:t>
            </a:r>
          </a:p>
          <a:p>
            <a:pPr>
              <a:tabLst>
                <a:tab pos="266700" algn="l"/>
                <a:tab pos="533400" algn="l"/>
                <a:tab pos="800100" algn="l"/>
              </a:tabLst>
            </a:pPr>
            <a:r>
              <a:rPr lang="en-US" altLang="zh-CN" sz="900" kern="100" dirty="0" smtClean="0">
                <a:latin typeface="Calibri"/>
                <a:ea typeface="宋体"/>
                <a:cs typeface="Times New Roman"/>
              </a:rPr>
              <a:t>  </a:t>
            </a:r>
            <a:r>
              <a:rPr lang="zh-CN" altLang="zh-CN" sz="900" kern="100" dirty="0" smtClean="0">
                <a:latin typeface="Calibri"/>
                <a:ea typeface="宋体"/>
                <a:cs typeface="Times New Roman"/>
              </a:rPr>
              <a:t>项</a:t>
            </a:r>
            <a:r>
              <a:rPr lang="zh-CN" altLang="zh-CN" sz="900" kern="100" dirty="0">
                <a:latin typeface="Calibri"/>
                <a:ea typeface="宋体"/>
                <a:cs typeface="Times New Roman"/>
              </a:rPr>
              <a:t>目共享、管理工具</a:t>
            </a:r>
          </a:p>
          <a:p>
            <a:pPr>
              <a:tabLst>
                <a:tab pos="266700" algn="l"/>
                <a:tab pos="533400" algn="l"/>
                <a:tab pos="800100" algn="l"/>
              </a:tabLst>
            </a:pPr>
            <a:r>
              <a:rPr lang="en-US" altLang="zh-CN" sz="900" kern="100" dirty="0" smtClean="0">
                <a:latin typeface="Calibri"/>
                <a:ea typeface="宋体"/>
                <a:cs typeface="Times New Roman"/>
              </a:rPr>
              <a:t>  </a:t>
            </a:r>
            <a:r>
              <a:rPr lang="zh-CN" altLang="zh-CN" sz="900" kern="100" dirty="0" smtClean="0">
                <a:latin typeface="Calibri"/>
                <a:ea typeface="宋体"/>
                <a:cs typeface="Times New Roman"/>
              </a:rPr>
              <a:t>文</a:t>
            </a:r>
            <a:r>
              <a:rPr lang="zh-CN" altLang="zh-CN" sz="900" kern="100" dirty="0">
                <a:latin typeface="Calibri"/>
                <a:ea typeface="宋体"/>
                <a:cs typeface="Times New Roman"/>
              </a:rPr>
              <a:t>件共享工具</a:t>
            </a:r>
          </a:p>
          <a:p>
            <a:pPr>
              <a:tabLst>
                <a:tab pos="266700" algn="l"/>
                <a:tab pos="533400" algn="l"/>
                <a:tab pos="800100" algn="l"/>
              </a:tabLst>
            </a:pPr>
            <a:r>
              <a:rPr lang="en-US" altLang="zh-CN" sz="900" kern="100" dirty="0" smtClean="0">
                <a:latin typeface="Calibri"/>
                <a:ea typeface="宋体"/>
                <a:cs typeface="Times New Roman"/>
              </a:rPr>
              <a:t>  </a:t>
            </a:r>
            <a:r>
              <a:rPr lang="zh-CN" altLang="zh-CN" sz="900" kern="100" dirty="0" smtClean="0">
                <a:latin typeface="Calibri"/>
                <a:ea typeface="宋体"/>
                <a:cs typeface="Times New Roman"/>
              </a:rPr>
              <a:t>会</a:t>
            </a:r>
            <a:r>
              <a:rPr lang="zh-CN" altLang="zh-CN" sz="900" kern="100" dirty="0">
                <a:latin typeface="Calibri"/>
                <a:ea typeface="宋体"/>
                <a:cs typeface="Times New Roman"/>
              </a:rPr>
              <a:t>议记录工具</a:t>
            </a:r>
          </a:p>
          <a:p>
            <a:pPr>
              <a:tabLst>
                <a:tab pos="266700" algn="l"/>
                <a:tab pos="533400" algn="l"/>
                <a:tab pos="800100" algn="l"/>
              </a:tabLst>
            </a:pPr>
            <a:r>
              <a:rPr lang="en-US" altLang="zh-CN" sz="900" kern="100" dirty="0" smtClean="0">
                <a:latin typeface="Calibri"/>
                <a:ea typeface="宋体"/>
                <a:cs typeface="Times New Roman"/>
              </a:rPr>
              <a:t>  </a:t>
            </a:r>
            <a:r>
              <a:rPr lang="zh-CN" altLang="zh-CN" sz="900" kern="100" dirty="0" smtClean="0">
                <a:latin typeface="Calibri"/>
                <a:ea typeface="宋体"/>
                <a:cs typeface="Times New Roman"/>
              </a:rPr>
              <a:t>函</a:t>
            </a:r>
            <a:r>
              <a:rPr lang="zh-CN" altLang="zh-CN" sz="900" kern="100" dirty="0">
                <a:latin typeface="Calibri"/>
                <a:ea typeface="宋体"/>
                <a:cs typeface="Times New Roman"/>
              </a:rPr>
              <a:t>数化编程工具</a:t>
            </a:r>
          </a:p>
          <a:p>
            <a:pPr>
              <a:tabLst>
                <a:tab pos="266700" algn="l"/>
                <a:tab pos="533400" algn="l"/>
                <a:tab pos="800100" algn="l"/>
              </a:tabLst>
            </a:pPr>
            <a:r>
              <a:rPr lang="en-US" altLang="zh-CN" sz="900" kern="100" dirty="0" smtClean="0">
                <a:latin typeface="Calibri"/>
                <a:ea typeface="宋体"/>
                <a:cs typeface="Times New Roman"/>
              </a:rPr>
              <a:t>  </a:t>
            </a:r>
            <a:r>
              <a:rPr lang="zh-CN" altLang="zh-CN" sz="900" kern="100" dirty="0" smtClean="0">
                <a:latin typeface="Calibri"/>
                <a:ea typeface="宋体"/>
                <a:cs typeface="Times New Roman"/>
              </a:rPr>
              <a:t>文</a:t>
            </a:r>
            <a:r>
              <a:rPr lang="zh-CN" altLang="zh-CN" sz="900" kern="100" dirty="0">
                <a:latin typeface="Calibri"/>
                <a:ea typeface="宋体"/>
                <a:cs typeface="Times New Roman"/>
              </a:rPr>
              <a:t>献搜索工具</a:t>
            </a:r>
          </a:p>
          <a:p>
            <a:pPr>
              <a:tabLst>
                <a:tab pos="266700" algn="l"/>
                <a:tab pos="533400" algn="l"/>
                <a:tab pos="800100" algn="l"/>
              </a:tabLst>
            </a:pPr>
            <a:r>
              <a:rPr lang="en-US" altLang="zh-CN" sz="900" kern="100" dirty="0" smtClean="0">
                <a:latin typeface="Calibri"/>
                <a:ea typeface="宋体"/>
                <a:cs typeface="Times New Roman"/>
              </a:rPr>
              <a:t>  </a:t>
            </a:r>
            <a:r>
              <a:rPr lang="zh-CN" altLang="zh-CN" sz="900" kern="100" dirty="0" smtClean="0">
                <a:latin typeface="Calibri"/>
                <a:ea typeface="宋体"/>
                <a:cs typeface="Times New Roman"/>
              </a:rPr>
              <a:t>示</a:t>
            </a:r>
            <a:r>
              <a:rPr lang="zh-CN" altLang="zh-CN" sz="900" kern="100" dirty="0">
                <a:latin typeface="Calibri"/>
                <a:ea typeface="宋体"/>
                <a:cs typeface="Times New Roman"/>
              </a:rPr>
              <a:t>意图绘制工具</a:t>
            </a:r>
          </a:p>
          <a:p>
            <a:pPr>
              <a:tabLst>
                <a:tab pos="266700" algn="l"/>
                <a:tab pos="533400" algn="l"/>
                <a:tab pos="800100" algn="l"/>
              </a:tabLst>
            </a:pPr>
            <a:r>
              <a:rPr lang="en-US" altLang="zh-CN" sz="900" kern="100" dirty="0" smtClean="0">
                <a:latin typeface="Calibri"/>
                <a:ea typeface="宋体"/>
                <a:cs typeface="Times New Roman"/>
              </a:rPr>
              <a:t>  </a:t>
            </a:r>
            <a:r>
              <a:rPr lang="zh-CN" altLang="zh-CN" sz="900" kern="100" dirty="0" smtClean="0">
                <a:latin typeface="Calibri"/>
                <a:ea typeface="宋体"/>
                <a:cs typeface="Times New Roman"/>
              </a:rPr>
              <a:t>数</a:t>
            </a:r>
            <a:r>
              <a:rPr lang="zh-CN" altLang="zh-CN" sz="900" kern="100" dirty="0">
                <a:latin typeface="Calibri"/>
                <a:ea typeface="宋体"/>
                <a:cs typeface="Times New Roman"/>
              </a:rPr>
              <a:t>字化出版工具</a:t>
            </a:r>
          </a:p>
          <a:p>
            <a:r>
              <a:rPr lang="en-US" altLang="zh-CN" dirty="0" smtClean="0"/>
              <a:t> </a:t>
            </a:r>
            <a:endParaRPr lang="en-US" dirty="0"/>
          </a:p>
        </p:txBody>
      </p:sp>
      <p:sp>
        <p:nvSpPr>
          <p:cNvPr id="8" name="Text Placeholder 4"/>
          <p:cNvSpPr txBox="1">
            <a:spLocks/>
          </p:cNvSpPr>
          <p:nvPr/>
        </p:nvSpPr>
        <p:spPr>
          <a:xfrm>
            <a:off x="6383403" y="2506563"/>
            <a:ext cx="2239131" cy="823912"/>
          </a:xfrm>
          <a:prstGeom prst="rect">
            <a:avLst/>
          </a:prstGeom>
        </p:spPr>
        <p:txBody>
          <a:bodyPr vert="horz" lIns="91440" tIns="45720" rIns="91440" bIns="45720" rtlCol="0" anchor="b">
            <a:normAutofit fontScale="92500" lnSpcReduction="20000"/>
          </a:bodyPr>
          <a:lstStyle>
            <a:lvl1pPr marL="0" indent="0" algn="just" defTabSz="914400" rtl="0" eaLnBrk="1" latinLnBrk="0" hangingPunct="1">
              <a:lnSpc>
                <a:spcPct val="110000"/>
              </a:lnSpc>
              <a:spcBef>
                <a:spcPts val="1800"/>
              </a:spcBef>
              <a:spcAft>
                <a:spcPts val="0"/>
              </a:spcAft>
              <a:buClr>
                <a:schemeClr val="accent1"/>
              </a:buClr>
              <a:buSzPct val="100000"/>
              <a:buFont typeface="Wingdings 2" panose="05020102010507070707" pitchFamily="18" charset="2"/>
              <a:buNone/>
              <a:defRPr sz="1800" b="1" kern="1200" baseline="0">
                <a:solidFill>
                  <a:schemeClr val="accent2"/>
                </a:solidFill>
                <a:latin typeface="Arial" panose="020B0604020202020204" pitchFamily="34" charset="0"/>
                <a:ea typeface="微软雅黑" panose="020B0503020204020204" pitchFamily="34" charset="-122"/>
                <a:cs typeface="+mn-cs"/>
              </a:defRPr>
            </a:lvl1pPr>
            <a:lvl2pPr marL="457200" indent="0" algn="just" defTabSz="914400" rtl="0" eaLnBrk="1" latinLnBrk="0" hangingPunct="1">
              <a:lnSpc>
                <a:spcPct val="100000"/>
              </a:lnSpc>
              <a:spcBef>
                <a:spcPts val="0"/>
              </a:spcBef>
              <a:spcAft>
                <a:spcPts val="0"/>
              </a:spcAft>
              <a:buClr>
                <a:schemeClr val="accent2">
                  <a:lumMod val="60000"/>
                  <a:lumOff val="40000"/>
                </a:schemeClr>
              </a:buClr>
              <a:buFont typeface="幼圆" panose="02010509060101010101" pitchFamily="49" charset="-122"/>
              <a:buNone/>
              <a:defRPr sz="2000" b="1" kern="1200" baseline="0">
                <a:solidFill>
                  <a:srgbClr val="7D7D7D"/>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kern="100" dirty="0" smtClean="0">
                <a:latin typeface="Calibri"/>
                <a:ea typeface="宋体"/>
                <a:cs typeface="Times New Roman"/>
              </a:rPr>
              <a:t>  Part </a:t>
            </a:r>
            <a:r>
              <a:rPr lang="zh-CN" altLang="zh-CN" kern="100" dirty="0" smtClean="0">
                <a:latin typeface="Calibri"/>
                <a:ea typeface="宋体"/>
                <a:cs typeface="Times New Roman"/>
              </a:rPr>
              <a:t>2</a:t>
            </a:r>
            <a:r>
              <a:rPr lang="en-US" altLang="zh-CN" kern="100" dirty="0" smtClean="0">
                <a:latin typeface="Calibri"/>
                <a:ea typeface="宋体"/>
                <a:cs typeface="Times New Roman"/>
              </a:rPr>
              <a:t>:</a:t>
            </a:r>
            <a:endParaRPr lang="en-US" altLang="zh-CN" kern="100" dirty="0">
              <a:latin typeface="Calibri"/>
              <a:ea typeface="宋体"/>
              <a:cs typeface="Times New Roman"/>
            </a:endParaRPr>
          </a:p>
          <a:p>
            <a:r>
              <a:rPr lang="en-US" altLang="zh-CN" kern="100" dirty="0">
                <a:latin typeface="Calibri"/>
                <a:ea typeface="宋体"/>
                <a:cs typeface="Times New Roman"/>
              </a:rPr>
              <a:t> </a:t>
            </a:r>
            <a:r>
              <a:rPr lang="en-US" altLang="zh-CN" kern="100" dirty="0" smtClean="0">
                <a:latin typeface="Calibri"/>
                <a:ea typeface="宋体"/>
                <a:cs typeface="Times New Roman"/>
              </a:rPr>
              <a:t> </a:t>
            </a:r>
            <a:r>
              <a:rPr lang="zh-CN" altLang="zh-CN" kern="100" dirty="0" smtClean="0">
                <a:latin typeface="Calibri"/>
                <a:ea typeface="宋体"/>
                <a:cs typeface="Times New Roman"/>
              </a:rPr>
              <a:t>数</a:t>
            </a:r>
            <a:r>
              <a:rPr lang="zh-CN" altLang="zh-CN" kern="100" dirty="0">
                <a:latin typeface="Calibri"/>
                <a:ea typeface="宋体"/>
                <a:cs typeface="Times New Roman"/>
              </a:rPr>
              <a:t>字化工</a:t>
            </a:r>
            <a:r>
              <a:rPr lang="zh-CN" altLang="zh-CN" kern="100" dirty="0" smtClean="0">
                <a:latin typeface="Calibri"/>
                <a:ea typeface="宋体"/>
                <a:cs typeface="Times New Roman"/>
              </a:rPr>
              <a:t>具</a:t>
            </a:r>
            <a:endParaRPr lang="zh-CN" altLang="zh-CN" kern="100" dirty="0">
              <a:latin typeface="Calibri"/>
              <a:ea typeface="宋体"/>
              <a:cs typeface="Times New Roman"/>
            </a:endParaRPr>
          </a:p>
        </p:txBody>
      </p:sp>
      <p:pic>
        <p:nvPicPr>
          <p:cNvPr id="12" name="Picture 4" descr="http://image.zcool.com.cn/img2/16/30/m_1315467678516.jpg"/>
          <p:cNvPicPr>
            <a:picLocks noChangeAspect="1" noChangeArrowheads="1"/>
          </p:cNvPicPr>
          <p:nvPr/>
        </p:nvPicPr>
        <p:blipFill rotWithShape="1">
          <a:blip r:embed="rId2" cstate="email">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5944"/>
                    </a14:imgEffect>
                    <a14:imgEffect>
                      <a14:saturation sat="0"/>
                    </a14:imgEffect>
                  </a14:imgLayer>
                </a14:imgProps>
              </a:ext>
              <a:ext uri="{28A0092B-C50C-407E-A947-70E740481C1C}">
                <a14:useLocalDpi xmlns:a14="http://schemas.microsoft.com/office/drawing/2010/main" val="0"/>
              </a:ext>
            </a:extLst>
          </a:blip>
          <a:srcRect l="4350" t="6767" r="4471" b="6986"/>
          <a:stretch/>
        </p:blipFill>
        <p:spPr bwMode="auto">
          <a:xfrm>
            <a:off x="6562311" y="1058075"/>
            <a:ext cx="2060223" cy="1448740"/>
          </a:xfrm>
          <a:prstGeom prst="rect">
            <a:avLst/>
          </a:prstGeom>
          <a:solidFill>
            <a:schemeClr val="bg1">
              <a:lumMod val="95000"/>
            </a:schemeClr>
          </a:solidFill>
          <a:extLst/>
        </p:spPr>
      </p:pic>
      <p:pic>
        <p:nvPicPr>
          <p:cNvPr id="10" name="图片 9" descr="课堂讨论-头脑风暴.JPG"/>
          <p:cNvPicPr>
            <a:picLocks noChangeAspect="1"/>
          </p:cNvPicPr>
          <p:nvPr/>
        </p:nvPicPr>
        <p:blipFill rotWithShape="1">
          <a:blip r:embed="rId4" cstate="email">
            <a:extLst>
              <a:ext uri="{28A0092B-C50C-407E-A947-70E740481C1C}">
                <a14:useLocalDpi xmlns:a14="http://schemas.microsoft.com/office/drawing/2010/main" val="0"/>
              </a:ext>
            </a:extLst>
          </a:blip>
          <a:srcRect t="10346" b="9962"/>
          <a:stretch/>
        </p:blipFill>
        <p:spPr>
          <a:xfrm>
            <a:off x="3508135" y="1102815"/>
            <a:ext cx="1888741" cy="1404000"/>
          </a:xfrm>
          <a:prstGeom prst="rect">
            <a:avLst/>
          </a:prstGeom>
        </p:spPr>
      </p:pic>
      <p:sp>
        <p:nvSpPr>
          <p:cNvPr id="11" name="Or 10"/>
          <p:cNvSpPr/>
          <p:nvPr/>
        </p:nvSpPr>
        <p:spPr>
          <a:xfrm flipV="1">
            <a:off x="823913" y="3330727"/>
            <a:ext cx="2126694" cy="45719"/>
          </a:xfrm>
          <a:prstGeom prst="flowChar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r 12"/>
          <p:cNvSpPr/>
          <p:nvPr/>
        </p:nvSpPr>
        <p:spPr>
          <a:xfrm flipV="1">
            <a:off x="3508135" y="3324712"/>
            <a:ext cx="2126694" cy="45719"/>
          </a:xfrm>
          <a:prstGeom prst="flowChar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r 13"/>
          <p:cNvSpPr/>
          <p:nvPr/>
        </p:nvSpPr>
        <p:spPr>
          <a:xfrm flipV="1">
            <a:off x="6383403" y="3324712"/>
            <a:ext cx="2126694" cy="45719"/>
          </a:xfrm>
          <a:prstGeom prst="flowChar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1343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6" name="文本占位符 5"/>
          <p:cNvSpPr>
            <a:spLocks noGrp="1"/>
          </p:cNvSpPr>
          <p:nvPr>
            <p:ph type="body" idx="1"/>
          </p:nvPr>
        </p:nvSpPr>
        <p:spPr/>
        <p:txBody>
          <a:bodyPr/>
          <a:lstStyle/>
          <a:p>
            <a:r>
              <a:rPr lang="zh-CN" altLang="en-US" sz="2400" b="0" dirty="0" smtClean="0">
                <a:ln w="0"/>
                <a:solidFill>
                  <a:schemeClr val="accent6"/>
                </a:solidFill>
                <a:effectLst>
                  <a:outerShdw blurRad="38100" dist="25400" dir="5400000" algn="ctr" rotWithShape="0">
                    <a:srgbClr val="6E747A">
                      <a:alpha val="43000"/>
                    </a:srgbClr>
                  </a:outerShdw>
                </a:effectLst>
              </a:rPr>
              <a:t>法务总监</a:t>
            </a:r>
            <a:endParaRPr lang="zh-CN" altLang="en-US" sz="2400" b="0" dirty="0">
              <a:ln w="0"/>
              <a:solidFill>
                <a:schemeClr val="accent6"/>
              </a:solidFill>
              <a:effectLst>
                <a:outerShdw blurRad="38100" dist="25400" dir="5400000" algn="ctr" rotWithShape="0">
                  <a:srgbClr val="6E747A">
                    <a:alpha val="43000"/>
                  </a:srgbClr>
                </a:outerShdw>
              </a:effectLst>
            </a:endParaRPr>
          </a:p>
        </p:txBody>
      </p:sp>
      <p:sp>
        <p:nvSpPr>
          <p:cNvPr id="8" name="文本占位符 7"/>
          <p:cNvSpPr>
            <a:spLocks noGrp="1"/>
          </p:cNvSpPr>
          <p:nvPr>
            <p:ph type="body" sz="quarter" idx="3"/>
          </p:nvPr>
        </p:nvSpPr>
        <p:spPr/>
        <p:txBody>
          <a:bodyPr/>
          <a:lstStyle/>
          <a:p>
            <a:r>
              <a:rPr lang="zh-CN" altLang="en-US" sz="2400" b="0" dirty="0" smtClean="0">
                <a:ln w="0"/>
                <a:solidFill>
                  <a:schemeClr val="accent6"/>
                </a:solidFill>
                <a:effectLst>
                  <a:outerShdw blurRad="38100" dist="25400" dir="5400000" algn="ctr" rotWithShape="0">
                    <a:srgbClr val="6E747A">
                      <a:alpha val="43000"/>
                    </a:srgbClr>
                  </a:outerShdw>
                </a:effectLst>
                <a:latin typeface="+mj-ea"/>
                <a:ea typeface="+mj-ea"/>
              </a:rPr>
              <a:t>技术总监</a:t>
            </a:r>
          </a:p>
        </p:txBody>
      </p:sp>
      <p:sp>
        <p:nvSpPr>
          <p:cNvPr id="7" name="内容占位符 6"/>
          <p:cNvSpPr>
            <a:spLocks noGrp="1"/>
          </p:cNvSpPr>
          <p:nvPr>
            <p:ph sz="quarter" idx="13"/>
          </p:nvPr>
        </p:nvSpPr>
        <p:spPr>
          <a:prstGeom prst="rect">
            <a:avLst/>
          </a:prstGeom>
        </p:spPr>
        <p:txBody>
          <a:bodyPr>
            <a:normAutofit/>
          </a:bodyPr>
          <a:lstStyle/>
          <a:p>
            <a:pPr marL="0" lvl="0" indent="0" eaLnBrk="0" hangingPunct="0">
              <a:lnSpc>
                <a:spcPct val="150000"/>
              </a:lnSpc>
              <a:spcBef>
                <a:spcPts val="1200"/>
              </a:spcBef>
              <a:buNone/>
            </a:pPr>
            <a:r>
              <a:rPr lang="zh-CN" altLang="en-US" dirty="0" smtClean="0">
                <a:cs typeface="+mn-cs"/>
                <a:sym typeface="Comic Sans MS" pitchFamily="66" charset="0"/>
              </a:rPr>
              <a:t>在</a:t>
            </a:r>
            <a:r>
              <a:rPr lang="en-US" altLang="zh-CN" dirty="0" smtClean="0">
                <a:cs typeface="+mn-cs"/>
                <a:sym typeface="Comic Sans MS" pitchFamily="66" charset="0"/>
              </a:rPr>
              <a:t>XLP</a:t>
            </a:r>
            <a:r>
              <a:rPr lang="zh-CN" altLang="en-US" dirty="0" smtClean="0">
                <a:cs typeface="+mn-cs"/>
                <a:sym typeface="Comic Sans MS" pitchFamily="66" charset="0"/>
              </a:rPr>
              <a:t>中设置有法院部门，因此需要法律顾的辩护团队。并且解决专利等冲突，</a:t>
            </a:r>
          </a:p>
          <a:p>
            <a:pPr marL="0" lvl="0" indent="0" eaLnBrk="0" hangingPunct="0">
              <a:lnSpc>
                <a:spcPct val="150000"/>
              </a:lnSpc>
              <a:spcBef>
                <a:spcPts val="1200"/>
              </a:spcBef>
              <a:buNone/>
            </a:pPr>
            <a:r>
              <a:rPr lang="zh-CN" altLang="en-US" dirty="0" smtClean="0">
                <a:cs typeface="+mn-cs"/>
                <a:sym typeface="Comic Sans MS" pitchFamily="66" charset="0"/>
              </a:rPr>
              <a:t>你需要对所有事情具有公平公正的原则性，帮助任务方解决活动中所产生的纠纷，专利侵权等具有冲突的事情，并且要按照相应的分拣及条列执行自己的权利与义务，所有文件按时上传至</a:t>
            </a:r>
            <a:r>
              <a:rPr lang="en-US" altLang="zh-CN" dirty="0" err="1" smtClean="0">
                <a:cs typeface="+mn-cs"/>
                <a:sym typeface="Comic Sans MS" pitchFamily="66" charset="0"/>
              </a:rPr>
              <a:t>Teambition</a:t>
            </a:r>
            <a:r>
              <a:rPr lang="zh-CN" altLang="en-US" dirty="0" smtClean="0">
                <a:cs typeface="+mn-cs"/>
                <a:sym typeface="Comic Sans MS" pitchFamily="66" charset="0"/>
              </a:rPr>
              <a:t>或是</a:t>
            </a:r>
            <a:r>
              <a:rPr lang="en-US" altLang="zh-CN" dirty="0" err="1" smtClean="0">
                <a:cs typeface="+mn-cs"/>
                <a:sym typeface="Comic Sans MS" pitchFamily="66" charset="0"/>
              </a:rPr>
              <a:t>Git</a:t>
            </a:r>
            <a:r>
              <a:rPr lang="zh-CN" altLang="en-US" dirty="0" smtClean="0">
                <a:cs typeface="+mn-cs"/>
                <a:sym typeface="Comic Sans MS" pitchFamily="66" charset="0"/>
              </a:rPr>
              <a:t>。</a:t>
            </a:r>
          </a:p>
          <a:p>
            <a:pPr marL="0" lvl="0" indent="0" eaLnBrk="0" hangingPunct="0">
              <a:lnSpc>
                <a:spcPct val="150000"/>
              </a:lnSpc>
              <a:spcBef>
                <a:spcPts val="1200"/>
              </a:spcBef>
              <a:buNone/>
            </a:pPr>
            <a:r>
              <a:rPr lang="zh-CN" altLang="en-US" dirty="0" smtClean="0">
                <a:cs typeface="+mn-cs"/>
                <a:sym typeface="Comic Sans MS" pitchFamily="66" charset="0"/>
              </a:rPr>
              <a:t>口才能力强且思维敏捷的同学是很好的人选。</a:t>
            </a:r>
            <a:endParaRPr lang="zh-CN" altLang="en-US" dirty="0">
              <a:cs typeface="+mn-cs"/>
              <a:sym typeface="Comic Sans MS" pitchFamily="66" charset="0"/>
            </a:endParaRPr>
          </a:p>
        </p:txBody>
      </p:sp>
      <p:sp>
        <p:nvSpPr>
          <p:cNvPr id="9" name="内容占位符 8"/>
          <p:cNvSpPr>
            <a:spLocks noGrp="1"/>
          </p:cNvSpPr>
          <p:nvPr>
            <p:ph sz="quarter" idx="14"/>
          </p:nvPr>
        </p:nvSpPr>
        <p:spPr>
          <a:prstGeom prst="rect">
            <a:avLst/>
          </a:prstGeom>
        </p:spPr>
        <p:txBody>
          <a:bodyPr>
            <a:normAutofit/>
          </a:bodyPr>
          <a:lstStyle/>
          <a:p>
            <a:pPr marL="0" lvl="0" indent="0" algn="just" eaLnBrk="0" hangingPunct="0">
              <a:spcBef>
                <a:spcPts val="1200"/>
              </a:spcBef>
              <a:spcAft>
                <a:spcPts val="0"/>
              </a:spcAft>
              <a:buNone/>
            </a:pPr>
            <a:r>
              <a:rPr lang="zh-CN" altLang="zh-CN" kern="100" dirty="0" smtClean="0">
                <a:cs typeface="Times New Roman" panose="02020603050405020304" pitchFamily="18" charset="0"/>
              </a:rPr>
              <a:t>技术总监分为软件技术人员（负责编程）和硬件技术人员（负责搭建），负责专心在有限的时间内最高效地完成任务。</a:t>
            </a:r>
          </a:p>
          <a:p>
            <a:pPr marL="0" lvl="0" indent="0" algn="just" eaLnBrk="0" hangingPunct="0">
              <a:spcBef>
                <a:spcPts val="1200"/>
              </a:spcBef>
              <a:spcAft>
                <a:spcPts val="0"/>
              </a:spcAft>
              <a:buNone/>
            </a:pPr>
            <a:r>
              <a:rPr lang="zh-CN" altLang="zh-CN" kern="100" dirty="0" smtClean="0">
                <a:cs typeface="Times New Roman" panose="02020603050405020304" pitchFamily="18" charset="0"/>
              </a:rPr>
              <a:t>听从</a:t>
            </a:r>
            <a:r>
              <a:rPr lang="en-US" altLang="zh-CN" kern="100" dirty="0" smtClean="0">
                <a:cs typeface="Times New Roman" panose="02020603050405020304" pitchFamily="18" charset="0"/>
              </a:rPr>
              <a:t>CEO</a:t>
            </a:r>
            <a:r>
              <a:rPr lang="zh-CN" altLang="zh-CN" kern="100" dirty="0" smtClean="0">
                <a:cs typeface="Times New Roman" panose="02020603050405020304" pitchFamily="18" charset="0"/>
              </a:rPr>
              <a:t>的任务安排，并将任务进度实时汇报给</a:t>
            </a:r>
            <a:r>
              <a:rPr lang="en-US" altLang="zh-CN" kern="100" dirty="0" smtClean="0">
                <a:cs typeface="Times New Roman" panose="02020603050405020304" pitchFamily="18" charset="0"/>
              </a:rPr>
              <a:t>CEO</a:t>
            </a:r>
            <a:r>
              <a:rPr lang="zh-CN" altLang="zh-CN" kern="100" dirty="0" smtClean="0">
                <a:cs typeface="Times New Roman" panose="02020603050405020304" pitchFamily="18" charset="0"/>
              </a:rPr>
              <a:t>，向</a:t>
            </a:r>
            <a:r>
              <a:rPr lang="en-US" altLang="zh-CN" kern="100" dirty="0" smtClean="0">
                <a:cs typeface="Times New Roman" panose="02020603050405020304" pitchFamily="18" charset="0"/>
              </a:rPr>
              <a:t>CEO</a:t>
            </a:r>
            <a:r>
              <a:rPr lang="zh-CN" altLang="zh-CN" kern="100" dirty="0" smtClean="0">
                <a:cs typeface="Times New Roman" panose="02020603050405020304" pitchFamily="18" charset="0"/>
              </a:rPr>
              <a:t>提供所有任务完成信息。负责组内所有设计任务（如</a:t>
            </a:r>
            <a:r>
              <a:rPr lang="en-US" altLang="zh-CN" kern="100" dirty="0" smtClean="0">
                <a:cs typeface="Times New Roman" panose="02020603050405020304" pitchFamily="18" charset="0"/>
              </a:rPr>
              <a:t>logo</a:t>
            </a:r>
            <a:r>
              <a:rPr lang="zh-CN" altLang="zh-CN" kern="100" dirty="0" smtClean="0">
                <a:cs typeface="Times New Roman" panose="02020603050405020304" pitchFamily="18" charset="0"/>
              </a:rPr>
              <a:t>和组名设计），以及微电影的制作。</a:t>
            </a:r>
          </a:p>
          <a:p>
            <a:pPr marL="0" lvl="0" indent="0" algn="just" eaLnBrk="0" hangingPunct="0">
              <a:spcBef>
                <a:spcPts val="1200"/>
              </a:spcBef>
              <a:spcAft>
                <a:spcPts val="0"/>
              </a:spcAft>
              <a:buNone/>
            </a:pPr>
            <a:r>
              <a:rPr lang="zh-CN" altLang="zh-CN" kern="100" dirty="0" smtClean="0">
                <a:cs typeface="Times New Roman" panose="02020603050405020304" pitchFamily="18" charset="0"/>
              </a:rPr>
              <a:t>由“技术宅”来担任，也可以由其他职务的同学在能力范围内兼任。</a:t>
            </a:r>
            <a:endParaRPr lang="zh-CN" altLang="zh-CN" kern="100" dirty="0">
              <a:cs typeface="Times New Roman" panose="02020603050405020304" pitchFamily="18" charset="0"/>
            </a:endParaRPr>
          </a:p>
        </p:txBody>
      </p:sp>
    </p:spTree>
    <p:extLst>
      <p:ext uri="{BB962C8B-B14F-4D97-AF65-F5344CB8AC3E}">
        <p14:creationId xmlns:p14="http://schemas.microsoft.com/office/powerpoint/2010/main" val="18240973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noChangeArrowheads="1"/>
          </p:cNvSpPr>
          <p:nvPr>
            <p:ph type="title"/>
          </p:nvPr>
        </p:nvSpPr>
        <p:spPr>
          <a:ln/>
        </p:spPr>
        <p:txBody>
          <a:bodyPr/>
          <a:lstStyle/>
          <a:p>
            <a:pPr marL="0" indent="0"/>
            <a:r>
              <a:rPr lang="zh-CN" altLang="en-US" sz="3200"/>
              <a:t>故事设计</a:t>
            </a:r>
          </a:p>
        </p:txBody>
      </p:sp>
      <p:sp>
        <p:nvSpPr>
          <p:cNvPr id="58371" name="Text Placeholder 3"/>
          <p:cNvSpPr>
            <a:spLocks noGrp="1" noChangeArrowheads="1"/>
          </p:cNvSpPr>
          <p:nvPr>
            <p:ph sz="quarter" idx="13"/>
          </p:nvPr>
        </p:nvSpPr>
        <p:spPr bwMode="auto">
          <a:xfrm>
            <a:off x="1049866" y="3216166"/>
            <a:ext cx="3017637" cy="2960797"/>
          </a:xfrm>
          <a:prstGeom prst="rect">
            <a:avLst/>
          </a:prstGeom>
          <a:solidFill>
            <a:schemeClr val="bg1"/>
          </a:solidFill>
          <a:ln/>
          <a:extLst>
            <a:ext uri="{91240B29-F687-4f45-9708-019B960494DF}">
              <a14:hiddenLine xmlns:a14="http://schemas.microsoft.com/office/drawing/2010/main" w="9525">
                <a:solidFill>
                  <a:srgbClr val="000000"/>
                </a:solidFill>
                <a:miter lim="800000"/>
                <a:headEnd/>
                <a:tailEnd/>
              </a14:hiddenLine>
            </a:ext>
          </a:extLst>
        </p:spPr>
        <p:txBody>
          <a:bodyPr>
            <a:normAutofit fontScale="77500" lnSpcReduction="20000"/>
          </a:bodyPr>
          <a:lstStyle/>
          <a:p>
            <a:pPr marL="0" indent="0">
              <a:buFont typeface="Wingdings 2" panose="05020102010507070707" pitchFamily="18" charset="2"/>
              <a:buNone/>
            </a:pPr>
            <a:r>
              <a:rPr lang="zh-CN" altLang="en-US" sz="1600" dirty="0"/>
              <a:t>了解以上的理论后，你可以初步的了解我们的活动内容和使用工具，那么现在你就可以按照你现有的设备和你所处的环境来制定你自己的一个活动故事设计，通过主题设定、选定任务、模拟测试、来执行我们的故事设计。我们在附录中会给一些之前做过的活动参考，您可以完全创新的做一个跟我们附录中给的完全不一样的活动。这也是这个活动的特点</a:t>
            </a:r>
            <a:r>
              <a:rPr lang="zh-CN" altLang="en-US" sz="1600" dirty="0" smtClean="0"/>
              <a:t>。</a:t>
            </a:r>
            <a:endParaRPr lang="en-US" altLang="zh-CN" sz="1600" dirty="0" smtClean="0"/>
          </a:p>
          <a:p>
            <a:pPr marL="0" indent="0">
              <a:buFont typeface="Wingdings 2" panose="05020102010507070707" pitchFamily="18" charset="2"/>
              <a:buNone/>
            </a:pPr>
            <a:endParaRPr lang="en-US" altLang="zh-CN" sz="1600" dirty="0" smtClean="0"/>
          </a:p>
          <a:p>
            <a:pPr marL="0" indent="0">
              <a:buFont typeface="Wingdings 2" panose="05020102010507070707" pitchFamily="18" charset="2"/>
              <a:buNone/>
            </a:pPr>
            <a:r>
              <a:rPr lang="zh-CN" altLang="en-US" sz="1600" dirty="0" smtClean="0"/>
              <a:t>注意：不要过快的进入细节的故事讨论，先要制定故事大纲，要么整个故事永远都讲不完。</a:t>
            </a:r>
            <a:endParaRPr lang="en-US" sz="1600" dirty="0"/>
          </a:p>
        </p:txBody>
      </p:sp>
      <p:sp>
        <p:nvSpPr>
          <p:cNvPr id="2" name="内容占位符 1"/>
          <p:cNvSpPr>
            <a:spLocks noGrp="1"/>
          </p:cNvSpPr>
          <p:nvPr>
            <p:ph sz="quarter" idx="14"/>
          </p:nvPr>
        </p:nvSpPr>
        <p:spPr/>
        <p:txBody>
          <a:bodyPr/>
          <a:lstStyle/>
          <a:p>
            <a:endParaRPr lang="zh-CN" altLang="en-US"/>
          </a:p>
        </p:txBody>
      </p:sp>
      <p:pic>
        <p:nvPicPr>
          <p:cNvPr id="58372" name="Picture 4" descr="故事设计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2313" y="533400"/>
            <a:ext cx="4438650" cy="577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09499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故事版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738" y="515938"/>
            <a:ext cx="6962775" cy="575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Text Box 3"/>
          <p:cNvSpPr txBox="1">
            <a:spLocks noChangeArrowheads="1"/>
          </p:cNvSpPr>
          <p:nvPr/>
        </p:nvSpPr>
        <p:spPr bwMode="auto">
          <a:xfrm>
            <a:off x="4607090" y="6313530"/>
            <a:ext cx="56832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900" dirty="0"/>
              <a:t>2014年8月手册编写时XLP故事版</a:t>
            </a:r>
          </a:p>
        </p:txBody>
      </p:sp>
    </p:spTree>
    <p:extLst>
      <p:ext uri="{BB962C8B-B14F-4D97-AF65-F5344CB8AC3E}">
        <p14:creationId xmlns:p14="http://schemas.microsoft.com/office/powerpoint/2010/main" val="27582592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主题确定</a:t>
            </a:r>
            <a:endParaRPr kumimoji="1" lang="zh-CN" altLang="en-US" dirty="0"/>
          </a:p>
        </p:txBody>
      </p:sp>
      <p:sp>
        <p:nvSpPr>
          <p:cNvPr id="3" name="内容占位符 2"/>
          <p:cNvSpPr>
            <a:spLocks noGrp="1"/>
          </p:cNvSpPr>
          <p:nvPr>
            <p:ph sz="quarter" idx="4294967295"/>
          </p:nvPr>
        </p:nvSpPr>
        <p:spPr>
          <a:xfrm>
            <a:off x="1096134" y="1506248"/>
            <a:ext cx="8291513" cy="5591175"/>
          </a:xfrm>
          <a:prstGeom prst="rect">
            <a:avLst/>
          </a:prstGeom>
        </p:spPr>
        <p:txBody>
          <a:bodyPr/>
          <a:lstStyle/>
          <a:p>
            <a:pPr marL="0" indent="0">
              <a:buNone/>
            </a:pPr>
            <a:r>
              <a:rPr kumimoji="1" lang="en-US" altLang="en-US" dirty="0" smtClean="0"/>
              <a:t>主题由组织者或挑战方确定。</a:t>
            </a:r>
            <a:endParaRPr kumimoji="1" lang="zh-CN" altLang="en-US" dirty="0"/>
          </a:p>
        </p:txBody>
      </p:sp>
      <p:pic>
        <p:nvPicPr>
          <p:cNvPr id="4" name="Picture 3" descr="故事主题设计.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93577" y="2117591"/>
            <a:ext cx="6565508" cy="4102484"/>
          </a:xfrm>
          <a:prstGeom prst="rect">
            <a:avLst/>
          </a:prstGeom>
        </p:spPr>
      </p:pic>
      <p:sp>
        <p:nvSpPr>
          <p:cNvPr id="5" name="文本框 4"/>
          <p:cNvSpPr txBox="1"/>
          <p:nvPr/>
        </p:nvSpPr>
        <p:spPr>
          <a:xfrm>
            <a:off x="4053833" y="6266967"/>
            <a:ext cx="4605252" cy="254557"/>
          </a:xfrm>
          <a:prstGeom prst="rect">
            <a:avLst/>
          </a:prstGeom>
          <a:noFill/>
        </p:spPr>
        <p:txBody>
          <a:bodyPr wrap="square" rtlCol="0">
            <a:spAutoFit/>
          </a:bodyPr>
          <a:lstStyle/>
          <a:p>
            <a:pPr>
              <a:lnSpc>
                <a:spcPct val="130000"/>
              </a:lnSpc>
            </a:pPr>
            <a:r>
              <a:rPr lang="en-US" altLang="zh-CN" sz="900" dirty="0">
                <a:ea typeface="微软雅黑" panose="020B0503020204020204" pitchFamily="34" charset="-122"/>
              </a:rPr>
              <a:t>▲2014</a:t>
            </a:r>
            <a:r>
              <a:rPr lang="zh-CN" altLang="en-US" sz="900" dirty="0">
                <a:ea typeface="微软雅黑" panose="020B0503020204020204" pitchFamily="34" charset="-122"/>
              </a:rPr>
              <a:t>年</a:t>
            </a:r>
            <a:r>
              <a:rPr lang="en-US" altLang="zh-CN" sz="900" dirty="0">
                <a:ea typeface="微软雅黑" panose="020B0503020204020204" pitchFamily="34" charset="-122"/>
              </a:rPr>
              <a:t>1</a:t>
            </a:r>
            <a:r>
              <a:rPr lang="zh-CN" altLang="en-US" sz="900" dirty="0">
                <a:ea typeface="微软雅黑" panose="020B0503020204020204" pitchFamily="34" charset="-122"/>
              </a:rPr>
              <a:t>月</a:t>
            </a:r>
            <a:r>
              <a:rPr lang="en-US" altLang="zh-CN" sz="900" dirty="0">
                <a:ea typeface="微软雅黑" panose="020B0503020204020204" pitchFamily="34" charset="-122"/>
              </a:rPr>
              <a:t>XLP</a:t>
            </a:r>
            <a:r>
              <a:rPr lang="zh-CN" altLang="en-US" sz="900" dirty="0">
                <a:ea typeface="微软雅黑" panose="020B0503020204020204" pitchFamily="34" charset="-122"/>
              </a:rPr>
              <a:t>活动主题确定为：南海无人岛</a:t>
            </a:r>
            <a:r>
              <a:rPr lang="zh-CN" altLang="en-US" sz="900" dirty="0" smtClean="0">
                <a:ea typeface="微软雅黑" panose="020B0503020204020204" pitchFamily="34" charset="-122"/>
              </a:rPr>
              <a:t>建设图</a:t>
            </a:r>
            <a:r>
              <a:rPr lang="zh-CN" altLang="en-US" sz="900" dirty="0">
                <a:ea typeface="微软雅黑" panose="020B0503020204020204" pitchFamily="34" charset="-122"/>
              </a:rPr>
              <a:t>为当时挑战设计方绘制的气象图</a:t>
            </a:r>
          </a:p>
        </p:txBody>
      </p:sp>
    </p:spTree>
    <p:extLst>
      <p:ext uri="{BB962C8B-B14F-4D97-AF65-F5344CB8AC3E}">
        <p14:creationId xmlns:p14="http://schemas.microsoft.com/office/powerpoint/2010/main" val="37170595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kumimoji="1" lang="zh-CN" altLang="en-US" dirty="0" smtClean="0"/>
              <a:t>选定任务</a:t>
            </a:r>
            <a:endParaRPr kumimoji="1" lang="zh-CN" altLang="en-US" dirty="0"/>
          </a:p>
        </p:txBody>
      </p:sp>
      <p:sp>
        <p:nvSpPr>
          <p:cNvPr id="7" name="内容占位符 6"/>
          <p:cNvSpPr>
            <a:spLocks noGrp="1"/>
          </p:cNvSpPr>
          <p:nvPr>
            <p:ph sz="quarter" idx="13"/>
          </p:nvPr>
        </p:nvSpPr>
        <p:spPr>
          <a:xfrm>
            <a:off x="1314450" y="2351741"/>
            <a:ext cx="6515100" cy="3695700"/>
          </a:xfrm>
        </p:spPr>
        <p:txBody>
          <a:bodyPr/>
          <a:lstStyle/>
          <a:p>
            <a:pPr marL="0" indent="0">
              <a:buNone/>
            </a:pPr>
            <a:r>
              <a:rPr lang="zh-CN" altLang="en-US" dirty="0" smtClean="0"/>
              <a:t>挑战方根据主题会给任务方一个参考任务列表，参与方可以从中选择喜欢且适合</a:t>
            </a:r>
            <a:r>
              <a:rPr lang="zh-CN" altLang="en-US" dirty="0"/>
              <a:t>的任务，或者根据挑战方所给的主题自己选定任务</a:t>
            </a:r>
            <a:r>
              <a:rPr lang="zh-CN" altLang="en-US" dirty="0" smtClean="0"/>
              <a:t>。</a:t>
            </a:r>
            <a:endParaRPr lang="en-US" altLang="ja-JP" dirty="0"/>
          </a:p>
          <a:p>
            <a:pPr marL="0" indent="0">
              <a:buNone/>
            </a:pPr>
            <a:r>
              <a:rPr lang="zh-CN" altLang="en-US" dirty="0" smtClean="0"/>
              <a:t>“挑战方”的共同任务是设计一系列具有挑战性的学习任务，以在课程中交付给“任务方”，让他们在学习过程中，完成学习的任务。这样的人力配置，使得活动内容在课程开展之前，就可以得到类似受众的检验。更重要的是，参加“挑战方”的学生，为了设计出可行的任务，他们必须要在事前完成所有任务的可行性测试，根据活动的主题，把摘选出来的任务进行逐个分析，思考哪些任务能够很好地切合活动主题？同时，也要思考自己团队中选择的几个任务能否进行一定的合并，更好地展现出主题目标。譬如，假设我们的主题是智能空间，那么机械手与巡线车的结合就可以相比较两个个体更好地展现出智能这个主题。还要撰写文档或是设计情景来引导“任务方”，在高度的时间压力之下完成任务。</a:t>
            </a:r>
            <a:endParaRPr lang="en-US" altLang="zh-CN" dirty="0" smtClean="0"/>
          </a:p>
        </p:txBody>
      </p:sp>
    </p:spTree>
    <p:extLst>
      <p:ext uri="{BB962C8B-B14F-4D97-AF65-F5344CB8AC3E}">
        <p14:creationId xmlns:p14="http://schemas.microsoft.com/office/powerpoint/2010/main" val="14572123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故事板设计方法</a:t>
            </a:r>
            <a:endParaRPr lang="en-US" dirty="0"/>
          </a:p>
        </p:txBody>
      </p:sp>
      <p:sp>
        <p:nvSpPr>
          <p:cNvPr id="3" name="Content Placeholder 2"/>
          <p:cNvSpPr>
            <a:spLocks noGrp="1"/>
          </p:cNvSpPr>
          <p:nvPr>
            <p:ph idx="4294967295"/>
          </p:nvPr>
        </p:nvSpPr>
        <p:spPr>
          <a:xfrm>
            <a:off x="1765738" y="1915510"/>
            <a:ext cx="3868738" cy="4241800"/>
          </a:xfrm>
          <a:prstGeom prst="rect">
            <a:avLst/>
          </a:prstGeom>
        </p:spPr>
        <p:txBody>
          <a:bodyPr/>
          <a:lstStyle/>
          <a:p>
            <a:r>
              <a:rPr lang="zh-CN" altLang="en-US" dirty="0" smtClean="0"/>
              <a:t>故事板定义</a:t>
            </a:r>
            <a:endParaRPr lang="en-US" altLang="zh-CN" dirty="0" smtClean="0"/>
          </a:p>
          <a:p>
            <a:pPr lvl="1"/>
            <a:r>
              <a:rPr lang="zh-CN" altLang="en-US" dirty="0" smtClean="0"/>
              <a:t>以简单的方式（如</a:t>
            </a:r>
            <a:r>
              <a:rPr lang="en-US" altLang="zh-CN" dirty="0" smtClean="0"/>
              <a:t>PPT</a:t>
            </a:r>
            <a:r>
              <a:rPr lang="zh-CN" altLang="en-US" dirty="0" smtClean="0"/>
              <a:t>的方式）分成简单页面展示故事的逻辑，使所有人可以查看并且更改或加相应的内容。</a:t>
            </a:r>
            <a:endParaRPr lang="en-US" dirty="0" smtClean="0"/>
          </a:p>
          <a:p>
            <a:r>
              <a:rPr lang="zh-CN" altLang="en-US" dirty="0" smtClean="0"/>
              <a:t>故事板方法</a:t>
            </a:r>
            <a:endParaRPr lang="en-US" altLang="zh-CN" dirty="0" smtClean="0"/>
          </a:p>
          <a:p>
            <a:pPr lvl="1"/>
            <a:r>
              <a:rPr lang="zh-CN" altLang="en-US" dirty="0" smtClean="0"/>
              <a:t>根据故事总体内容设计简单的章节，使每个章节可以明确的表达，并利于他人的更改。</a:t>
            </a:r>
            <a:endParaRPr lang="en-US" altLang="zh-CN" dirty="0" smtClean="0"/>
          </a:p>
          <a:p>
            <a:pPr marL="357188" lvl="1" indent="-357188">
              <a:lnSpc>
                <a:spcPct val="110000"/>
              </a:lnSpc>
              <a:spcBef>
                <a:spcPts val="1800"/>
              </a:spcBef>
              <a:buClr>
                <a:schemeClr val="accent1"/>
              </a:buClr>
              <a:buSzPct val="100000"/>
              <a:buFont typeface="Wingdings 2" panose="05020102010507070707" pitchFamily="18" charset="2"/>
              <a:buChar char=""/>
            </a:pPr>
            <a:r>
              <a:rPr lang="zh-CN" altLang="en-US" sz="2000" dirty="0">
                <a:solidFill>
                  <a:schemeClr val="accent2"/>
                </a:solidFill>
                <a:latin typeface="Arial" panose="020B0604020202020204" pitchFamily="34" charset="0"/>
                <a:ea typeface="微软雅黑" panose="020B0503020204020204" pitchFamily="34" charset="-122"/>
              </a:rPr>
              <a:t>故事板使用注意</a:t>
            </a:r>
            <a:r>
              <a:rPr lang="zh-CN" altLang="en-US" sz="2000" dirty="0" smtClean="0">
                <a:solidFill>
                  <a:schemeClr val="accent2"/>
                </a:solidFill>
                <a:latin typeface="Arial" panose="020B0604020202020204" pitchFamily="34" charset="0"/>
                <a:ea typeface="微软雅黑" panose="020B0503020204020204" pitchFamily="34" charset="-122"/>
              </a:rPr>
              <a:t>事项</a:t>
            </a:r>
            <a:endParaRPr lang="en-US" altLang="zh-CN" dirty="0"/>
          </a:p>
          <a:p>
            <a:pPr lvl="1"/>
            <a:r>
              <a:rPr lang="zh-CN" altLang="en-US" dirty="0"/>
              <a:t>所有的内容需要先做出故事板，做出大概的框架</a:t>
            </a:r>
            <a:r>
              <a:rPr lang="zh-CN" altLang="en-US" dirty="0" smtClean="0"/>
              <a:t>，先</a:t>
            </a:r>
            <a:r>
              <a:rPr lang="zh-CN" altLang="en-US" dirty="0"/>
              <a:t>做出原型产品，再进行细化。</a:t>
            </a:r>
          </a:p>
          <a:p>
            <a:pPr lvl="1"/>
            <a:endParaRPr lang="en-US" altLang="zh-CN" dirty="0" smtClean="0"/>
          </a:p>
        </p:txBody>
      </p:sp>
      <p:pic>
        <p:nvPicPr>
          <p:cNvPr id="5" name="图片 4" descr="故事板(1).jpg"/>
          <p:cNvPicPr>
            <a:picLocks noChangeAspect="1"/>
          </p:cNvPicPr>
          <p:nvPr/>
        </p:nvPicPr>
        <p:blipFill>
          <a:blip r:embed="rId2" cstate="print"/>
          <a:srcRect r="74484" b="10164"/>
          <a:stretch>
            <a:fillRect/>
          </a:stretch>
        </p:blipFill>
        <p:spPr>
          <a:xfrm>
            <a:off x="6233272" y="376596"/>
            <a:ext cx="2711948" cy="5918475"/>
          </a:xfrm>
          <a:prstGeom prst="rect">
            <a:avLst/>
          </a:prstGeom>
        </p:spPr>
      </p:pic>
    </p:spTree>
    <p:extLst>
      <p:ext uri="{BB962C8B-B14F-4D97-AF65-F5344CB8AC3E}">
        <p14:creationId xmlns:p14="http://schemas.microsoft.com/office/powerpoint/2010/main" val="16071970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故事板(1).jpg"/>
          <p:cNvPicPr>
            <a:picLocks noChangeAspect="1"/>
          </p:cNvPicPr>
          <p:nvPr/>
        </p:nvPicPr>
        <p:blipFill>
          <a:blip r:embed="rId2" cstate="print"/>
          <a:srcRect l="25673" b="10164"/>
          <a:stretch>
            <a:fillRect/>
          </a:stretch>
        </p:blipFill>
        <p:spPr>
          <a:xfrm>
            <a:off x="238536" y="417544"/>
            <a:ext cx="7899687" cy="5918475"/>
          </a:xfrm>
          <a:prstGeom prst="rect">
            <a:avLst/>
          </a:prstGeom>
        </p:spPr>
      </p:pic>
      <p:sp>
        <p:nvSpPr>
          <p:cNvPr id="6" name="矩形 5"/>
          <p:cNvSpPr/>
          <p:nvPr/>
        </p:nvSpPr>
        <p:spPr bwMode="auto">
          <a:xfrm>
            <a:off x="6258487" y="6178642"/>
            <a:ext cx="1879735" cy="157378"/>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zh-CN" altLang="en-US" sz="900" dirty="0">
                <a:latin typeface="黑体" pitchFamily="2" charset="-122"/>
                <a:ea typeface="黑体" pitchFamily="2" charset="-122"/>
              </a:rPr>
              <a:t>▲选</a:t>
            </a:r>
            <a:r>
              <a:rPr lang="zh-CN" altLang="en-US" sz="900" dirty="0" smtClean="0">
                <a:latin typeface="黑体" pitchFamily="2" charset="-122"/>
                <a:ea typeface="黑体" pitchFamily="2" charset="-122"/>
              </a:rPr>
              <a:t>自蓝色小轿车苏西的故事板</a:t>
            </a:r>
            <a:endParaRPr kumimoji="0" lang="zh-CN" altLang="en-US" sz="900" b="0" i="0" u="none" strike="noStrike" cap="none" normalizeH="0" baseline="0" dirty="0" smtClean="0">
              <a:ln>
                <a:noFill/>
              </a:ln>
              <a:solidFill>
                <a:schemeClr val="tx1"/>
              </a:solidFill>
              <a:effectLst/>
              <a:latin typeface="黑体" pitchFamily="2" charset="-122"/>
              <a:ea typeface="黑体" pitchFamily="2" charset="-122"/>
            </a:endParaRPr>
          </a:p>
        </p:txBody>
      </p:sp>
    </p:spTree>
    <p:extLst>
      <p:ext uri="{BB962C8B-B14F-4D97-AF65-F5344CB8AC3E}">
        <p14:creationId xmlns:p14="http://schemas.microsoft.com/office/powerpoint/2010/main" val="39652538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3"/>
          <p:cNvSpPr>
            <a:spLocks noGrp="1" noChangeArrowheads="1"/>
          </p:cNvSpPr>
          <p:nvPr>
            <p:ph type="title"/>
          </p:nvPr>
        </p:nvSpPr>
        <p:spPr>
          <a:ln/>
        </p:spPr>
        <p:txBody>
          <a:bodyPr/>
          <a:lstStyle/>
          <a:p>
            <a:pPr marL="0" indent="0"/>
            <a:r>
              <a:rPr lang="zh-CN" altLang="en-US" dirty="0" smtClean="0"/>
              <a:t>测试与故事发布</a:t>
            </a:r>
            <a:endParaRPr lang="zh-CN" altLang="en-US" dirty="0"/>
          </a:p>
        </p:txBody>
      </p:sp>
      <p:sp>
        <p:nvSpPr>
          <p:cNvPr id="60419" name="内容占位符 4"/>
          <p:cNvSpPr>
            <a:spLocks noGrp="1" noChangeArrowheads="1"/>
          </p:cNvSpPr>
          <p:nvPr>
            <p:ph sz="quarter" idx="13"/>
          </p:nvPr>
        </p:nvSpPr>
        <p:spPr>
          <a:xfrm>
            <a:off x="1049866" y="2664372"/>
            <a:ext cx="3809471" cy="3512591"/>
          </a:xfrm>
          <a:ln/>
        </p:spPr>
        <p:txBody>
          <a:bodyPr/>
          <a:lstStyle/>
          <a:p>
            <a:pPr algn="just"/>
            <a:r>
              <a:rPr lang="zh-CN" sz="1600" dirty="0"/>
              <a:t>在活动策划活动中，由于挑战方多个部门是在分布式的情况下进行开发，即使有常态的沟通机制，活动前期的整合和模拟测试是非常必要的。一方面测试过程可以发现各模块之间衔接时可能存在的问题。另一方面，测试过程可以检验活动测试人数增加的情况下，可能出现的问题。</a:t>
            </a:r>
          </a:p>
          <a:p>
            <a:pPr algn="just">
              <a:buFont typeface="Wingdings 2" panose="05020102010507070707" pitchFamily="18" charset="2"/>
              <a:buChar char=""/>
            </a:pPr>
            <a:endParaRPr lang="zh-CN" altLang="zh-CN" sz="1600" dirty="0"/>
          </a:p>
        </p:txBody>
      </p:sp>
      <p:graphicFrame>
        <p:nvGraphicFramePr>
          <p:cNvPr id="3" name="图示 2"/>
          <p:cNvGraphicFramePr/>
          <p:nvPr>
            <p:extLst>
              <p:ext uri="{D42A27DB-BD31-4B8C-83A1-F6EECF244321}">
                <p14:modId xmlns:p14="http://schemas.microsoft.com/office/powerpoint/2010/main" val="2611208441"/>
              </p:ext>
            </p:extLst>
          </p:nvPr>
        </p:nvGraphicFramePr>
        <p:xfrm>
          <a:off x="5360275" y="2664372"/>
          <a:ext cx="3394841" cy="2161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6139929"/>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1" descr="故事设计预演.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3" y="804863"/>
            <a:ext cx="8342312" cy="5014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3" name="Text Box 3"/>
          <p:cNvSpPr txBox="1">
            <a:spLocks noChangeArrowheads="1"/>
          </p:cNvSpPr>
          <p:nvPr/>
        </p:nvSpPr>
        <p:spPr bwMode="auto">
          <a:xfrm>
            <a:off x="6146006" y="5819775"/>
            <a:ext cx="599598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900" dirty="0"/>
              <a:t>▲2013</a:t>
            </a:r>
            <a:r>
              <a:rPr lang="zh-CN" altLang="en-US" sz="900" dirty="0" smtClean="0"/>
              <a:t>年</a:t>
            </a:r>
            <a:r>
              <a:rPr lang="en-US" altLang="zh-CN" sz="900" dirty="0" smtClean="0"/>
              <a:t>1</a:t>
            </a:r>
            <a:r>
              <a:rPr lang="zh-CN" altLang="en-US" sz="900" dirty="0" smtClean="0"/>
              <a:t>月清华大学XLP</a:t>
            </a:r>
            <a:r>
              <a:rPr lang="zh-CN" altLang="en-US" sz="900" dirty="0"/>
              <a:t>挑战</a:t>
            </a:r>
            <a:r>
              <a:rPr lang="zh-CN" altLang="en-US" sz="900" dirty="0" smtClean="0"/>
              <a:t>方在进行预演</a:t>
            </a:r>
            <a:endParaRPr lang="zh-CN" altLang="en-US" sz="900" dirty="0"/>
          </a:p>
        </p:txBody>
      </p:sp>
    </p:spTree>
    <p:extLst>
      <p:ext uri="{BB962C8B-B14F-4D97-AF65-F5344CB8AC3E}">
        <p14:creationId xmlns:p14="http://schemas.microsoft.com/office/powerpoint/2010/main" val="1041068307"/>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noChangeArrowheads="1"/>
          </p:cNvSpPr>
          <p:nvPr>
            <p:ph type="title"/>
          </p:nvPr>
        </p:nvSpPr>
        <p:spPr>
          <a:ln/>
        </p:spPr>
        <p:txBody>
          <a:bodyPr/>
          <a:lstStyle/>
          <a:p>
            <a:pPr marL="0" indent="0"/>
            <a:r>
              <a:rPr lang="zh-CN" altLang="en-US" sz="3200" dirty="0" smtClean="0"/>
              <a:t>挑战方工作规则</a:t>
            </a:r>
            <a:endParaRPr lang="zh-CN" altLang="en-US" sz="3200" dirty="0"/>
          </a:p>
        </p:txBody>
      </p:sp>
      <p:graphicFrame>
        <p:nvGraphicFramePr>
          <p:cNvPr id="3" name="内容占位符 2"/>
          <p:cNvGraphicFramePr>
            <a:graphicFrameLocks noGrp="1"/>
          </p:cNvGraphicFramePr>
          <p:nvPr>
            <p:ph sz="quarter" idx="13"/>
            <p:extLst>
              <p:ext uri="{D42A27DB-BD31-4B8C-83A1-F6EECF244321}">
                <p14:modId xmlns:p14="http://schemas.microsoft.com/office/powerpoint/2010/main" val="3408583994"/>
              </p:ext>
            </p:extLst>
          </p:nvPr>
        </p:nvGraphicFramePr>
        <p:xfrm>
          <a:off x="4572000" y="1291021"/>
          <a:ext cx="3810000" cy="4932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 Placeholder 1"/>
          <p:cNvSpPr>
            <a:spLocks noGrp="1"/>
          </p:cNvSpPr>
          <p:nvPr>
            <p:ph sz="quarter" idx="14"/>
          </p:nvPr>
        </p:nvSpPr>
        <p:spPr>
          <a:xfrm>
            <a:off x="523821" y="3281082"/>
            <a:ext cx="3809471" cy="3251123"/>
          </a:xfrm>
        </p:spPr>
        <p:txBody>
          <a:bodyPr/>
          <a:lstStyle/>
          <a:p>
            <a:r>
              <a:rPr lang="zh-CN" altLang="en-US" dirty="0"/>
              <a:t>在团队管理中我们要用上面我们提到的工具来管理我们的团队，我们用计分的方式来评价团队中每个人员对团队做出的贡献，用财务管理，任务规划、统一文件标准，使用管理工具等工作来看他们的完成度进行打分。进行对团队更系统化的管理</a:t>
            </a:r>
            <a:r>
              <a:rPr lang="zh-CN" altLang="en-US" dirty="0" smtClean="0"/>
              <a:t>。</a:t>
            </a:r>
            <a:endParaRPr lang="zh-CN" altLang="en-US" dirty="0"/>
          </a:p>
        </p:txBody>
      </p:sp>
    </p:spTree>
    <p:extLst>
      <p:ext uri="{BB962C8B-B14F-4D97-AF65-F5344CB8AC3E}">
        <p14:creationId xmlns:p14="http://schemas.microsoft.com/office/powerpoint/2010/main" val="37210643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23913" y="2401111"/>
            <a:ext cx="2263780" cy="823912"/>
          </a:xfrm>
        </p:spPr>
        <p:txBody>
          <a:bodyPr>
            <a:normAutofit fontScale="92500" lnSpcReduction="20000"/>
          </a:bodyPr>
          <a:lstStyle/>
          <a:p>
            <a:r>
              <a:rPr lang="en-US" altLang="zh-CN" kern="100" dirty="0" smtClean="0">
                <a:latin typeface="Calibri"/>
                <a:ea typeface="宋体"/>
                <a:cs typeface="Times New Roman"/>
              </a:rPr>
              <a:t>Part 3</a:t>
            </a:r>
            <a:r>
              <a:rPr lang="zh-CN" altLang="en-US" kern="100" dirty="0" smtClean="0">
                <a:latin typeface="Calibri"/>
                <a:ea typeface="宋体"/>
                <a:cs typeface="Times New Roman"/>
              </a:rPr>
              <a:t>：</a:t>
            </a:r>
            <a:endParaRPr lang="en-US" altLang="zh-CN" kern="100" dirty="0" smtClean="0">
              <a:latin typeface="Calibri"/>
              <a:ea typeface="宋体"/>
              <a:cs typeface="Times New Roman"/>
            </a:endParaRPr>
          </a:p>
          <a:p>
            <a:r>
              <a:rPr lang="zh-CN" altLang="en-US" kern="100" dirty="0" smtClean="0">
                <a:latin typeface="Calibri"/>
                <a:ea typeface="宋体"/>
                <a:cs typeface="Times New Roman"/>
              </a:rPr>
              <a:t>角色定义</a:t>
            </a:r>
            <a:endParaRPr lang="en-US" altLang="zh-CN" kern="100" dirty="0" smtClean="0">
              <a:latin typeface="Calibri"/>
              <a:ea typeface="宋体"/>
              <a:cs typeface="Times New Roman"/>
            </a:endParaRPr>
          </a:p>
        </p:txBody>
      </p:sp>
      <p:sp>
        <p:nvSpPr>
          <p:cNvPr id="5" name="Text Placeholder 4"/>
          <p:cNvSpPr>
            <a:spLocks noGrp="1"/>
          </p:cNvSpPr>
          <p:nvPr>
            <p:ph type="body" sz="quarter" idx="3"/>
          </p:nvPr>
        </p:nvSpPr>
        <p:spPr>
          <a:xfrm>
            <a:off x="3508135" y="2401111"/>
            <a:ext cx="2239131" cy="823912"/>
          </a:xfrm>
        </p:spPr>
        <p:txBody>
          <a:bodyPr>
            <a:normAutofit fontScale="92500" lnSpcReduction="20000"/>
          </a:bodyPr>
          <a:lstStyle/>
          <a:p>
            <a:r>
              <a:rPr lang="en-US" altLang="zh-CN" kern="100" dirty="0" smtClean="0">
                <a:latin typeface="Calibri"/>
                <a:ea typeface="宋体"/>
                <a:cs typeface="Times New Roman"/>
              </a:rPr>
              <a:t>Part 4:</a:t>
            </a:r>
          </a:p>
          <a:p>
            <a:r>
              <a:rPr lang="zh-CN" altLang="en-US" kern="100" dirty="0" smtClean="0">
                <a:latin typeface="Calibri"/>
                <a:ea typeface="宋体"/>
                <a:cs typeface="Times New Roman"/>
              </a:rPr>
              <a:t>挑战方前期准备</a:t>
            </a:r>
            <a:endParaRPr lang="zh-CN" altLang="zh-CN" kern="100" dirty="0">
              <a:latin typeface="Calibri"/>
              <a:ea typeface="宋体"/>
              <a:cs typeface="Times New Roman"/>
            </a:endParaRPr>
          </a:p>
        </p:txBody>
      </p:sp>
      <p:sp>
        <p:nvSpPr>
          <p:cNvPr id="4" name="内容占位符 3"/>
          <p:cNvSpPr>
            <a:spLocks noGrp="1"/>
          </p:cNvSpPr>
          <p:nvPr>
            <p:ph sz="quarter" idx="13"/>
          </p:nvPr>
        </p:nvSpPr>
        <p:spPr>
          <a:xfrm>
            <a:off x="823913" y="3234684"/>
            <a:ext cx="1981191" cy="2979117"/>
          </a:xfrm>
          <a:prstGeom prst="rect">
            <a:avLst/>
          </a:prstGeom>
        </p:spPr>
        <p:txBody>
          <a:bodyPr>
            <a:noAutofit/>
          </a:bodyPr>
          <a:lstStyle/>
          <a:p>
            <a:pPr>
              <a:tabLst>
                <a:tab pos="266700" algn="l"/>
                <a:tab pos="533400" algn="l"/>
                <a:tab pos="800100" algn="l"/>
              </a:tabLst>
            </a:pPr>
            <a:r>
              <a:rPr lang="zh-CN" altLang="zh-CN" sz="900" kern="100" dirty="0" smtClean="0">
                <a:latin typeface="Calibri"/>
                <a:ea typeface="宋体"/>
                <a:cs typeface="Times New Roman"/>
              </a:rPr>
              <a:t>主</a:t>
            </a:r>
            <a:r>
              <a:rPr lang="zh-CN" altLang="zh-CN" sz="900" kern="100" dirty="0">
                <a:latin typeface="Calibri"/>
                <a:ea typeface="宋体"/>
                <a:cs typeface="Times New Roman"/>
              </a:rPr>
              <a:t>办者</a:t>
            </a:r>
          </a:p>
          <a:p>
            <a:pPr>
              <a:tabLst>
                <a:tab pos="266700" algn="l"/>
                <a:tab pos="533400" algn="l"/>
                <a:tab pos="800100" algn="l"/>
              </a:tabLst>
            </a:pPr>
            <a:r>
              <a:rPr lang="zh-CN" altLang="zh-CN" sz="900" kern="100" dirty="0" smtClean="0">
                <a:latin typeface="Calibri"/>
                <a:ea typeface="宋体"/>
                <a:cs typeface="Times New Roman"/>
              </a:rPr>
              <a:t>参</a:t>
            </a:r>
            <a:r>
              <a:rPr lang="zh-CN" altLang="zh-CN" sz="900" kern="100" dirty="0">
                <a:latin typeface="Calibri"/>
                <a:ea typeface="宋体"/>
                <a:cs typeface="Times New Roman"/>
              </a:rPr>
              <a:t>与者</a:t>
            </a:r>
          </a:p>
          <a:p>
            <a:pPr>
              <a:tabLst>
                <a:tab pos="266700" algn="l"/>
                <a:tab pos="533400" algn="l"/>
                <a:tab pos="800100" algn="l"/>
              </a:tabLst>
            </a:pPr>
            <a:r>
              <a:rPr lang="en-US" altLang="zh-CN" sz="900" kern="100" dirty="0">
                <a:latin typeface="Calibri"/>
                <a:ea typeface="宋体"/>
                <a:cs typeface="Times New Roman"/>
              </a:rPr>
              <a:t>	</a:t>
            </a:r>
            <a:r>
              <a:rPr lang="zh-CN" altLang="zh-CN" sz="900" kern="100" dirty="0" smtClean="0">
                <a:latin typeface="Calibri"/>
                <a:ea typeface="宋体"/>
                <a:cs typeface="Times New Roman"/>
              </a:rPr>
              <a:t>挑</a:t>
            </a:r>
            <a:r>
              <a:rPr lang="zh-CN" altLang="zh-CN" sz="900" kern="100" dirty="0">
                <a:latin typeface="Calibri"/>
                <a:ea typeface="宋体"/>
                <a:cs typeface="Times New Roman"/>
              </a:rPr>
              <a:t>战设计方</a:t>
            </a:r>
          </a:p>
          <a:p>
            <a:pPr>
              <a:tabLst>
                <a:tab pos="266700" algn="l"/>
                <a:tab pos="533400" algn="l"/>
                <a:tab pos="800100" algn="l"/>
              </a:tabLst>
            </a:pPr>
            <a:r>
              <a:rPr lang="en-US" altLang="zh-CN" sz="900" kern="100" dirty="0">
                <a:latin typeface="Calibri"/>
                <a:ea typeface="宋体"/>
                <a:cs typeface="Times New Roman"/>
              </a:rPr>
              <a:t>	</a:t>
            </a:r>
            <a:r>
              <a:rPr lang="zh-CN" altLang="zh-CN" sz="900" kern="100" dirty="0" smtClean="0">
                <a:latin typeface="Calibri"/>
                <a:ea typeface="宋体"/>
                <a:cs typeface="Times New Roman"/>
              </a:rPr>
              <a:t>任</a:t>
            </a:r>
            <a:r>
              <a:rPr lang="zh-CN" altLang="zh-CN" sz="900" kern="100" dirty="0">
                <a:latin typeface="Calibri"/>
                <a:ea typeface="宋体"/>
                <a:cs typeface="Times New Roman"/>
              </a:rPr>
              <a:t>务执行方</a:t>
            </a:r>
          </a:p>
          <a:p>
            <a:pPr>
              <a:tabLst>
                <a:tab pos="800100" algn="l"/>
              </a:tabLst>
            </a:pPr>
            <a:r>
              <a:rPr lang="en-US" altLang="zh-CN" sz="1050" kern="100" dirty="0">
                <a:latin typeface="Calibri"/>
                <a:ea typeface="宋体"/>
                <a:cs typeface="Times New Roman"/>
              </a:rPr>
              <a:t> </a:t>
            </a:r>
            <a:endParaRPr lang="zh-CN" altLang="zh-CN" sz="1050" kern="100" dirty="0">
              <a:latin typeface="Calibri"/>
              <a:ea typeface="宋体"/>
              <a:cs typeface="Times New Roman"/>
            </a:endParaRPr>
          </a:p>
          <a:p>
            <a:pPr marL="0" indent="0" algn="ctr">
              <a:spcAft>
                <a:spcPts val="0"/>
              </a:spcAft>
              <a:buNone/>
            </a:pPr>
            <a:endParaRPr lang="zh-CN" altLang="zh-CN" sz="1050" kern="100" dirty="0">
              <a:latin typeface="Calibri"/>
              <a:ea typeface="宋体"/>
              <a:cs typeface="Times New Roman"/>
            </a:endParaRPr>
          </a:p>
          <a:p>
            <a:pPr marL="0" indent="0" algn="just">
              <a:spcAft>
                <a:spcPts val="0"/>
              </a:spcAft>
              <a:buNone/>
              <a:tabLst>
                <a:tab pos="266700" algn="l"/>
                <a:tab pos="533400" algn="l"/>
                <a:tab pos="800100" algn="l"/>
              </a:tabLst>
            </a:pPr>
            <a:r>
              <a:rPr lang="en-US" altLang="zh-CN" kern="100" dirty="0">
                <a:latin typeface="Calibri"/>
                <a:ea typeface="宋体"/>
                <a:cs typeface="Times New Roman"/>
              </a:rPr>
              <a:t> </a:t>
            </a:r>
            <a:endParaRPr lang="zh-CN" altLang="zh-CN" sz="1050" kern="100" dirty="0">
              <a:effectLst/>
              <a:latin typeface="Calibri"/>
              <a:ea typeface="宋体"/>
              <a:cs typeface="Times New Roman"/>
            </a:endParaRPr>
          </a:p>
        </p:txBody>
      </p:sp>
      <p:sp>
        <p:nvSpPr>
          <p:cNvPr id="6" name="Content Placeholder 5"/>
          <p:cNvSpPr>
            <a:spLocks noGrp="1"/>
          </p:cNvSpPr>
          <p:nvPr>
            <p:ph sz="quarter" idx="14"/>
          </p:nvPr>
        </p:nvSpPr>
        <p:spPr>
          <a:xfrm>
            <a:off x="3508135" y="3234685"/>
            <a:ext cx="2239131" cy="2979116"/>
          </a:xfrm>
        </p:spPr>
        <p:txBody>
          <a:bodyPr>
            <a:normAutofit fontScale="77500" lnSpcReduction="20000"/>
          </a:bodyPr>
          <a:lstStyle/>
          <a:p>
            <a:pPr>
              <a:tabLst>
                <a:tab pos="266700" algn="l"/>
                <a:tab pos="533400" algn="l"/>
                <a:tab pos="800100" algn="l"/>
              </a:tabLst>
            </a:pPr>
            <a:r>
              <a:rPr lang="zh-CN" altLang="zh-CN" kern="100" dirty="0" smtClean="0">
                <a:latin typeface="Calibri"/>
                <a:ea typeface="宋体"/>
                <a:cs typeface="Times New Roman"/>
              </a:rPr>
              <a:t>工</a:t>
            </a:r>
            <a:r>
              <a:rPr lang="zh-CN" altLang="zh-CN" kern="100" dirty="0">
                <a:latin typeface="Calibri"/>
                <a:ea typeface="宋体"/>
                <a:cs typeface="Times New Roman"/>
              </a:rPr>
              <a:t>作内容</a:t>
            </a:r>
          </a:p>
          <a:p>
            <a:pPr>
              <a:tabLst>
                <a:tab pos="266700" algn="l"/>
                <a:tab pos="533400" algn="l"/>
                <a:tab pos="800100" algn="l"/>
              </a:tabLst>
            </a:pPr>
            <a:r>
              <a:rPr lang="zh-CN" altLang="zh-CN" kern="100" dirty="0" smtClean="0">
                <a:latin typeface="Calibri"/>
                <a:ea typeface="宋体"/>
                <a:cs typeface="Times New Roman"/>
              </a:rPr>
              <a:t>人</a:t>
            </a:r>
            <a:r>
              <a:rPr lang="zh-CN" altLang="zh-CN" kern="100" dirty="0">
                <a:latin typeface="Calibri"/>
                <a:ea typeface="宋体"/>
                <a:cs typeface="Times New Roman"/>
              </a:rPr>
              <a:t>员筛选</a:t>
            </a:r>
          </a:p>
          <a:p>
            <a:pPr>
              <a:tabLst>
                <a:tab pos="266700" algn="l"/>
                <a:tab pos="533400" algn="l"/>
                <a:tab pos="800100" algn="l"/>
              </a:tabLst>
            </a:pPr>
            <a:r>
              <a:rPr lang="zh-CN" altLang="zh-CN" kern="100" dirty="0" smtClean="0">
                <a:latin typeface="Calibri"/>
                <a:ea typeface="宋体"/>
                <a:cs typeface="Times New Roman"/>
              </a:rPr>
              <a:t>工</a:t>
            </a:r>
            <a:r>
              <a:rPr lang="zh-CN" altLang="zh-CN" kern="100" dirty="0">
                <a:latin typeface="Calibri"/>
                <a:ea typeface="宋体"/>
                <a:cs typeface="Times New Roman"/>
              </a:rPr>
              <a:t>作计划制定</a:t>
            </a:r>
          </a:p>
          <a:p>
            <a:pPr>
              <a:tabLst>
                <a:tab pos="266700" algn="l"/>
                <a:tab pos="533400" algn="l"/>
                <a:tab pos="800100" algn="l"/>
              </a:tabLst>
            </a:pPr>
            <a:r>
              <a:rPr lang="zh-CN" altLang="zh-CN" kern="100" dirty="0" smtClean="0">
                <a:latin typeface="Calibri"/>
                <a:ea typeface="宋体"/>
                <a:cs typeface="Times New Roman"/>
              </a:rPr>
              <a:t>任</a:t>
            </a:r>
            <a:r>
              <a:rPr lang="zh-CN" altLang="zh-CN" kern="100" dirty="0">
                <a:latin typeface="Calibri"/>
                <a:ea typeface="宋体"/>
                <a:cs typeface="Times New Roman"/>
              </a:rPr>
              <a:t>务分工</a:t>
            </a:r>
          </a:p>
          <a:p>
            <a:pPr>
              <a:tabLst>
                <a:tab pos="266700" algn="l"/>
                <a:tab pos="533400" algn="l"/>
                <a:tab pos="800100" algn="l"/>
              </a:tabLst>
            </a:pPr>
            <a:r>
              <a:rPr lang="zh-CN" altLang="zh-CN" kern="100" dirty="0" smtClean="0">
                <a:latin typeface="Calibri"/>
                <a:ea typeface="宋体"/>
                <a:cs typeface="Times New Roman"/>
              </a:rPr>
              <a:t>故</a:t>
            </a:r>
            <a:r>
              <a:rPr lang="zh-CN" altLang="zh-CN" kern="100" dirty="0">
                <a:latin typeface="Calibri"/>
                <a:ea typeface="宋体"/>
                <a:cs typeface="Times New Roman"/>
              </a:rPr>
              <a:t>事设计</a:t>
            </a:r>
          </a:p>
          <a:p>
            <a:pPr>
              <a:tabLst>
                <a:tab pos="266700" algn="l"/>
                <a:tab pos="533400" algn="l"/>
                <a:tab pos="800100" algn="l"/>
              </a:tabLst>
            </a:pPr>
            <a:r>
              <a:rPr lang="zh-CN" altLang="zh-CN" kern="100" dirty="0" smtClean="0">
                <a:latin typeface="Calibri"/>
                <a:ea typeface="宋体"/>
                <a:cs typeface="Times New Roman"/>
              </a:rPr>
              <a:t>主</a:t>
            </a:r>
            <a:r>
              <a:rPr lang="zh-CN" altLang="zh-CN" kern="100" dirty="0">
                <a:latin typeface="Calibri"/>
                <a:ea typeface="宋体"/>
                <a:cs typeface="Times New Roman"/>
              </a:rPr>
              <a:t>题确定</a:t>
            </a:r>
          </a:p>
          <a:p>
            <a:pPr>
              <a:tabLst>
                <a:tab pos="266700" algn="l"/>
                <a:tab pos="533400" algn="l"/>
                <a:tab pos="800100" algn="l"/>
              </a:tabLst>
            </a:pPr>
            <a:r>
              <a:rPr lang="zh-CN" altLang="zh-CN" kern="100" dirty="0" smtClean="0">
                <a:latin typeface="Calibri"/>
                <a:ea typeface="宋体"/>
                <a:cs typeface="Times New Roman"/>
              </a:rPr>
              <a:t>故</a:t>
            </a:r>
            <a:r>
              <a:rPr lang="zh-CN" altLang="zh-CN" kern="100" dirty="0">
                <a:latin typeface="Calibri"/>
                <a:ea typeface="宋体"/>
                <a:cs typeface="Times New Roman"/>
              </a:rPr>
              <a:t>事板设计</a:t>
            </a:r>
          </a:p>
          <a:p>
            <a:pPr>
              <a:tabLst>
                <a:tab pos="266700" algn="l"/>
                <a:tab pos="533400" algn="l"/>
                <a:tab pos="800100" algn="l"/>
              </a:tabLst>
            </a:pPr>
            <a:r>
              <a:rPr lang="zh-CN" altLang="zh-CN" kern="100" dirty="0" smtClean="0">
                <a:latin typeface="Calibri"/>
                <a:ea typeface="宋体"/>
                <a:cs typeface="Times New Roman"/>
              </a:rPr>
              <a:t>选</a:t>
            </a:r>
            <a:r>
              <a:rPr lang="zh-CN" altLang="zh-CN" kern="100" dirty="0">
                <a:latin typeface="Calibri"/>
                <a:ea typeface="宋体"/>
                <a:cs typeface="Times New Roman"/>
              </a:rPr>
              <a:t>定任务</a:t>
            </a:r>
          </a:p>
          <a:p>
            <a:pPr>
              <a:tabLst>
                <a:tab pos="266700" algn="l"/>
                <a:tab pos="533400" algn="l"/>
                <a:tab pos="800100" algn="l"/>
              </a:tabLst>
            </a:pPr>
            <a:r>
              <a:rPr lang="zh-CN" altLang="zh-CN" kern="100" dirty="0" smtClean="0">
                <a:latin typeface="Calibri"/>
                <a:ea typeface="宋体"/>
                <a:cs typeface="Times New Roman"/>
              </a:rPr>
              <a:t>测</a:t>
            </a:r>
            <a:r>
              <a:rPr lang="zh-CN" altLang="zh-CN" kern="100" dirty="0">
                <a:latin typeface="Calibri"/>
                <a:ea typeface="宋体"/>
                <a:cs typeface="Times New Roman"/>
              </a:rPr>
              <a:t>试与故事发布</a:t>
            </a:r>
          </a:p>
          <a:p>
            <a:pPr>
              <a:tabLst>
                <a:tab pos="266700" algn="l"/>
                <a:tab pos="533400" algn="l"/>
                <a:tab pos="800100" algn="l"/>
              </a:tabLst>
            </a:pPr>
            <a:r>
              <a:rPr lang="zh-CN" altLang="zh-CN" kern="100" dirty="0" smtClean="0">
                <a:latin typeface="Calibri"/>
                <a:ea typeface="宋体"/>
                <a:cs typeface="Times New Roman"/>
              </a:rPr>
              <a:t>挑</a:t>
            </a:r>
            <a:r>
              <a:rPr lang="zh-CN" altLang="zh-CN" kern="100" dirty="0">
                <a:latin typeface="Calibri"/>
                <a:ea typeface="宋体"/>
                <a:cs typeface="Times New Roman"/>
              </a:rPr>
              <a:t>战方工作规</a:t>
            </a:r>
            <a:r>
              <a:rPr lang="zh-CN" altLang="zh-CN" kern="100" dirty="0" smtClean="0">
                <a:latin typeface="Calibri"/>
                <a:ea typeface="宋体"/>
                <a:cs typeface="Times New Roman"/>
              </a:rPr>
              <a:t>则</a:t>
            </a:r>
            <a:endParaRPr lang="en-US" altLang="zh-CN" kern="100" dirty="0" smtClean="0">
              <a:latin typeface="Calibri"/>
              <a:ea typeface="宋体"/>
              <a:cs typeface="Times New Roman"/>
            </a:endParaRPr>
          </a:p>
          <a:p>
            <a:pPr>
              <a:tabLst>
                <a:tab pos="266700" algn="l"/>
                <a:tab pos="533400" algn="l"/>
                <a:tab pos="800100" algn="l"/>
              </a:tabLst>
            </a:pPr>
            <a:endParaRPr lang="zh-CN" altLang="zh-CN" kern="100" dirty="0">
              <a:latin typeface="Calibri"/>
              <a:ea typeface="宋体"/>
              <a:cs typeface="Times New Roman"/>
            </a:endParaRPr>
          </a:p>
          <a:p>
            <a:pPr>
              <a:tabLst>
                <a:tab pos="266700" algn="l"/>
                <a:tab pos="533400" algn="l"/>
                <a:tab pos="800100" algn="l"/>
              </a:tabLst>
            </a:pPr>
            <a:r>
              <a:rPr lang="zh-CN" altLang="zh-CN" sz="1500" kern="100" dirty="0">
                <a:latin typeface="Calibri"/>
                <a:ea typeface="宋体"/>
                <a:cs typeface="Times New Roman"/>
              </a:rPr>
              <a:t>计分</a:t>
            </a:r>
            <a:r>
              <a:rPr lang="zh-CN" altLang="zh-CN" sz="1500" kern="100" dirty="0" smtClean="0">
                <a:latin typeface="Calibri"/>
                <a:ea typeface="宋体"/>
                <a:cs typeface="Times New Roman"/>
              </a:rPr>
              <a:t>组</a:t>
            </a:r>
            <a:endParaRPr lang="en-US" altLang="zh-CN" sz="1500" kern="100" dirty="0" smtClean="0">
              <a:latin typeface="Calibri"/>
              <a:ea typeface="宋体"/>
              <a:cs typeface="Times New Roman"/>
            </a:endParaRPr>
          </a:p>
          <a:p>
            <a:pPr>
              <a:tabLst>
                <a:tab pos="266700" algn="l"/>
                <a:tab pos="533400" algn="l"/>
                <a:tab pos="800100" algn="l"/>
              </a:tabLst>
            </a:pPr>
            <a:r>
              <a:rPr lang="zh-CN" altLang="zh-CN" sz="1600" kern="100" dirty="0">
                <a:latin typeface="Calibri"/>
                <a:ea typeface="宋体"/>
                <a:cs typeface="Times New Roman"/>
              </a:rPr>
              <a:t>统一文件标准</a:t>
            </a:r>
            <a:endParaRPr lang="zh-CN" altLang="zh-CN" kern="100" dirty="0">
              <a:latin typeface="Calibri"/>
              <a:ea typeface="宋体"/>
              <a:cs typeface="Times New Roman"/>
            </a:endParaRPr>
          </a:p>
          <a:p>
            <a:pPr>
              <a:tabLst>
                <a:tab pos="266700" algn="l"/>
                <a:tab pos="533400" algn="l"/>
                <a:tab pos="800100" algn="l"/>
              </a:tabLst>
            </a:pPr>
            <a:r>
              <a:rPr lang="zh-CN" altLang="zh-CN" kern="100" dirty="0" smtClean="0">
                <a:latin typeface="Calibri"/>
                <a:ea typeface="宋体"/>
                <a:cs typeface="Times New Roman"/>
              </a:rPr>
              <a:t>管</a:t>
            </a:r>
            <a:r>
              <a:rPr lang="zh-CN" altLang="zh-CN" kern="100" dirty="0">
                <a:latin typeface="Calibri"/>
                <a:ea typeface="宋体"/>
                <a:cs typeface="Times New Roman"/>
              </a:rPr>
              <a:t>理工具</a:t>
            </a:r>
          </a:p>
          <a:p>
            <a:pPr>
              <a:tabLst>
                <a:tab pos="266700" algn="l"/>
                <a:tab pos="533400" algn="l"/>
                <a:tab pos="800100" algn="l"/>
              </a:tabLst>
            </a:pPr>
            <a:r>
              <a:rPr lang="zh-CN" altLang="zh-CN" kern="100" dirty="0" smtClean="0">
                <a:latin typeface="Calibri"/>
                <a:ea typeface="宋体"/>
                <a:cs typeface="Times New Roman"/>
              </a:rPr>
              <a:t>财</a:t>
            </a:r>
            <a:r>
              <a:rPr lang="zh-CN" altLang="zh-CN" kern="100" dirty="0">
                <a:latin typeface="Calibri"/>
                <a:ea typeface="宋体"/>
                <a:cs typeface="Times New Roman"/>
              </a:rPr>
              <a:t>务管理</a:t>
            </a:r>
          </a:p>
          <a:p>
            <a:pPr>
              <a:tabLst>
                <a:tab pos="266700" algn="l"/>
                <a:tab pos="533400" algn="l"/>
                <a:tab pos="800100" algn="l"/>
              </a:tabLst>
            </a:pPr>
            <a:r>
              <a:rPr lang="zh-CN" altLang="zh-CN" kern="100" dirty="0" smtClean="0">
                <a:latin typeface="Calibri"/>
                <a:ea typeface="宋体"/>
                <a:cs typeface="Times New Roman"/>
              </a:rPr>
              <a:t>任</a:t>
            </a:r>
            <a:r>
              <a:rPr lang="zh-CN" altLang="zh-CN" kern="100" dirty="0">
                <a:latin typeface="Calibri"/>
                <a:ea typeface="宋体"/>
                <a:cs typeface="Times New Roman"/>
              </a:rPr>
              <a:t>务规划</a:t>
            </a:r>
          </a:p>
          <a:p>
            <a:pPr>
              <a:tabLst>
                <a:tab pos="266700" algn="l"/>
                <a:tab pos="533400" algn="l"/>
                <a:tab pos="800100" algn="l"/>
              </a:tabLst>
            </a:pPr>
            <a:endParaRPr lang="zh-CN" altLang="zh-CN" kern="100" dirty="0">
              <a:latin typeface="Calibri"/>
              <a:ea typeface="宋体"/>
              <a:cs typeface="Times New Roman"/>
            </a:endParaRPr>
          </a:p>
          <a:p>
            <a:pPr>
              <a:tabLst>
                <a:tab pos="266700" algn="l"/>
                <a:tab pos="533400" algn="l"/>
                <a:tab pos="800100" algn="l"/>
              </a:tabLst>
            </a:pPr>
            <a:endParaRPr lang="zh-CN" altLang="zh-CN" kern="100" dirty="0">
              <a:latin typeface="Calibri"/>
              <a:ea typeface="宋体"/>
              <a:cs typeface="Times New Roman"/>
            </a:endParaRPr>
          </a:p>
          <a:p>
            <a:pPr>
              <a:tabLst>
                <a:tab pos="266700" algn="l"/>
                <a:tab pos="533400" algn="l"/>
                <a:tab pos="800100" algn="l"/>
              </a:tabLst>
            </a:pPr>
            <a:r>
              <a:rPr lang="en-US" altLang="zh-CN" kern="100" dirty="0">
                <a:latin typeface="Calibri"/>
                <a:ea typeface="宋体"/>
                <a:cs typeface="Times New Roman"/>
              </a:rPr>
              <a:t> </a:t>
            </a:r>
            <a:endParaRPr lang="zh-CN" altLang="zh-CN" kern="100" dirty="0">
              <a:latin typeface="Calibri"/>
              <a:ea typeface="宋体"/>
              <a:cs typeface="Times New Roman"/>
            </a:endParaRPr>
          </a:p>
        </p:txBody>
      </p:sp>
      <p:sp>
        <p:nvSpPr>
          <p:cNvPr id="7" name="Content Placeholder 5"/>
          <p:cNvSpPr txBox="1">
            <a:spLocks/>
          </p:cNvSpPr>
          <p:nvPr/>
        </p:nvSpPr>
        <p:spPr>
          <a:xfrm>
            <a:off x="6279921" y="3234685"/>
            <a:ext cx="2239131" cy="2979117"/>
          </a:xfrm>
          <a:prstGeom prst="rect">
            <a:avLst/>
          </a:prstGeom>
        </p:spPr>
        <p:txBody>
          <a:bodyPr vert="horz" lIns="91440" tIns="45720" rIns="91440" bIns="45720" rtlCol="0">
            <a:normAutofit/>
          </a:bodyPr>
          <a:lstStyle>
            <a:lvl1pPr marL="0" indent="0" algn="just" defTabSz="914400" rtl="0" eaLnBrk="1" latinLnBrk="0" hangingPunct="1">
              <a:lnSpc>
                <a:spcPct val="120000"/>
              </a:lnSpc>
              <a:spcBef>
                <a:spcPts val="0"/>
              </a:spcBef>
              <a:spcAft>
                <a:spcPts val="0"/>
              </a:spcAft>
              <a:buClr>
                <a:schemeClr val="accent1"/>
              </a:buClr>
              <a:buSzPct val="100000"/>
              <a:buFontTx/>
              <a:buNone/>
              <a:defRPr sz="1200" kern="1200" baseline="0">
                <a:solidFill>
                  <a:schemeClr val="tx1">
                    <a:lumMod val="50000"/>
                    <a:lumOff val="50000"/>
                  </a:schemeClr>
                </a:solidFill>
                <a:latin typeface="+mn-ea"/>
                <a:ea typeface="+mn-ea"/>
                <a:cs typeface="+mn-cs"/>
              </a:defRPr>
            </a:lvl1pPr>
            <a:lvl2pPr marL="0" indent="0" algn="just" defTabSz="914400" rtl="0" eaLnBrk="1" latinLnBrk="0" hangingPunct="1">
              <a:lnSpc>
                <a:spcPct val="120000"/>
              </a:lnSpc>
              <a:spcBef>
                <a:spcPts val="0"/>
              </a:spcBef>
              <a:spcAft>
                <a:spcPts val="0"/>
              </a:spcAft>
              <a:buClr>
                <a:schemeClr val="accent2">
                  <a:lumMod val="60000"/>
                  <a:lumOff val="40000"/>
                </a:schemeClr>
              </a:buClr>
              <a:buFontTx/>
              <a:buNone/>
              <a:defRPr sz="1200" kern="1200" baseline="0">
                <a:solidFill>
                  <a:schemeClr val="tx1">
                    <a:lumMod val="50000"/>
                    <a:lumOff val="50000"/>
                  </a:schemeClr>
                </a:solidFill>
                <a:latin typeface="+mn-ea"/>
                <a:ea typeface="+mn-ea"/>
                <a:cs typeface="+mn-cs"/>
              </a:defRPr>
            </a:lvl2pPr>
            <a:lvl3pPr marL="0" indent="0" algn="l" defTabSz="914400" rtl="0" eaLnBrk="1" latinLnBrk="0" hangingPunct="1">
              <a:lnSpc>
                <a:spcPct val="120000"/>
              </a:lnSpc>
              <a:spcBef>
                <a:spcPts val="0"/>
              </a:spcBef>
              <a:spcAft>
                <a:spcPts val="0"/>
              </a:spcAft>
              <a:buFontTx/>
              <a:buNone/>
              <a:defRPr sz="1200" kern="1200">
                <a:solidFill>
                  <a:schemeClr val="tx1">
                    <a:lumMod val="50000"/>
                    <a:lumOff val="50000"/>
                  </a:schemeClr>
                </a:solidFill>
                <a:latin typeface="+mn-ea"/>
                <a:ea typeface="+mn-ea"/>
                <a:cs typeface="+mn-cs"/>
              </a:defRPr>
            </a:lvl3pPr>
            <a:lvl4pPr marL="0" indent="0" algn="l" defTabSz="914400" rtl="0" eaLnBrk="1" latinLnBrk="0" hangingPunct="1">
              <a:lnSpc>
                <a:spcPct val="120000"/>
              </a:lnSpc>
              <a:spcBef>
                <a:spcPts val="0"/>
              </a:spcBef>
              <a:spcAft>
                <a:spcPts val="0"/>
              </a:spcAft>
              <a:buFontTx/>
              <a:buNone/>
              <a:defRPr sz="1200" kern="1200">
                <a:solidFill>
                  <a:schemeClr val="tx1">
                    <a:lumMod val="50000"/>
                    <a:lumOff val="50000"/>
                  </a:schemeClr>
                </a:solidFill>
                <a:latin typeface="+mn-ea"/>
                <a:ea typeface="+mn-ea"/>
                <a:cs typeface="+mn-cs"/>
              </a:defRPr>
            </a:lvl4pPr>
            <a:lvl5pPr marL="0" indent="0" algn="l" defTabSz="914400" rtl="0" eaLnBrk="1" latinLnBrk="0" hangingPunct="1">
              <a:lnSpc>
                <a:spcPct val="120000"/>
              </a:lnSpc>
              <a:spcBef>
                <a:spcPts val="0"/>
              </a:spcBef>
              <a:spcAft>
                <a:spcPts val="0"/>
              </a:spcAft>
              <a:buFontTx/>
              <a:buNone/>
              <a:defRPr sz="1200" kern="1200">
                <a:solidFill>
                  <a:schemeClr val="tx1">
                    <a:lumMod val="50000"/>
                    <a:lumOff val="50000"/>
                  </a:schemeClr>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tabLst>
                <a:tab pos="266700" algn="l"/>
                <a:tab pos="533400" algn="l"/>
                <a:tab pos="800100" algn="l"/>
              </a:tabLst>
            </a:pPr>
            <a:r>
              <a:rPr lang="en-US" altLang="zh-CN" sz="900" kern="100" dirty="0" smtClean="0">
                <a:latin typeface="Calibri"/>
                <a:ea typeface="宋体"/>
                <a:cs typeface="Times New Roman"/>
              </a:rPr>
              <a:t>        </a:t>
            </a:r>
            <a:r>
              <a:rPr lang="zh-CN" altLang="zh-CN" sz="900" kern="100" dirty="0" smtClean="0">
                <a:latin typeface="Calibri"/>
                <a:ea typeface="宋体"/>
                <a:cs typeface="Times New Roman"/>
              </a:rPr>
              <a:t>挑</a:t>
            </a:r>
            <a:r>
              <a:rPr lang="zh-CN" altLang="zh-CN" sz="900" kern="100" dirty="0">
                <a:latin typeface="Calibri"/>
                <a:ea typeface="宋体"/>
                <a:cs typeface="Times New Roman"/>
              </a:rPr>
              <a:t>战方部门介绍</a:t>
            </a:r>
          </a:p>
          <a:p>
            <a:pPr>
              <a:tabLst>
                <a:tab pos="266700" algn="l"/>
                <a:tab pos="533400" algn="l"/>
                <a:tab pos="800100" algn="l"/>
              </a:tabLst>
            </a:pPr>
            <a:r>
              <a:rPr lang="en-US" altLang="zh-CN" sz="900" kern="100" dirty="0" smtClean="0">
                <a:latin typeface="Calibri"/>
                <a:ea typeface="宋体"/>
                <a:cs typeface="Times New Roman"/>
              </a:rPr>
              <a:t>      </a:t>
            </a:r>
            <a:r>
              <a:rPr lang="zh-CN" altLang="zh-CN" sz="900" kern="100" dirty="0" smtClean="0">
                <a:latin typeface="Calibri"/>
                <a:ea typeface="宋体"/>
                <a:cs typeface="Times New Roman"/>
              </a:rPr>
              <a:t>任</a:t>
            </a:r>
            <a:r>
              <a:rPr lang="zh-CN" altLang="zh-CN" sz="900" kern="100" dirty="0">
                <a:latin typeface="Calibri"/>
                <a:ea typeface="宋体"/>
                <a:cs typeface="Times New Roman"/>
              </a:rPr>
              <a:t>务方分工</a:t>
            </a:r>
          </a:p>
          <a:p>
            <a:pPr>
              <a:tabLst>
                <a:tab pos="266700" algn="l"/>
                <a:tab pos="533400" algn="l"/>
                <a:tab pos="800100" algn="l"/>
              </a:tabLst>
            </a:pPr>
            <a:r>
              <a:rPr lang="en-US" altLang="zh-CN" sz="900" kern="100" dirty="0">
                <a:latin typeface="Calibri"/>
                <a:ea typeface="宋体"/>
                <a:cs typeface="Times New Roman"/>
              </a:rPr>
              <a:t>		</a:t>
            </a:r>
            <a:r>
              <a:rPr lang="zh-CN" altLang="zh-CN" sz="900" kern="100" dirty="0">
                <a:latin typeface="Calibri"/>
                <a:ea typeface="宋体"/>
                <a:cs typeface="Times New Roman"/>
              </a:rPr>
              <a:t>市场</a:t>
            </a:r>
          </a:p>
          <a:p>
            <a:pPr>
              <a:tabLst>
                <a:tab pos="266700" algn="l"/>
                <a:tab pos="533400" algn="l"/>
                <a:tab pos="800100" algn="l"/>
              </a:tabLst>
            </a:pPr>
            <a:r>
              <a:rPr lang="en-US" altLang="zh-CN" sz="900" kern="100" dirty="0">
                <a:latin typeface="Calibri"/>
                <a:ea typeface="宋体"/>
                <a:cs typeface="Times New Roman"/>
              </a:rPr>
              <a:t>		</a:t>
            </a:r>
            <a:r>
              <a:rPr lang="zh-CN" altLang="zh-CN" sz="900" kern="100" dirty="0">
                <a:latin typeface="Calibri"/>
                <a:ea typeface="宋体"/>
                <a:cs typeface="Times New Roman"/>
              </a:rPr>
              <a:t>黑市</a:t>
            </a:r>
          </a:p>
          <a:p>
            <a:pPr>
              <a:tabLst>
                <a:tab pos="266700" algn="l"/>
                <a:tab pos="533400" algn="l"/>
                <a:tab pos="800100" algn="l"/>
              </a:tabLst>
            </a:pPr>
            <a:r>
              <a:rPr lang="en-US" altLang="zh-CN" sz="900" kern="100" dirty="0">
                <a:latin typeface="Calibri"/>
                <a:ea typeface="宋体"/>
                <a:cs typeface="Times New Roman"/>
              </a:rPr>
              <a:t>		</a:t>
            </a:r>
            <a:r>
              <a:rPr lang="zh-CN" altLang="zh-CN" sz="900" kern="100" dirty="0">
                <a:latin typeface="Calibri"/>
                <a:ea typeface="宋体"/>
                <a:cs typeface="Times New Roman"/>
              </a:rPr>
              <a:t>银行</a:t>
            </a:r>
          </a:p>
          <a:p>
            <a:pPr>
              <a:tabLst>
                <a:tab pos="266700" algn="l"/>
                <a:tab pos="533400" algn="l"/>
                <a:tab pos="800100" algn="l"/>
              </a:tabLst>
            </a:pPr>
            <a:r>
              <a:rPr lang="en-US" altLang="zh-CN" sz="900" kern="100" dirty="0">
                <a:latin typeface="Calibri"/>
                <a:ea typeface="宋体"/>
                <a:cs typeface="Times New Roman"/>
              </a:rPr>
              <a:t>		</a:t>
            </a:r>
            <a:r>
              <a:rPr lang="zh-CN" altLang="zh-CN" sz="900" kern="100" dirty="0">
                <a:latin typeface="Calibri"/>
                <a:ea typeface="宋体"/>
                <a:cs typeface="Times New Roman"/>
              </a:rPr>
              <a:t>法律及冲突调解</a:t>
            </a:r>
          </a:p>
          <a:p>
            <a:pPr>
              <a:tabLst>
                <a:tab pos="266700" algn="l"/>
                <a:tab pos="533400" algn="l"/>
                <a:tab pos="800100" algn="l"/>
              </a:tabLst>
            </a:pPr>
            <a:r>
              <a:rPr lang="en-US" altLang="zh-CN" sz="900" kern="100" dirty="0">
                <a:latin typeface="Calibri"/>
                <a:ea typeface="宋体"/>
                <a:cs typeface="Times New Roman"/>
              </a:rPr>
              <a:t>		</a:t>
            </a:r>
            <a:r>
              <a:rPr lang="zh-CN" altLang="zh-CN" sz="900" kern="100" dirty="0">
                <a:latin typeface="Calibri"/>
                <a:ea typeface="宋体"/>
                <a:cs typeface="Times New Roman"/>
              </a:rPr>
              <a:t>知识产权管理</a:t>
            </a:r>
          </a:p>
          <a:p>
            <a:pPr>
              <a:tabLst>
                <a:tab pos="266700" algn="l"/>
                <a:tab pos="533400" algn="l"/>
                <a:tab pos="800100" algn="l"/>
              </a:tabLst>
            </a:pPr>
            <a:r>
              <a:rPr lang="en-US" altLang="zh-CN" sz="900" kern="100" dirty="0">
                <a:latin typeface="Calibri"/>
                <a:ea typeface="宋体"/>
                <a:cs typeface="Times New Roman"/>
              </a:rPr>
              <a:t>		</a:t>
            </a:r>
            <a:r>
              <a:rPr lang="zh-CN" altLang="zh-CN" sz="900" kern="100" dirty="0">
                <a:latin typeface="Calibri"/>
                <a:ea typeface="宋体"/>
                <a:cs typeface="Times New Roman"/>
              </a:rPr>
              <a:t>媒体及传播</a:t>
            </a:r>
          </a:p>
          <a:p>
            <a:pPr>
              <a:tabLst>
                <a:tab pos="266700" algn="l"/>
                <a:tab pos="533400" algn="l"/>
                <a:tab pos="800100" algn="l"/>
              </a:tabLst>
            </a:pPr>
            <a:r>
              <a:rPr lang="en-US" altLang="zh-CN" sz="900" kern="100" dirty="0">
                <a:latin typeface="Calibri"/>
                <a:ea typeface="宋体"/>
                <a:cs typeface="Times New Roman"/>
              </a:rPr>
              <a:t>		</a:t>
            </a:r>
            <a:r>
              <a:rPr lang="zh-CN" altLang="zh-CN" sz="900" kern="100" dirty="0">
                <a:latin typeface="Calibri"/>
                <a:ea typeface="宋体"/>
                <a:cs typeface="Times New Roman"/>
              </a:rPr>
              <a:t>拥有的权利</a:t>
            </a:r>
          </a:p>
        </p:txBody>
      </p:sp>
      <p:sp>
        <p:nvSpPr>
          <p:cNvPr id="8" name="Text Placeholder 4"/>
          <p:cNvSpPr txBox="1">
            <a:spLocks/>
          </p:cNvSpPr>
          <p:nvPr/>
        </p:nvSpPr>
        <p:spPr>
          <a:xfrm>
            <a:off x="6251699" y="2398203"/>
            <a:ext cx="2239131" cy="823912"/>
          </a:xfrm>
          <a:prstGeom prst="rect">
            <a:avLst/>
          </a:prstGeom>
        </p:spPr>
        <p:txBody>
          <a:bodyPr vert="horz" lIns="91440" tIns="45720" rIns="91440" bIns="45720" rtlCol="0" anchor="b">
            <a:normAutofit fontScale="92500" lnSpcReduction="20000"/>
          </a:bodyPr>
          <a:lstStyle>
            <a:lvl1pPr marL="0" indent="0" algn="just" defTabSz="914400" rtl="0" eaLnBrk="1" latinLnBrk="0" hangingPunct="1">
              <a:lnSpc>
                <a:spcPct val="110000"/>
              </a:lnSpc>
              <a:spcBef>
                <a:spcPts val="1800"/>
              </a:spcBef>
              <a:spcAft>
                <a:spcPts val="0"/>
              </a:spcAft>
              <a:buClr>
                <a:schemeClr val="accent1"/>
              </a:buClr>
              <a:buSzPct val="100000"/>
              <a:buFont typeface="Wingdings 2" panose="05020102010507070707" pitchFamily="18" charset="2"/>
              <a:buNone/>
              <a:defRPr sz="1800" b="1" kern="1200" baseline="0">
                <a:solidFill>
                  <a:schemeClr val="accent2"/>
                </a:solidFill>
                <a:latin typeface="Arial" panose="020B0604020202020204" pitchFamily="34" charset="0"/>
                <a:ea typeface="微软雅黑" panose="020B0503020204020204" pitchFamily="34" charset="-122"/>
                <a:cs typeface="+mn-cs"/>
              </a:defRPr>
            </a:lvl1pPr>
            <a:lvl2pPr marL="457200" indent="0" algn="just" defTabSz="914400" rtl="0" eaLnBrk="1" latinLnBrk="0" hangingPunct="1">
              <a:lnSpc>
                <a:spcPct val="100000"/>
              </a:lnSpc>
              <a:spcBef>
                <a:spcPts val="0"/>
              </a:spcBef>
              <a:spcAft>
                <a:spcPts val="0"/>
              </a:spcAft>
              <a:buClr>
                <a:schemeClr val="accent2">
                  <a:lumMod val="60000"/>
                  <a:lumOff val="40000"/>
                </a:schemeClr>
              </a:buClr>
              <a:buFont typeface="幼圆" panose="02010509060101010101" pitchFamily="49" charset="-122"/>
              <a:buNone/>
              <a:defRPr sz="2000" b="1" kern="1200" baseline="0">
                <a:solidFill>
                  <a:srgbClr val="7D7D7D"/>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kern="100" dirty="0" smtClean="0">
                <a:latin typeface="Calibri"/>
                <a:ea typeface="宋体"/>
                <a:cs typeface="Times New Roman"/>
              </a:rPr>
              <a:t>     Part </a:t>
            </a:r>
            <a:r>
              <a:rPr lang="zh-CN" altLang="zh-CN" kern="100" dirty="0" smtClean="0">
                <a:latin typeface="Calibri"/>
                <a:ea typeface="宋体"/>
                <a:cs typeface="Times New Roman"/>
              </a:rPr>
              <a:t>5</a:t>
            </a:r>
            <a:r>
              <a:rPr lang="en-US" altLang="zh-CN" kern="100" dirty="0" smtClean="0">
                <a:latin typeface="Calibri"/>
                <a:ea typeface="宋体"/>
                <a:cs typeface="Times New Roman"/>
              </a:rPr>
              <a:t>:</a:t>
            </a:r>
            <a:endParaRPr lang="en-US" altLang="zh-CN" kern="100" dirty="0">
              <a:latin typeface="Calibri"/>
              <a:ea typeface="宋体"/>
              <a:cs typeface="Times New Roman"/>
            </a:endParaRPr>
          </a:p>
          <a:p>
            <a:r>
              <a:rPr lang="en-US" altLang="zh-CN" kern="100" dirty="0" smtClean="0">
                <a:latin typeface="Calibri"/>
                <a:ea typeface="宋体"/>
                <a:cs typeface="Times New Roman"/>
              </a:rPr>
              <a:t>     </a:t>
            </a:r>
            <a:r>
              <a:rPr lang="zh-CN" altLang="en-US" kern="100" dirty="0" smtClean="0">
                <a:latin typeface="Calibri"/>
                <a:ea typeface="宋体"/>
                <a:cs typeface="Times New Roman"/>
              </a:rPr>
              <a:t>现场执行</a:t>
            </a:r>
            <a:endParaRPr lang="zh-CN" altLang="zh-CN" kern="100" dirty="0">
              <a:latin typeface="Calibri"/>
              <a:ea typeface="宋体"/>
              <a:cs typeface="Times New Roman"/>
            </a:endParaRPr>
          </a:p>
        </p:txBody>
      </p:sp>
      <p:pic>
        <p:nvPicPr>
          <p:cNvPr id="9" name="Picture 5" descr="IMG_8076.JPG"/>
          <p:cNvPicPr>
            <a:picLocks noChangeAspect="1"/>
          </p:cNvPicPr>
          <p:nvPr/>
        </p:nvPicPr>
        <p:blipFill rotWithShape="1">
          <a:blip r:embed="rId2" cstate="email">
            <a:extLst>
              <a:ext uri="{28A0092B-C50C-407E-A947-70E740481C1C}">
                <a14:useLocalDpi xmlns:a14="http://schemas.microsoft.com/office/drawing/2010/main"/>
              </a:ext>
            </a:extLst>
          </a:blip>
          <a:srcRect l="4602" r="6510"/>
          <a:stretch/>
        </p:blipFill>
        <p:spPr>
          <a:xfrm>
            <a:off x="870948" y="1015314"/>
            <a:ext cx="1981191" cy="1392296"/>
          </a:xfrm>
          <a:prstGeom prst="rect">
            <a:avLst/>
          </a:prstGeom>
        </p:spPr>
      </p:pic>
      <p:pic>
        <p:nvPicPr>
          <p:cNvPr id="11" name="Picture 1" descr="DSC04733.JPG"/>
          <p:cNvPicPr>
            <a:picLocks noChangeAspect="1"/>
          </p:cNvPicPr>
          <p:nvPr/>
        </p:nvPicPr>
        <p:blipFill rotWithShape="1">
          <a:blip r:embed="rId3" cstate="email">
            <a:extLst>
              <a:ext uri="{28A0092B-C50C-407E-A947-70E740481C1C}">
                <a14:useLocalDpi xmlns:a14="http://schemas.microsoft.com/office/drawing/2010/main" val="0"/>
              </a:ext>
            </a:extLst>
          </a:blip>
          <a:srcRect l="11767" r="13232"/>
          <a:stretch/>
        </p:blipFill>
        <p:spPr>
          <a:xfrm>
            <a:off x="6509926" y="1016371"/>
            <a:ext cx="1980904" cy="1392296"/>
          </a:xfrm>
          <a:prstGeom prst="rect">
            <a:avLst/>
          </a:prstGeom>
        </p:spPr>
      </p:pic>
      <p:pic>
        <p:nvPicPr>
          <p:cNvPr id="12" name="Picture 2" descr="\\Lacie-5big-th\Public\201408操作手册\XLP操作手册-章节\Ch3角色定义\挑战方讨论时间表.JPG"/>
          <p:cNvPicPr>
            <a:picLocks noChangeAspect="1" noChangeArrowheads="1"/>
          </p:cNvPicPr>
          <p:nvPr/>
        </p:nvPicPr>
        <p:blipFill>
          <a:blip r:embed="rId4" cstate="print"/>
          <a:srcRect/>
          <a:stretch>
            <a:fillRect/>
          </a:stretch>
        </p:blipFill>
        <p:spPr bwMode="auto">
          <a:xfrm>
            <a:off x="3573537" y="1025778"/>
            <a:ext cx="2126694" cy="1382889"/>
          </a:xfrm>
          <a:prstGeom prst="rect">
            <a:avLst/>
          </a:prstGeom>
          <a:noFill/>
        </p:spPr>
      </p:pic>
      <p:sp>
        <p:nvSpPr>
          <p:cNvPr id="10" name="Or 9"/>
          <p:cNvSpPr/>
          <p:nvPr/>
        </p:nvSpPr>
        <p:spPr>
          <a:xfrm flipV="1">
            <a:off x="3508135" y="3202163"/>
            <a:ext cx="2126694" cy="45719"/>
          </a:xfrm>
          <a:prstGeom prst="flowChar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r 12"/>
          <p:cNvSpPr/>
          <p:nvPr/>
        </p:nvSpPr>
        <p:spPr>
          <a:xfrm flipV="1">
            <a:off x="725445" y="3202163"/>
            <a:ext cx="2126694" cy="45719"/>
          </a:xfrm>
          <a:prstGeom prst="flowChar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r 13"/>
          <p:cNvSpPr/>
          <p:nvPr/>
        </p:nvSpPr>
        <p:spPr>
          <a:xfrm flipV="1">
            <a:off x="6392358" y="3202581"/>
            <a:ext cx="2126694" cy="45719"/>
          </a:xfrm>
          <a:prstGeom prst="flowChar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标题 1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2001493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以合约的方式描述工作</a:t>
            </a:r>
            <a:r>
              <a:rPr lang="zh-CN" altLang="en-US" dirty="0" smtClean="0"/>
              <a:t>内容</a:t>
            </a:r>
            <a:endParaRPr lang="en-US" dirty="0"/>
          </a:p>
        </p:txBody>
      </p:sp>
      <p:sp>
        <p:nvSpPr>
          <p:cNvPr id="4" name="Content Placeholder 3"/>
          <p:cNvSpPr>
            <a:spLocks noGrp="1"/>
          </p:cNvSpPr>
          <p:nvPr>
            <p:ph type="body" sz="half" idx="4294967295"/>
          </p:nvPr>
        </p:nvSpPr>
        <p:spPr>
          <a:xfrm>
            <a:off x="930165" y="1679028"/>
            <a:ext cx="2949575" cy="3811588"/>
          </a:xfrm>
        </p:spPr>
        <p:txBody>
          <a:bodyPr>
            <a:normAutofit fontScale="92500" lnSpcReduction="10000"/>
          </a:bodyPr>
          <a:lstStyle/>
          <a:p>
            <a:r>
              <a:rPr lang="zh-CN" altLang="en-US" dirty="0"/>
              <a:t>以合约的方式描述工作内容</a:t>
            </a:r>
            <a:endParaRPr lang="en-US" altLang="zh-CN" dirty="0"/>
          </a:p>
          <a:p>
            <a:pPr lvl="1"/>
            <a:r>
              <a:rPr lang="zh-CN" altLang="en-US" sz="1200" dirty="0"/>
              <a:t>（已有条件）</a:t>
            </a:r>
            <a:endParaRPr lang="en-US" altLang="zh-CN" sz="1200" dirty="0"/>
          </a:p>
          <a:p>
            <a:pPr lvl="1"/>
            <a:r>
              <a:rPr lang="zh-CN" altLang="en-US" sz="1200" dirty="0"/>
              <a:t>一天（时间）</a:t>
            </a:r>
            <a:endParaRPr lang="en-US" altLang="zh-CN" sz="1200" dirty="0"/>
          </a:p>
          <a:p>
            <a:pPr lvl="1"/>
            <a:r>
              <a:rPr lang="zh-CN" altLang="en-US" sz="1200" dirty="0"/>
              <a:t>制作</a:t>
            </a:r>
            <a:r>
              <a:rPr lang="en-US" altLang="zh-CN" sz="1200" dirty="0"/>
              <a:t>XLP</a:t>
            </a:r>
            <a:r>
              <a:rPr lang="zh-CN" altLang="en-US" sz="1200" dirty="0"/>
              <a:t>手册（目标）</a:t>
            </a:r>
            <a:endParaRPr lang="en-US" altLang="zh-CN" sz="1200" dirty="0"/>
          </a:p>
          <a:p>
            <a:pPr lvl="1"/>
            <a:r>
              <a:rPr lang="zh-CN" altLang="zh-CN" sz="1200" dirty="0"/>
              <a:t>6</a:t>
            </a:r>
            <a:r>
              <a:rPr lang="zh-CN" altLang="en-US" sz="1200" dirty="0"/>
              <a:t>人团队（参与者）</a:t>
            </a:r>
            <a:endParaRPr lang="en-US" altLang="zh-CN" sz="1200" dirty="0"/>
          </a:p>
          <a:p>
            <a:pPr lvl="1"/>
            <a:r>
              <a:rPr lang="zh-CN" altLang="zh-CN" sz="1200" dirty="0"/>
              <a:t>（</a:t>
            </a:r>
            <a:r>
              <a:rPr lang="zh-CN" altLang="en-US" sz="1200" dirty="0"/>
              <a:t>检查者）</a:t>
            </a:r>
            <a:endParaRPr lang="en-US" altLang="zh-CN" sz="1200" dirty="0"/>
          </a:p>
          <a:p>
            <a:r>
              <a:rPr lang="zh-CN" altLang="en-US" dirty="0"/>
              <a:t>制定时间表</a:t>
            </a:r>
            <a:endParaRPr lang="en-US" altLang="zh-CN" dirty="0"/>
          </a:p>
          <a:p>
            <a:pPr lvl="1"/>
            <a:r>
              <a:rPr lang="zh-CN" altLang="en-US" sz="1200" dirty="0"/>
              <a:t>时间节点</a:t>
            </a:r>
            <a:endParaRPr lang="en-US" altLang="zh-CN" sz="1200" dirty="0"/>
          </a:p>
          <a:p>
            <a:pPr lvl="1"/>
            <a:r>
              <a:rPr lang="zh-CN" altLang="en-US" sz="1200" dirty="0"/>
              <a:t>任务细分</a:t>
            </a:r>
            <a:endParaRPr lang="en-US" altLang="zh-CN" sz="1200" dirty="0"/>
          </a:p>
          <a:p>
            <a:pPr lvl="1"/>
            <a:r>
              <a:rPr lang="zh-CN" altLang="en-US" sz="1200" dirty="0"/>
              <a:t>分工</a:t>
            </a:r>
            <a:endParaRPr lang="en-US" altLang="zh-CN" sz="1200" dirty="0"/>
          </a:p>
          <a:p>
            <a:pPr lvl="1"/>
            <a:r>
              <a:rPr lang="zh-CN" altLang="en-US" sz="1200" dirty="0"/>
              <a:t>安排阶段性检查节点</a:t>
            </a:r>
            <a:endParaRPr lang="en-US" altLang="zh-CN" sz="1200" dirty="0"/>
          </a:p>
          <a:p>
            <a:pPr lvl="1"/>
            <a:r>
              <a:rPr lang="zh-CN" altLang="en-US" sz="1200" dirty="0"/>
              <a:t>安排计分点</a:t>
            </a:r>
            <a:endParaRPr lang="en-US" altLang="zh-CN" sz="1200" dirty="0"/>
          </a:p>
          <a:p>
            <a:r>
              <a:rPr lang="zh-CN" altLang="en-US" dirty="0"/>
              <a:t>确定数据管理方式</a:t>
            </a:r>
            <a:endParaRPr lang="en-US" altLang="zh-CN" dirty="0"/>
          </a:p>
          <a:p>
            <a:pPr lvl="1"/>
            <a:r>
              <a:rPr lang="en-US" altLang="zh-CN" sz="1200" dirty="0" err="1"/>
              <a:t>Git</a:t>
            </a:r>
            <a:r>
              <a:rPr lang="zh-CN" altLang="en-US" sz="1200" dirty="0"/>
              <a:t>，公共数据平台</a:t>
            </a:r>
            <a:endParaRPr lang="en-US" altLang="zh-CN" sz="1200" dirty="0"/>
          </a:p>
          <a:p>
            <a:pPr lvl="1"/>
            <a:r>
              <a:rPr lang="zh-CN" altLang="en-US" sz="1200" dirty="0"/>
              <a:t>实时更新的信息展板，如</a:t>
            </a:r>
            <a:r>
              <a:rPr lang="en-US" altLang="zh-CN" sz="1200" dirty="0"/>
              <a:t>Wiki</a:t>
            </a:r>
          </a:p>
          <a:p>
            <a:pPr lvl="1"/>
            <a:r>
              <a:rPr lang="zh-CN" altLang="en-US" sz="1200" dirty="0"/>
              <a:t>统一文件标准</a:t>
            </a:r>
            <a:endParaRPr lang="en-US" altLang="zh-CN" sz="1200" dirty="0"/>
          </a:p>
        </p:txBody>
      </p:sp>
      <p:pic>
        <p:nvPicPr>
          <p:cNvPr id="3" name="Content Placeholder 2" descr="任务通告单.png"/>
          <p:cNvPicPr>
            <a:picLocks noGrp="1" noChangeAspect="1"/>
          </p:cNvPicPr>
          <p:nvPr>
            <p:ph idx="4294967295"/>
          </p:nvPr>
        </p:nvPicPr>
        <p:blipFill>
          <a:blip r:embed="rId2" cstate="email">
            <a:extLst>
              <a:ext uri="{28A0092B-C50C-407E-A947-70E740481C1C}">
                <a14:useLocalDpi xmlns:a14="http://schemas.microsoft.com/office/drawing/2010/main" val="0"/>
              </a:ext>
            </a:extLst>
          </a:blip>
          <a:srcRect l="11189" r="11189"/>
          <a:stretch>
            <a:fillRect/>
          </a:stretch>
        </p:blipFill>
        <p:spPr>
          <a:xfrm>
            <a:off x="4514850" y="987425"/>
            <a:ext cx="4629150" cy="4873625"/>
          </a:xfrm>
        </p:spPr>
      </p:pic>
      <p:sp>
        <p:nvSpPr>
          <p:cNvPr id="5" name="文本框 4"/>
          <p:cNvSpPr txBox="1"/>
          <p:nvPr/>
        </p:nvSpPr>
        <p:spPr>
          <a:xfrm>
            <a:off x="7079673" y="5861050"/>
            <a:ext cx="1925782" cy="272382"/>
          </a:xfrm>
          <a:prstGeom prst="rect">
            <a:avLst/>
          </a:prstGeom>
          <a:noFill/>
        </p:spPr>
        <p:txBody>
          <a:bodyPr wrap="square" rtlCol="0">
            <a:spAutoFit/>
          </a:bodyPr>
          <a:lstStyle/>
          <a:p>
            <a:pPr>
              <a:lnSpc>
                <a:spcPct val="130000"/>
              </a:lnSpc>
            </a:pPr>
            <a:r>
              <a:rPr lang="en-US" altLang="zh-CN" sz="900" dirty="0">
                <a:ea typeface="微软雅黑" panose="020B0503020204020204" pitchFamily="34" charset="-122"/>
              </a:rPr>
              <a:t>▲2014</a:t>
            </a:r>
            <a:r>
              <a:rPr lang="zh-CN" altLang="en-US" sz="900" dirty="0">
                <a:ea typeface="微软雅黑" panose="020B0503020204020204" pitchFamily="34" charset="-122"/>
              </a:rPr>
              <a:t>年</a:t>
            </a:r>
            <a:r>
              <a:rPr lang="en-US" altLang="zh-CN" sz="900" dirty="0">
                <a:ea typeface="微软雅黑" panose="020B0503020204020204" pitchFamily="34" charset="-122"/>
              </a:rPr>
              <a:t>1</a:t>
            </a:r>
            <a:r>
              <a:rPr lang="zh-CN" altLang="en-US" sz="900" dirty="0">
                <a:ea typeface="微软雅黑" panose="020B0503020204020204" pitchFamily="34" charset="-122"/>
              </a:rPr>
              <a:t>月</a:t>
            </a:r>
            <a:r>
              <a:rPr lang="en-US" altLang="zh-CN" sz="900" dirty="0">
                <a:ea typeface="微软雅黑" panose="020B0503020204020204" pitchFamily="34" charset="-122"/>
              </a:rPr>
              <a:t>XLP</a:t>
            </a:r>
            <a:r>
              <a:rPr lang="zh-CN" altLang="en-US" sz="900" dirty="0">
                <a:ea typeface="微软雅黑" panose="020B0503020204020204" pitchFamily="34" charset="-122"/>
              </a:rPr>
              <a:t>任务方通告单</a:t>
            </a:r>
          </a:p>
        </p:txBody>
      </p:sp>
    </p:spTree>
    <p:extLst>
      <p:ext uri="{BB962C8B-B14F-4D97-AF65-F5344CB8AC3E}">
        <p14:creationId xmlns:p14="http://schemas.microsoft.com/office/powerpoint/2010/main" val="393820581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文本框 10"/>
          <p:cNvSpPr>
            <a:spLocks noChangeArrowheads="1"/>
          </p:cNvSpPr>
          <p:nvPr/>
        </p:nvSpPr>
        <p:spPr bwMode="auto">
          <a:xfrm>
            <a:off x="10385425" y="3648075"/>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endParaRPr lang="zh-CN" altLang="zh-CN">
              <a:solidFill>
                <a:srgbClr val="47494B"/>
              </a:solidFill>
              <a:sym typeface="Arial" panose="020B0604020202020204" pitchFamily="34" charset="0"/>
            </a:endParaRPr>
          </a:p>
        </p:txBody>
      </p:sp>
      <p:pic>
        <p:nvPicPr>
          <p:cNvPr id="4813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9175" y="1779588"/>
            <a:ext cx="1311275" cy="3371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标题 1"/>
          <p:cNvSpPr>
            <a:spLocks noGrp="1"/>
          </p:cNvSpPr>
          <p:nvPr>
            <p:ph type="title"/>
          </p:nvPr>
        </p:nvSpPr>
        <p:spPr/>
        <p:txBody>
          <a:bodyPr>
            <a:normAutofit/>
          </a:bodyPr>
          <a:lstStyle/>
          <a:p>
            <a:r>
              <a:rPr lang="zh-CN" altLang="en-US" dirty="0"/>
              <a:t>计分</a:t>
            </a:r>
            <a:r>
              <a:rPr lang="zh-CN" altLang="en-US" dirty="0" smtClean="0"/>
              <a:t>组</a:t>
            </a:r>
            <a:endParaRPr lang="zh-CN" altLang="en-US" dirty="0"/>
          </a:p>
        </p:txBody>
      </p:sp>
      <p:sp>
        <p:nvSpPr>
          <p:cNvPr id="3" name="内容占位符 2"/>
          <p:cNvSpPr>
            <a:spLocks noGrp="1"/>
          </p:cNvSpPr>
          <p:nvPr>
            <p:ph sz="quarter" idx="13"/>
          </p:nvPr>
        </p:nvSpPr>
        <p:spPr>
          <a:xfrm>
            <a:off x="1049866" y="2253593"/>
            <a:ext cx="3809471" cy="4932363"/>
          </a:xfrm>
        </p:spPr>
        <p:txBody>
          <a:bodyPr/>
          <a:lstStyle/>
          <a:p>
            <a:r>
              <a:rPr lang="zh-CN" altLang="en-US" dirty="0"/>
              <a:t>计分组在活动中有两项功能：第一就是计分组要在任务方开始活动前写出任务方的任务安排，在任务进行中可通过设立契约和实时计分的方式推动任务方展开活动</a:t>
            </a:r>
            <a:r>
              <a:rPr lang="zh-CN" altLang="zh-CN" dirty="0"/>
              <a:t>,</a:t>
            </a:r>
            <a:r>
              <a:rPr lang="zh-CN" altLang="en-US" dirty="0"/>
              <a:t>在无形中给任务方添加压力。消磨任务方的抵触情绪，同时针对性的引导每一位同学尽快转化到既定角色中。第二是在</a:t>
            </a:r>
            <a:r>
              <a:rPr lang="zh-CN" altLang="zh-CN" dirty="0"/>
              <a:t>XLP</a:t>
            </a:r>
            <a:r>
              <a:rPr lang="zh-CN" altLang="en-US" dirty="0"/>
              <a:t>课程开展期间时刻掌握现场近况把握好现场每个微小的细节，第一时间反馈给挑战方。</a:t>
            </a:r>
          </a:p>
          <a:p>
            <a:endParaRPr lang="zh-CN" altLang="en-US" dirty="0"/>
          </a:p>
        </p:txBody>
      </p:sp>
      <p:sp>
        <p:nvSpPr>
          <p:cNvPr id="4" name="内容占位符 3"/>
          <p:cNvSpPr>
            <a:spLocks noGrp="1"/>
          </p:cNvSpPr>
          <p:nvPr>
            <p:ph sz="quarter" idx="14"/>
          </p:nvPr>
        </p:nvSpPr>
        <p:spPr/>
        <p:txBody>
          <a:bodyPr/>
          <a:lstStyle/>
          <a:p>
            <a:endParaRPr lang="zh-CN" altLang="en-US" dirty="0"/>
          </a:p>
        </p:txBody>
      </p:sp>
    </p:spTree>
    <p:extLst>
      <p:ext uri="{BB962C8B-B14F-4D97-AF65-F5344CB8AC3E}">
        <p14:creationId xmlns:p14="http://schemas.microsoft.com/office/powerpoint/2010/main" val="101379755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endParaRPr lang="zh-CN" altLang="zh-CN" dirty="0"/>
          </a:p>
        </p:txBody>
      </p:sp>
      <p:sp>
        <p:nvSpPr>
          <p:cNvPr id="49155" name="Rectangle 3"/>
          <p:cNvSpPr>
            <a:spLocks noGrp="1" noChangeArrowheads="1"/>
          </p:cNvSpPr>
          <p:nvPr>
            <p:ph type="body" idx="4294967295"/>
          </p:nvPr>
        </p:nvSpPr>
        <p:spPr>
          <a:xfrm>
            <a:off x="419100" y="1027114"/>
            <a:ext cx="8291513" cy="5329238"/>
          </a:xfrm>
          <a:prstGeom prst="rect">
            <a:avLst/>
          </a:prstGeom>
        </p:spPr>
        <p:txBody>
          <a:bodyPr/>
          <a:lstStyle/>
          <a:p>
            <a:endParaRPr lang="zh-CN" altLang="zh-CN" dirty="0"/>
          </a:p>
        </p:txBody>
      </p:sp>
      <p:pic>
        <p:nvPicPr>
          <p:cNvPr id="4915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413" y="762000"/>
            <a:ext cx="6977062" cy="5164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9157" name="Text Box 5"/>
          <p:cNvSpPr txBox="1">
            <a:spLocks noChangeArrowheads="1"/>
          </p:cNvSpPr>
          <p:nvPr/>
        </p:nvSpPr>
        <p:spPr bwMode="auto">
          <a:xfrm>
            <a:off x="5105183" y="5938644"/>
            <a:ext cx="241783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Arial" panose="020B0604020202020204" pitchFamily="34" charset="0"/>
              <a:buNone/>
            </a:pPr>
            <a:r>
              <a:rPr lang="zh-CN" altLang="en-US" sz="900" dirty="0">
                <a:latin typeface="宋体" panose="02010600030101010101" pitchFamily="2" charset="-122"/>
              </a:rPr>
              <a:t>▲2014年天津机电学院XLP举办时积分表</a:t>
            </a:r>
          </a:p>
        </p:txBody>
      </p:sp>
    </p:spTree>
    <p:extLst>
      <p:ext uri="{BB962C8B-B14F-4D97-AF65-F5344CB8AC3E}">
        <p14:creationId xmlns:p14="http://schemas.microsoft.com/office/powerpoint/2010/main" val="309421804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noChangeArrowheads="1"/>
          </p:cNvSpPr>
          <p:nvPr>
            <p:ph type="title"/>
          </p:nvPr>
        </p:nvSpPr>
        <p:spPr>
          <a:ln/>
        </p:spPr>
        <p:txBody>
          <a:bodyPr>
            <a:normAutofit/>
          </a:bodyPr>
          <a:lstStyle/>
          <a:p>
            <a:pPr marL="0" indent="0"/>
            <a:r>
              <a:rPr lang="zh-CN" dirty="0"/>
              <a:t>统一文件</a:t>
            </a:r>
            <a:r>
              <a:rPr lang="zh-CN" dirty="0" smtClean="0"/>
              <a:t>标准</a:t>
            </a:r>
            <a:endParaRPr lang="zh-CN" dirty="0"/>
          </a:p>
        </p:txBody>
      </p:sp>
      <p:sp>
        <p:nvSpPr>
          <p:cNvPr id="50179" name="内容占位符 4"/>
          <p:cNvSpPr>
            <a:spLocks noGrp="1" noChangeArrowheads="1"/>
          </p:cNvSpPr>
          <p:nvPr>
            <p:ph sz="quarter" idx="4294967295"/>
          </p:nvPr>
        </p:nvSpPr>
        <p:spPr bwMode="auto">
          <a:xfrm>
            <a:off x="419100" y="2333297"/>
            <a:ext cx="3832658" cy="38436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marL="0" indent="0">
              <a:buFont typeface="Wingdings 2" panose="05020102010507070707" pitchFamily="18" charset="2"/>
              <a:buNone/>
            </a:pPr>
            <a:r>
              <a:rPr lang="zh-CN" sz="1200" dirty="0">
                <a:solidFill>
                  <a:schemeClr val="tx1">
                    <a:lumMod val="50000"/>
                    <a:lumOff val="50000"/>
                  </a:schemeClr>
                </a:solidFill>
                <a:latin typeface="+mn-ea"/>
                <a:ea typeface="+mn-ea"/>
              </a:rPr>
              <a:t>文件统一保证所有信息能够有标准结构下进行统一管理，使文件在使用时就有统一的规格和方法。统一文件标注可以使发送的文件具有标准的使用效应。</a:t>
            </a:r>
          </a:p>
        </p:txBody>
      </p:sp>
      <p:pic>
        <p:nvPicPr>
          <p:cNvPr id="50181" name="Picture 5" descr="team1"/>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586288" y="484188"/>
            <a:ext cx="4533900" cy="566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文件规范.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62661" y="3352483"/>
            <a:ext cx="889097" cy="2711018"/>
          </a:xfrm>
          <a:prstGeom prst="rect">
            <a:avLst/>
          </a:prstGeom>
          <a:ln>
            <a:solidFill>
              <a:srgbClr val="4F81BD"/>
            </a:solidFill>
          </a:ln>
        </p:spPr>
      </p:pic>
    </p:spTree>
    <p:extLst>
      <p:ext uri="{BB962C8B-B14F-4D97-AF65-F5344CB8AC3E}">
        <p14:creationId xmlns:p14="http://schemas.microsoft.com/office/powerpoint/2010/main" val="33975380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endParaRPr lang="zh-CN" altLang="zh-CN"/>
          </a:p>
        </p:txBody>
      </p:sp>
      <p:pic>
        <p:nvPicPr>
          <p:cNvPr id="51203" name="Picture 3" descr="team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517525"/>
            <a:ext cx="7481888" cy="555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Text Box 4"/>
          <p:cNvSpPr txBox="1">
            <a:spLocks noChangeArrowheads="1"/>
          </p:cNvSpPr>
          <p:nvPr/>
        </p:nvSpPr>
        <p:spPr bwMode="auto">
          <a:xfrm>
            <a:off x="5094505" y="5334000"/>
            <a:ext cx="321843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Arial" panose="020B0604020202020204" pitchFamily="34" charset="0"/>
              <a:buNone/>
            </a:pPr>
            <a:r>
              <a:rPr lang="zh-CN" altLang="en-US" sz="900" dirty="0">
                <a:latin typeface="宋体" panose="02010600030101010101" pitchFamily="2" charset="-122"/>
              </a:rPr>
              <a:t>▲2014年8月12日XLP活动中截图</a:t>
            </a:r>
          </a:p>
        </p:txBody>
      </p:sp>
      <p:sp>
        <p:nvSpPr>
          <p:cNvPr id="6" name="TextBox 5"/>
          <p:cNvSpPr txBox="1"/>
          <p:nvPr/>
        </p:nvSpPr>
        <p:spPr>
          <a:xfrm>
            <a:off x="1572697" y="2789539"/>
            <a:ext cx="7725192" cy="2569934"/>
          </a:xfrm>
          <a:prstGeom prst="rect">
            <a:avLst/>
          </a:prstGeom>
          <a:solidFill>
            <a:srgbClr val="92D050">
              <a:alpha val="86000"/>
            </a:srgbClr>
          </a:solidFill>
        </p:spPr>
        <p:txBody>
          <a:bodyPr wrap="none" rtlCol="0">
            <a:spAutoFit/>
          </a:bodyPr>
          <a:lstStyle/>
          <a:p>
            <a:pPr>
              <a:lnSpc>
                <a:spcPct val="150000"/>
              </a:lnSpc>
            </a:pPr>
            <a:r>
              <a:rPr lang="en-US" altLang="zh-TW" sz="1200" dirty="0">
                <a:solidFill>
                  <a:schemeClr val="bg1"/>
                </a:solidFill>
                <a:latin typeface="Arial"/>
                <a:ea typeface="黑体"/>
                <a:cs typeface="Arial"/>
              </a:rPr>
              <a:t>admin : </a:t>
            </a:r>
            <a:r>
              <a:rPr lang="zh-TW" altLang="en-US" sz="1200" dirty="0">
                <a:solidFill>
                  <a:schemeClr val="bg1"/>
                </a:solidFill>
                <a:latin typeface="Arial"/>
                <a:ea typeface="黑体"/>
                <a:cs typeface="Arial"/>
              </a:rPr>
              <a:t>所有与管理人力，物资等信息，应当放置在</a:t>
            </a:r>
            <a:r>
              <a:rPr lang="en-US" altLang="zh-TW" sz="1200" dirty="0">
                <a:solidFill>
                  <a:schemeClr val="bg1"/>
                </a:solidFill>
                <a:latin typeface="Arial"/>
                <a:ea typeface="黑体"/>
                <a:cs typeface="Arial"/>
              </a:rPr>
              <a:t>admin</a:t>
            </a:r>
            <a:r>
              <a:rPr lang="zh-TW" altLang="en-US" sz="1200" dirty="0" smtClean="0">
                <a:solidFill>
                  <a:schemeClr val="bg1"/>
                </a:solidFill>
                <a:latin typeface="Arial"/>
                <a:ea typeface="黑体"/>
                <a:cs typeface="Arial"/>
              </a:rPr>
              <a:t>文件夹之下</a:t>
            </a:r>
            <a:endParaRPr lang="en-US" altLang="zh-TW" sz="1200" dirty="0" smtClean="0">
              <a:solidFill>
                <a:schemeClr val="bg1"/>
              </a:solidFill>
              <a:latin typeface="Arial"/>
              <a:ea typeface="黑体"/>
              <a:cs typeface="Arial"/>
            </a:endParaRPr>
          </a:p>
          <a:p>
            <a:pPr>
              <a:lnSpc>
                <a:spcPct val="150000"/>
              </a:lnSpc>
            </a:pPr>
            <a:r>
              <a:rPr lang="en-US" altLang="zh-TW" sz="1200" dirty="0" smtClean="0">
                <a:solidFill>
                  <a:schemeClr val="bg1"/>
                </a:solidFill>
                <a:latin typeface="Arial"/>
                <a:ea typeface="黑体"/>
                <a:cs typeface="Arial"/>
              </a:rPr>
              <a:t>data </a:t>
            </a:r>
            <a:r>
              <a:rPr lang="en-US" altLang="zh-TW" sz="1200" dirty="0">
                <a:solidFill>
                  <a:schemeClr val="bg1"/>
                </a:solidFill>
                <a:latin typeface="Arial"/>
                <a:ea typeface="黑体"/>
                <a:cs typeface="Arial"/>
              </a:rPr>
              <a:t>: </a:t>
            </a:r>
            <a:r>
              <a:rPr lang="zh-TW" altLang="en-US" sz="1200" dirty="0">
                <a:solidFill>
                  <a:schemeClr val="bg1"/>
                </a:solidFill>
                <a:latin typeface="Arial"/>
                <a:ea typeface="黑体"/>
                <a:cs typeface="Arial"/>
              </a:rPr>
              <a:t>大量数据，各种数据库文件的内容，可放置在</a:t>
            </a:r>
            <a:r>
              <a:rPr lang="en-US" altLang="zh-TW" sz="1200" dirty="0">
                <a:solidFill>
                  <a:schemeClr val="bg1"/>
                </a:solidFill>
                <a:latin typeface="Arial"/>
                <a:ea typeface="黑体"/>
                <a:cs typeface="Arial"/>
              </a:rPr>
              <a:t>data</a:t>
            </a:r>
            <a:r>
              <a:rPr lang="zh-TW" altLang="en-US" sz="1200" dirty="0" smtClean="0">
                <a:solidFill>
                  <a:schemeClr val="bg1"/>
                </a:solidFill>
                <a:latin typeface="Arial"/>
                <a:ea typeface="黑体"/>
                <a:cs typeface="Arial"/>
              </a:rPr>
              <a:t>文件夹中</a:t>
            </a:r>
            <a:endParaRPr lang="en-US" altLang="zh-TW" sz="1200" dirty="0" smtClean="0">
              <a:solidFill>
                <a:schemeClr val="bg1"/>
              </a:solidFill>
              <a:latin typeface="Arial"/>
              <a:ea typeface="黑体"/>
              <a:cs typeface="Arial"/>
            </a:endParaRPr>
          </a:p>
          <a:p>
            <a:pPr>
              <a:lnSpc>
                <a:spcPct val="150000"/>
              </a:lnSpc>
            </a:pPr>
            <a:r>
              <a:rPr lang="en-US" altLang="zh-TW" sz="1200" dirty="0" smtClean="0">
                <a:solidFill>
                  <a:schemeClr val="bg1"/>
                </a:solidFill>
                <a:latin typeface="Arial"/>
                <a:ea typeface="黑体"/>
                <a:cs typeface="Arial"/>
              </a:rPr>
              <a:t>docs </a:t>
            </a:r>
            <a:r>
              <a:rPr lang="en-US" altLang="zh-TW" sz="1200" dirty="0">
                <a:solidFill>
                  <a:schemeClr val="bg1"/>
                </a:solidFill>
                <a:latin typeface="Arial"/>
                <a:ea typeface="黑体"/>
                <a:cs typeface="Arial"/>
              </a:rPr>
              <a:t>: </a:t>
            </a:r>
            <a:r>
              <a:rPr lang="zh-TW" altLang="en-US" sz="1200" dirty="0">
                <a:solidFill>
                  <a:schemeClr val="bg1"/>
                </a:solidFill>
                <a:latin typeface="Arial"/>
                <a:ea typeface="黑体"/>
                <a:cs typeface="Arial"/>
              </a:rPr>
              <a:t>而其他说明性的文件，放置在</a:t>
            </a:r>
            <a:r>
              <a:rPr lang="en-US" altLang="zh-TW" sz="1200" dirty="0">
                <a:solidFill>
                  <a:schemeClr val="bg1"/>
                </a:solidFill>
                <a:latin typeface="Arial"/>
                <a:ea typeface="黑体"/>
                <a:cs typeface="Arial"/>
              </a:rPr>
              <a:t>Docs</a:t>
            </a:r>
            <a:r>
              <a:rPr lang="zh-TW" altLang="en-US" sz="1200" dirty="0" smtClean="0">
                <a:solidFill>
                  <a:schemeClr val="bg1"/>
                </a:solidFill>
                <a:latin typeface="Arial"/>
                <a:ea typeface="黑体"/>
                <a:cs typeface="Arial"/>
              </a:rPr>
              <a:t>之下</a:t>
            </a:r>
            <a:endParaRPr lang="en-US" altLang="zh-TW" sz="1200" dirty="0" smtClean="0">
              <a:solidFill>
                <a:schemeClr val="bg1"/>
              </a:solidFill>
              <a:latin typeface="Arial"/>
              <a:ea typeface="黑体"/>
              <a:cs typeface="Arial"/>
            </a:endParaRPr>
          </a:p>
          <a:p>
            <a:pPr>
              <a:lnSpc>
                <a:spcPct val="150000"/>
              </a:lnSpc>
            </a:pPr>
            <a:r>
              <a:rPr lang="en-US" altLang="zh-TW" sz="1200" dirty="0" smtClean="0">
                <a:solidFill>
                  <a:schemeClr val="bg1"/>
                </a:solidFill>
                <a:latin typeface="Arial"/>
                <a:ea typeface="黑体"/>
                <a:cs typeface="Arial"/>
              </a:rPr>
              <a:t>media </a:t>
            </a:r>
            <a:r>
              <a:rPr lang="en-US" altLang="zh-TW" sz="1200" dirty="0">
                <a:solidFill>
                  <a:schemeClr val="bg1"/>
                </a:solidFill>
                <a:latin typeface="Arial"/>
                <a:ea typeface="黑体"/>
                <a:cs typeface="Arial"/>
              </a:rPr>
              <a:t>: </a:t>
            </a:r>
            <a:r>
              <a:rPr lang="zh-TW" altLang="en-US" sz="1200" dirty="0">
                <a:solidFill>
                  <a:schemeClr val="bg1"/>
                </a:solidFill>
                <a:latin typeface="Arial"/>
                <a:ea typeface="黑体"/>
                <a:cs typeface="Arial"/>
              </a:rPr>
              <a:t>媒体内容，如照片，扫描图片，视频等，放置在</a:t>
            </a:r>
            <a:r>
              <a:rPr lang="en-US" altLang="zh-TW" sz="1200" dirty="0">
                <a:solidFill>
                  <a:schemeClr val="bg1"/>
                </a:solidFill>
                <a:latin typeface="Arial"/>
                <a:ea typeface="黑体"/>
                <a:cs typeface="Arial"/>
              </a:rPr>
              <a:t>media</a:t>
            </a:r>
            <a:r>
              <a:rPr lang="zh-TW" altLang="en-US" sz="1200" dirty="0" smtClean="0">
                <a:solidFill>
                  <a:schemeClr val="bg1"/>
                </a:solidFill>
                <a:latin typeface="Arial"/>
                <a:ea typeface="黑体"/>
                <a:cs typeface="Arial"/>
              </a:rPr>
              <a:t>文件夹之下</a:t>
            </a:r>
            <a:endParaRPr lang="en-US" altLang="zh-TW" sz="1200" dirty="0" smtClean="0">
              <a:solidFill>
                <a:schemeClr val="bg1"/>
              </a:solidFill>
              <a:latin typeface="Arial"/>
              <a:ea typeface="黑体"/>
              <a:cs typeface="Arial"/>
            </a:endParaRPr>
          </a:p>
          <a:p>
            <a:pPr>
              <a:lnSpc>
                <a:spcPct val="150000"/>
              </a:lnSpc>
            </a:pPr>
            <a:r>
              <a:rPr lang="en-US" altLang="zh-TW" sz="1200" dirty="0" smtClean="0">
                <a:solidFill>
                  <a:schemeClr val="bg1"/>
                </a:solidFill>
                <a:latin typeface="Arial"/>
                <a:ea typeface="黑体"/>
                <a:cs typeface="Arial"/>
              </a:rPr>
              <a:t>references</a:t>
            </a:r>
            <a:r>
              <a:rPr lang="en-US" altLang="zh-TW" sz="1200" dirty="0">
                <a:solidFill>
                  <a:schemeClr val="bg1"/>
                </a:solidFill>
                <a:latin typeface="Arial"/>
                <a:ea typeface="黑体"/>
                <a:cs typeface="Arial"/>
              </a:rPr>
              <a:t>: </a:t>
            </a:r>
            <a:r>
              <a:rPr lang="zh-TW" altLang="en-US" sz="1200" dirty="0">
                <a:solidFill>
                  <a:schemeClr val="bg1"/>
                </a:solidFill>
                <a:latin typeface="Arial"/>
                <a:ea typeface="黑体"/>
                <a:cs typeface="Arial"/>
              </a:rPr>
              <a:t>重要参考文献，应当放置与</a:t>
            </a:r>
            <a:r>
              <a:rPr lang="en-US" altLang="zh-TW" sz="1200" dirty="0" smtClean="0">
                <a:solidFill>
                  <a:schemeClr val="bg1"/>
                </a:solidFill>
                <a:latin typeface="Arial"/>
                <a:ea typeface="黑体"/>
                <a:cs typeface="Arial"/>
              </a:rPr>
              <a:t>references</a:t>
            </a:r>
            <a:r>
              <a:rPr lang="zh-TW" altLang="en-US" sz="1200" dirty="0" smtClean="0">
                <a:solidFill>
                  <a:schemeClr val="bg1"/>
                </a:solidFill>
                <a:latin typeface="Arial"/>
                <a:ea typeface="黑体"/>
                <a:cs typeface="Arial"/>
              </a:rPr>
              <a:t>中</a:t>
            </a:r>
            <a:endParaRPr lang="en-US" altLang="zh-TW" sz="1200" dirty="0" smtClean="0">
              <a:solidFill>
                <a:schemeClr val="bg1"/>
              </a:solidFill>
              <a:latin typeface="Arial"/>
              <a:ea typeface="黑体"/>
              <a:cs typeface="Arial"/>
            </a:endParaRPr>
          </a:p>
          <a:p>
            <a:pPr>
              <a:lnSpc>
                <a:spcPct val="150000"/>
              </a:lnSpc>
            </a:pPr>
            <a:r>
              <a:rPr lang="en-US" altLang="zh-TW" sz="1200" dirty="0" err="1" smtClean="0">
                <a:solidFill>
                  <a:schemeClr val="bg1"/>
                </a:solidFill>
                <a:latin typeface="Arial"/>
                <a:ea typeface="黑体"/>
                <a:cs typeface="Arial"/>
              </a:rPr>
              <a:t>src</a:t>
            </a:r>
            <a:r>
              <a:rPr lang="en-US" altLang="zh-TW" sz="1200" dirty="0" smtClean="0">
                <a:solidFill>
                  <a:schemeClr val="bg1"/>
                </a:solidFill>
                <a:latin typeface="Arial"/>
                <a:ea typeface="黑体"/>
                <a:cs typeface="Arial"/>
              </a:rPr>
              <a:t> </a:t>
            </a:r>
            <a:r>
              <a:rPr lang="en-US" altLang="zh-TW" sz="1200" dirty="0">
                <a:solidFill>
                  <a:schemeClr val="bg1"/>
                </a:solidFill>
                <a:latin typeface="Arial"/>
                <a:ea typeface="黑体"/>
                <a:cs typeface="Arial"/>
              </a:rPr>
              <a:t>: </a:t>
            </a:r>
            <a:r>
              <a:rPr lang="zh-TW" altLang="en-US" sz="1200" dirty="0">
                <a:solidFill>
                  <a:schemeClr val="bg1"/>
                </a:solidFill>
                <a:latin typeface="Arial"/>
                <a:ea typeface="黑体"/>
                <a:cs typeface="Arial"/>
              </a:rPr>
              <a:t>源代码可放在</a:t>
            </a:r>
            <a:r>
              <a:rPr lang="en-US" altLang="zh-TW" sz="1200" dirty="0" err="1">
                <a:solidFill>
                  <a:schemeClr val="bg1"/>
                </a:solidFill>
                <a:latin typeface="Arial"/>
                <a:ea typeface="黑体"/>
                <a:cs typeface="Arial"/>
              </a:rPr>
              <a:t>src</a:t>
            </a:r>
            <a:r>
              <a:rPr lang="zh-TW" altLang="en-US" sz="1200" dirty="0" smtClean="0">
                <a:solidFill>
                  <a:schemeClr val="bg1"/>
                </a:solidFill>
                <a:latin typeface="Arial"/>
                <a:ea typeface="黑体"/>
                <a:cs typeface="Arial"/>
              </a:rPr>
              <a:t>文件夹之下</a:t>
            </a:r>
            <a:endParaRPr lang="en-US" altLang="zh-TW" sz="1200" dirty="0" smtClean="0">
              <a:solidFill>
                <a:schemeClr val="bg1"/>
              </a:solidFill>
              <a:latin typeface="Arial"/>
              <a:ea typeface="黑体"/>
              <a:cs typeface="Arial"/>
            </a:endParaRPr>
          </a:p>
          <a:p>
            <a:pPr>
              <a:lnSpc>
                <a:spcPct val="150000"/>
              </a:lnSpc>
            </a:pPr>
            <a:r>
              <a:rPr lang="en-US" altLang="zh-TW" sz="1200" dirty="0" smtClean="0">
                <a:solidFill>
                  <a:schemeClr val="bg1"/>
                </a:solidFill>
                <a:latin typeface="Arial"/>
                <a:ea typeface="黑体"/>
                <a:cs typeface="Arial"/>
              </a:rPr>
              <a:t>test </a:t>
            </a:r>
            <a:r>
              <a:rPr lang="en-US" altLang="zh-TW" sz="1200" dirty="0">
                <a:solidFill>
                  <a:schemeClr val="bg1"/>
                </a:solidFill>
                <a:latin typeface="Arial"/>
                <a:ea typeface="黑体"/>
                <a:cs typeface="Arial"/>
              </a:rPr>
              <a:t>: </a:t>
            </a:r>
            <a:r>
              <a:rPr lang="zh-TW" altLang="en-US" sz="1200" dirty="0">
                <a:solidFill>
                  <a:schemeClr val="bg1"/>
                </a:solidFill>
                <a:latin typeface="Arial"/>
                <a:ea typeface="黑体"/>
                <a:cs typeface="Arial"/>
              </a:rPr>
              <a:t>测试过程，测试数据等内容，则应放在</a:t>
            </a:r>
            <a:r>
              <a:rPr lang="en-US" altLang="zh-TW" sz="1200" dirty="0">
                <a:solidFill>
                  <a:schemeClr val="bg1"/>
                </a:solidFill>
                <a:latin typeface="Arial"/>
                <a:ea typeface="黑体"/>
                <a:cs typeface="Arial"/>
              </a:rPr>
              <a:t>test</a:t>
            </a:r>
            <a:r>
              <a:rPr lang="zh-TW" altLang="en-US" sz="1200" dirty="0" smtClean="0">
                <a:solidFill>
                  <a:schemeClr val="bg1"/>
                </a:solidFill>
                <a:latin typeface="Arial"/>
                <a:ea typeface="黑体"/>
                <a:cs typeface="Arial"/>
              </a:rPr>
              <a:t>文件夹下</a:t>
            </a:r>
            <a:endParaRPr lang="en-US" altLang="zh-TW" sz="1200" dirty="0" smtClean="0">
              <a:solidFill>
                <a:schemeClr val="bg1"/>
              </a:solidFill>
              <a:latin typeface="Arial"/>
              <a:ea typeface="黑体"/>
              <a:cs typeface="Arial"/>
            </a:endParaRPr>
          </a:p>
          <a:p>
            <a:pPr>
              <a:lnSpc>
                <a:spcPct val="150000"/>
              </a:lnSpc>
            </a:pPr>
            <a:r>
              <a:rPr lang="en-US" altLang="zh-TW" sz="1200" dirty="0" smtClean="0">
                <a:solidFill>
                  <a:schemeClr val="bg1"/>
                </a:solidFill>
                <a:latin typeface="Arial"/>
                <a:ea typeface="黑体"/>
                <a:cs typeface="Arial"/>
              </a:rPr>
              <a:t>tools </a:t>
            </a:r>
            <a:r>
              <a:rPr lang="en-US" altLang="zh-TW" sz="1200" dirty="0">
                <a:solidFill>
                  <a:schemeClr val="bg1"/>
                </a:solidFill>
                <a:latin typeface="Arial"/>
                <a:ea typeface="黑体"/>
                <a:cs typeface="Arial"/>
              </a:rPr>
              <a:t>: </a:t>
            </a:r>
            <a:r>
              <a:rPr lang="zh-TW" altLang="en-US" sz="1200" dirty="0">
                <a:solidFill>
                  <a:schemeClr val="bg1"/>
                </a:solidFill>
                <a:latin typeface="Arial"/>
                <a:ea typeface="黑体"/>
                <a:cs typeface="Arial"/>
              </a:rPr>
              <a:t>软件相关工具，放在</a:t>
            </a:r>
            <a:r>
              <a:rPr lang="en-US" altLang="zh-TW" sz="1200" dirty="0">
                <a:solidFill>
                  <a:schemeClr val="bg1"/>
                </a:solidFill>
                <a:latin typeface="Arial"/>
                <a:ea typeface="黑体"/>
                <a:cs typeface="Arial"/>
              </a:rPr>
              <a:t>tools</a:t>
            </a:r>
            <a:r>
              <a:rPr lang="zh-TW" altLang="en-US" sz="1200" dirty="0" smtClean="0">
                <a:solidFill>
                  <a:schemeClr val="bg1"/>
                </a:solidFill>
                <a:latin typeface="Arial"/>
                <a:ea typeface="黑体"/>
                <a:cs typeface="Arial"/>
              </a:rPr>
              <a:t>文件夹中</a:t>
            </a:r>
            <a:endParaRPr lang="en-US" altLang="zh-TW" sz="1200" dirty="0" smtClean="0">
              <a:solidFill>
                <a:schemeClr val="bg1"/>
              </a:solidFill>
              <a:latin typeface="Arial"/>
              <a:ea typeface="黑体"/>
              <a:cs typeface="Arial"/>
            </a:endParaRPr>
          </a:p>
          <a:p>
            <a:pPr>
              <a:lnSpc>
                <a:spcPct val="150000"/>
              </a:lnSpc>
            </a:pPr>
            <a:r>
              <a:rPr lang="zh-TW" altLang="en-US" sz="1200" dirty="0" smtClean="0">
                <a:solidFill>
                  <a:schemeClr val="bg1"/>
                </a:solidFill>
                <a:latin typeface="Arial"/>
                <a:ea typeface="黑体"/>
                <a:cs typeface="Arial"/>
              </a:rPr>
              <a:t>若有除</a:t>
            </a:r>
            <a:r>
              <a:rPr lang="zh-TW" altLang="en-US" sz="1200" dirty="0">
                <a:solidFill>
                  <a:schemeClr val="bg1"/>
                </a:solidFill>
                <a:latin typeface="Arial"/>
                <a:ea typeface="黑体"/>
                <a:cs typeface="Arial"/>
              </a:rPr>
              <a:t>此以外的其它需要，可以另行新建</a:t>
            </a:r>
            <a:r>
              <a:rPr lang="zh-TW" altLang="en-US" sz="1200" dirty="0" smtClean="0">
                <a:solidFill>
                  <a:schemeClr val="bg1"/>
                </a:solidFill>
                <a:latin typeface="Arial"/>
                <a:ea typeface="黑体"/>
                <a:cs typeface="Arial"/>
              </a:rPr>
              <a:t>目录存放</a:t>
            </a:r>
            <a:r>
              <a:rPr lang="zh-CN" altLang="zh-TW" sz="1200" dirty="0">
                <a:solidFill>
                  <a:schemeClr val="bg1"/>
                </a:solidFill>
                <a:latin typeface="Arial"/>
                <a:ea typeface="黑体"/>
                <a:cs typeface="Arial"/>
              </a:rPr>
              <a:t>。</a:t>
            </a:r>
            <a:r>
              <a:rPr lang="zh-TW" altLang="en-US" sz="1200" dirty="0" smtClean="0">
                <a:solidFill>
                  <a:schemeClr val="bg1"/>
                </a:solidFill>
                <a:latin typeface="Arial"/>
                <a:ea typeface="黑体"/>
                <a:cs typeface="Arial"/>
              </a:rPr>
              <a:t>这些规范</a:t>
            </a:r>
            <a:r>
              <a:rPr lang="zh-TW" altLang="en-US" sz="1200" dirty="0">
                <a:solidFill>
                  <a:schemeClr val="bg1"/>
                </a:solidFill>
                <a:latin typeface="Arial"/>
                <a:ea typeface="黑体"/>
                <a:cs typeface="Arial"/>
              </a:rPr>
              <a:t>，将有利于后续人员使用这些内容，请一定遵</a:t>
            </a:r>
            <a:r>
              <a:rPr lang="zh-TW" altLang="en-US" sz="1200" dirty="0" smtClean="0">
                <a:solidFill>
                  <a:schemeClr val="bg1"/>
                </a:solidFill>
                <a:latin typeface="Arial"/>
                <a:ea typeface="黑体"/>
                <a:cs typeface="Arial"/>
              </a:rPr>
              <a:t>守</a:t>
            </a:r>
            <a:r>
              <a:rPr lang="zh-CN" altLang="en-US" sz="1200" dirty="0" smtClean="0">
                <a:solidFill>
                  <a:schemeClr val="bg1"/>
                </a:solidFill>
                <a:latin typeface="Arial"/>
                <a:ea typeface="黑体"/>
                <a:cs typeface="Arial"/>
              </a:rPr>
              <a:t>。</a:t>
            </a:r>
            <a:endParaRPr lang="en-US" sz="1200" dirty="0">
              <a:solidFill>
                <a:schemeClr val="bg1"/>
              </a:solidFill>
              <a:latin typeface="Arial"/>
              <a:ea typeface="黑体"/>
              <a:cs typeface="Arial"/>
            </a:endParaRPr>
          </a:p>
        </p:txBody>
      </p:sp>
    </p:spTree>
    <p:extLst>
      <p:ext uri="{BB962C8B-B14F-4D97-AF65-F5344CB8AC3E}">
        <p14:creationId xmlns:p14="http://schemas.microsoft.com/office/powerpoint/2010/main" val="37862180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noChangeArrowheads="1"/>
          </p:cNvSpPr>
          <p:nvPr>
            <p:ph type="title"/>
          </p:nvPr>
        </p:nvSpPr>
        <p:spPr>
          <a:ln/>
        </p:spPr>
        <p:txBody>
          <a:bodyPr>
            <a:normAutofit/>
          </a:bodyPr>
          <a:lstStyle/>
          <a:p>
            <a:pPr marL="0" indent="0"/>
            <a:r>
              <a:rPr lang="zh-CN" altLang="en-US" dirty="0" smtClean="0"/>
              <a:t>进度及数据管理工具</a:t>
            </a:r>
            <a:endParaRPr lang="zh-CN" altLang="zh-CN" dirty="0"/>
          </a:p>
        </p:txBody>
      </p:sp>
      <p:sp>
        <p:nvSpPr>
          <p:cNvPr id="52228" name="内容占位符 3"/>
          <p:cNvSpPr>
            <a:spLocks noGrp="1" noChangeArrowheads="1"/>
          </p:cNvSpPr>
          <p:nvPr>
            <p:ph sz="quarter" idx="13"/>
          </p:nvPr>
        </p:nvSpPr>
        <p:spPr bwMode="auto">
          <a:xfrm>
            <a:off x="1049866" y="2837793"/>
            <a:ext cx="3809471" cy="333917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nSpc>
                <a:spcPct val="90000"/>
              </a:lnSpc>
              <a:buFont typeface="Wingdings 2" panose="05020102010507070707" pitchFamily="18" charset="2"/>
              <a:buNone/>
            </a:pPr>
            <a:r>
              <a:rPr lang="zh-CN" altLang="en-US" sz="1400" dirty="0">
                <a:latin typeface="黑体" panose="02010609060101010101" pitchFamily="49" charset="-122"/>
                <a:ea typeface="黑体" panose="02010609060101010101" pitchFamily="49" charset="-122"/>
              </a:rPr>
              <a:t>活动使用</a:t>
            </a:r>
            <a:r>
              <a:rPr lang="en-US" sz="1400" dirty="0" err="1">
                <a:latin typeface="黑体" panose="02010609060101010101" pitchFamily="49" charset="-122"/>
                <a:ea typeface="黑体" panose="02010609060101010101" pitchFamily="49" charset="-122"/>
              </a:rPr>
              <a:t>Git</a:t>
            </a:r>
            <a:r>
              <a:rPr lang="zh-CN" altLang="en-US" sz="1400" dirty="0">
                <a:latin typeface="黑体" panose="02010609060101010101" pitchFamily="49" charset="-122"/>
                <a:ea typeface="黑体" panose="02010609060101010101" pitchFamily="49" charset="-122"/>
              </a:rPr>
              <a:t>及</a:t>
            </a:r>
            <a:r>
              <a:rPr lang="en-US" sz="1400" dirty="0" err="1">
                <a:latin typeface="黑体" panose="02010609060101010101" pitchFamily="49" charset="-122"/>
                <a:ea typeface="黑体" panose="02010609060101010101" pitchFamily="49" charset="-122"/>
              </a:rPr>
              <a:t>Teambition</a:t>
            </a:r>
            <a:r>
              <a:rPr lang="zh-CN" altLang="en-US" sz="1400" dirty="0">
                <a:latin typeface="黑体" panose="02010609060101010101" pitchFamily="49" charset="-122"/>
                <a:ea typeface="黑体" panose="02010609060101010101" pitchFamily="49" charset="-122"/>
              </a:rPr>
              <a:t>进行团队管理。</a:t>
            </a:r>
            <a:endParaRPr lang="en-US" sz="1400" dirty="0">
              <a:latin typeface="黑体" panose="02010609060101010101" pitchFamily="49" charset="-122"/>
              <a:ea typeface="黑体" panose="02010609060101010101" pitchFamily="49" charset="-122"/>
            </a:endParaRPr>
          </a:p>
          <a:p>
            <a:pPr marL="0" indent="0">
              <a:lnSpc>
                <a:spcPct val="90000"/>
              </a:lnSpc>
              <a:buFont typeface="Wingdings 2" panose="05020102010507070707" pitchFamily="18" charset="2"/>
              <a:buNone/>
            </a:pPr>
            <a:r>
              <a:rPr lang="zh-CN" altLang="en-US" sz="1400" dirty="0">
                <a:latin typeface="黑体" panose="02010609060101010101" pitchFamily="49" charset="-122"/>
                <a:ea typeface="黑体" panose="02010609060101010101" pitchFamily="49" charset="-122"/>
              </a:rPr>
              <a:t>参与方可在活动期间使用这两款软件，以达到更便捷的数据交流、管理目的。</a:t>
            </a:r>
            <a:endParaRPr lang="en-US" sz="1400" dirty="0">
              <a:latin typeface="黑体" panose="02010609060101010101" pitchFamily="49" charset="-122"/>
              <a:ea typeface="黑体" panose="02010609060101010101" pitchFamily="49" charset="-122"/>
            </a:endParaRPr>
          </a:p>
          <a:p>
            <a:pPr marL="0" indent="0">
              <a:lnSpc>
                <a:spcPct val="90000"/>
              </a:lnSpc>
              <a:buFont typeface="Wingdings 2" panose="05020102010507070707" pitchFamily="18" charset="2"/>
              <a:buNone/>
            </a:pPr>
            <a:r>
              <a:rPr lang="zh-CN" altLang="en-US" sz="1400" dirty="0">
                <a:latin typeface="黑体" panose="02010609060101010101" pitchFamily="49" charset="-122"/>
                <a:ea typeface="黑体" panose="02010609060101010101" pitchFamily="49" charset="-122"/>
              </a:rPr>
              <a:t>主办方使用</a:t>
            </a:r>
            <a:r>
              <a:rPr lang="en-US" sz="1400" dirty="0" err="1">
                <a:latin typeface="黑体" panose="02010609060101010101" pitchFamily="49" charset="-122"/>
                <a:ea typeface="黑体" panose="02010609060101010101" pitchFamily="49" charset="-122"/>
              </a:rPr>
              <a:t>Git</a:t>
            </a:r>
            <a:r>
              <a:rPr lang="zh-CN" altLang="en-US" sz="1400" dirty="0">
                <a:latin typeface="黑体" panose="02010609060101010101" pitchFamily="49" charset="-122"/>
                <a:ea typeface="黑体" panose="02010609060101010101" pitchFamily="49" charset="-122"/>
              </a:rPr>
              <a:t>及</a:t>
            </a:r>
            <a:r>
              <a:rPr lang="en-US" sz="1400" dirty="0" err="1">
                <a:latin typeface="黑体" panose="02010609060101010101" pitchFamily="49" charset="-122"/>
                <a:ea typeface="黑体" panose="02010609060101010101" pitchFamily="49" charset="-122"/>
              </a:rPr>
              <a:t>Teambition</a:t>
            </a:r>
            <a:r>
              <a:rPr lang="zh-CN" altLang="en-US" sz="1400" dirty="0">
                <a:latin typeface="黑体" panose="02010609060101010101" pitchFamily="49" charset="-122"/>
                <a:ea typeface="黑体" panose="02010609060101010101" pitchFamily="49" charset="-122"/>
              </a:rPr>
              <a:t>对各组进行计分，并可以通过</a:t>
            </a:r>
            <a:r>
              <a:rPr lang="en-US" sz="1400" dirty="0" err="1">
                <a:latin typeface="黑体" panose="02010609060101010101" pitchFamily="49" charset="-122"/>
                <a:ea typeface="黑体" panose="02010609060101010101" pitchFamily="49" charset="-122"/>
              </a:rPr>
              <a:t>Git</a:t>
            </a:r>
            <a:r>
              <a:rPr lang="zh-CN" altLang="en-US" sz="1400" dirty="0">
                <a:latin typeface="黑体" panose="02010609060101010101" pitchFamily="49" charset="-122"/>
                <a:ea typeface="黑体" panose="02010609060101010101" pitchFamily="49" charset="-122"/>
              </a:rPr>
              <a:t>收集数据的功能，分析各个参与者的的能力。</a:t>
            </a:r>
            <a:endParaRPr lang="en-US" sz="1400" dirty="0">
              <a:latin typeface="黑体" panose="02010609060101010101" pitchFamily="49" charset="-122"/>
              <a:ea typeface="黑体" panose="02010609060101010101" pitchFamily="49" charset="-122"/>
            </a:endParaRPr>
          </a:p>
          <a:p>
            <a:pPr marL="0" indent="0">
              <a:lnSpc>
                <a:spcPct val="90000"/>
              </a:lnSpc>
              <a:buFont typeface="Wingdings 2" panose="05020102010507070707" pitchFamily="18" charset="2"/>
              <a:buNone/>
            </a:pPr>
            <a:r>
              <a:rPr lang="zh-CN" altLang="en-US" sz="1400" dirty="0">
                <a:latin typeface="黑体" panose="02010609060101010101" pitchFamily="49" charset="-122"/>
                <a:ea typeface="黑体" panose="02010609060101010101" pitchFamily="49" charset="-122"/>
              </a:rPr>
              <a:t>此种对数据的收集和分析可以使参与者及时准确地了解到自己的优势。同时，这些数据可以作为主办方筛选人才的参照及依据。</a:t>
            </a:r>
          </a:p>
          <a:p>
            <a:pPr marL="0" indent="0">
              <a:lnSpc>
                <a:spcPct val="90000"/>
              </a:lnSpc>
            </a:pPr>
            <a:endParaRPr lang="zh-CN" altLang="en-US" sz="1400" dirty="0">
              <a:latin typeface="黑体" panose="02010609060101010101" pitchFamily="49" charset="-122"/>
              <a:ea typeface="黑体" panose="02010609060101010101" pitchFamily="49" charset="-122"/>
            </a:endParaRPr>
          </a:p>
        </p:txBody>
      </p:sp>
      <p:sp>
        <p:nvSpPr>
          <p:cNvPr id="2" name="内容占位符 1"/>
          <p:cNvSpPr>
            <a:spLocks noGrp="1"/>
          </p:cNvSpPr>
          <p:nvPr>
            <p:ph sz="quarter" idx="14"/>
          </p:nvPr>
        </p:nvSpPr>
        <p:spPr/>
        <p:txBody>
          <a:bodyPr/>
          <a:lstStyle/>
          <a:p>
            <a:endParaRPr lang="zh-CN" altLang="en-US" dirty="0"/>
          </a:p>
        </p:txBody>
      </p:sp>
      <p:pic>
        <p:nvPicPr>
          <p:cNvPr id="52230" name="图片 7"/>
          <p:cNvPicPr>
            <a:picLocks noChangeArrowheads="1"/>
          </p:cNvPicPr>
          <p:nvPr/>
        </p:nvPicPr>
        <p:blipFill rotWithShape="1">
          <a:blip r:embed="rId2" cstate="email">
            <a:extLst>
              <a:ext uri="{28A0092B-C50C-407E-A947-70E740481C1C}">
                <a14:useLocalDpi xmlns:a14="http://schemas.microsoft.com/office/drawing/2010/main" val="0"/>
              </a:ext>
            </a:extLst>
          </a:blip>
          <a:srcRect r="31489" b="5323"/>
          <a:stretch/>
        </p:blipFill>
        <p:spPr bwMode="auto">
          <a:xfrm>
            <a:off x="5114925" y="2079625"/>
            <a:ext cx="3565627" cy="256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Text Box 7"/>
          <p:cNvSpPr txBox="1">
            <a:spLocks noChangeArrowheads="1"/>
          </p:cNvSpPr>
          <p:nvPr/>
        </p:nvSpPr>
        <p:spPr bwMode="auto">
          <a:xfrm>
            <a:off x="7345507" y="4417595"/>
            <a:ext cx="110576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Arial" panose="020B0604020202020204" pitchFamily="34" charset="0"/>
              <a:buNone/>
            </a:pPr>
            <a:r>
              <a:rPr lang="zh-CN" altLang="en-US" sz="900" dirty="0" smtClean="0">
                <a:latin typeface="宋体" panose="02010600030101010101" pitchFamily="2" charset="-122"/>
              </a:rPr>
              <a:t> </a:t>
            </a:r>
            <a:r>
              <a:rPr lang="zh-CN" altLang="en-US" sz="900" dirty="0">
                <a:latin typeface="宋体" panose="02010600030101010101" pitchFamily="2" charset="-122"/>
              </a:rPr>
              <a:t>▲git数据平台</a:t>
            </a:r>
          </a:p>
        </p:txBody>
      </p:sp>
    </p:spTree>
    <p:extLst>
      <p:ext uri="{BB962C8B-B14F-4D97-AF65-F5344CB8AC3E}">
        <p14:creationId xmlns:p14="http://schemas.microsoft.com/office/powerpoint/2010/main" val="2600588317"/>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teambition 项目"/>
          <p:cNvPicPr>
            <a:picLocks noChangeAspect="1" noChangeArrowheads="1"/>
          </p:cNvPicPr>
          <p:nvPr/>
        </p:nvPicPr>
        <p:blipFill>
          <a:blip r:embed="rId2" cstate="email">
            <a:extLst>
              <a:ext uri="{28A0092B-C50C-407E-A947-70E740481C1C}">
                <a14:useLocalDpi xmlns:a14="http://schemas.microsoft.com/office/drawing/2010/main" val="0"/>
              </a:ext>
            </a:extLst>
          </a:blip>
          <a:srcRect r="1582"/>
          <a:stretch>
            <a:fillRect/>
          </a:stretch>
        </p:blipFill>
        <p:spPr bwMode="auto">
          <a:xfrm>
            <a:off x="0" y="1011238"/>
            <a:ext cx="8375650" cy="483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Text Box 3"/>
          <p:cNvSpPr txBox="1">
            <a:spLocks noChangeArrowheads="1"/>
          </p:cNvSpPr>
          <p:nvPr/>
        </p:nvSpPr>
        <p:spPr bwMode="auto">
          <a:xfrm>
            <a:off x="7133648" y="5861772"/>
            <a:ext cx="173326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Arial" panose="020B0604020202020204" pitchFamily="34" charset="0"/>
              <a:buNone/>
            </a:pPr>
            <a:r>
              <a:rPr lang="zh-CN" altLang="en-US" sz="900" dirty="0">
                <a:latin typeface="宋体" panose="02010600030101010101" pitchFamily="2" charset="-122"/>
              </a:rPr>
              <a:t>▲teambition项目平台</a:t>
            </a:r>
          </a:p>
        </p:txBody>
      </p:sp>
    </p:spTree>
    <p:extLst>
      <p:ext uri="{BB962C8B-B14F-4D97-AF65-F5344CB8AC3E}">
        <p14:creationId xmlns:p14="http://schemas.microsoft.com/office/powerpoint/2010/main" val="16113991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财务管理</a:t>
            </a:r>
            <a:endParaRPr lang="zh-CN" altLang="en-US" dirty="0"/>
          </a:p>
        </p:txBody>
      </p:sp>
      <p:sp>
        <p:nvSpPr>
          <p:cNvPr id="54275" name="内容占位符 8"/>
          <p:cNvSpPr>
            <a:spLocks noGrp="1" noChangeArrowheads="1"/>
          </p:cNvSpPr>
          <p:nvPr>
            <p:ph sz="quarter" idx="13"/>
          </p:nvPr>
        </p:nvSpPr>
        <p:spPr bwMode="auto">
          <a:xfrm>
            <a:off x="1049867" y="3689131"/>
            <a:ext cx="3260726" cy="24878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lnSpc>
                <a:spcPct val="100000"/>
              </a:lnSpc>
              <a:spcBef>
                <a:spcPts val="600"/>
              </a:spcBef>
              <a:buFont typeface="幼圆" panose="02010509060101010101" pitchFamily="49" charset="-122"/>
              <a:buNone/>
            </a:pPr>
            <a:r>
              <a:rPr lang="zh-CN" altLang="zh-CN" sz="1400" dirty="0">
                <a:sym typeface="幼圆" panose="02010509060101010101" pitchFamily="49" charset="-122"/>
              </a:rPr>
              <a:t>    </a:t>
            </a:r>
            <a:r>
              <a:rPr lang="zh-CN" sz="1400" dirty="0">
                <a:sym typeface="幼圆" panose="02010509060101010101" pitchFamily="49" charset="-122"/>
              </a:rPr>
              <a:t>财务管理是对挑战方设计挑战任务时，需要各种设备耗材所支出的费用。一个支出、收入表格不仅能够精准地计算出每天的花销和余额，还可以清晰地展现出每一个支出收入的项目，清晰的支出收入记录可以方便你们日后的核对与需要。</a:t>
            </a:r>
          </a:p>
          <a:p>
            <a:endParaRPr lang="zh-CN" altLang="zh-CN" dirty="0"/>
          </a:p>
        </p:txBody>
      </p:sp>
      <p:sp>
        <p:nvSpPr>
          <p:cNvPr id="3" name="内容占位符 2"/>
          <p:cNvSpPr>
            <a:spLocks noGrp="1"/>
          </p:cNvSpPr>
          <p:nvPr>
            <p:ph sz="quarter" idx="14"/>
          </p:nvPr>
        </p:nvSpPr>
        <p:spPr/>
        <p:txBody>
          <a:bodyPr/>
          <a:lstStyle/>
          <a:p>
            <a:endParaRPr lang="zh-CN" altLang="en-US"/>
          </a:p>
        </p:txBody>
      </p:sp>
      <p:pic>
        <p:nvPicPr>
          <p:cNvPr id="54277" name="Picture 5" descr="财务报表教务处"/>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470400" y="1241425"/>
            <a:ext cx="4511675" cy="422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Text Box 6"/>
          <p:cNvSpPr txBox="1">
            <a:spLocks noChangeArrowheads="1"/>
          </p:cNvSpPr>
          <p:nvPr/>
        </p:nvSpPr>
        <p:spPr bwMode="auto">
          <a:xfrm>
            <a:off x="7093527" y="5462588"/>
            <a:ext cx="188854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900" dirty="0"/>
              <a:t>▲2014年1月挑战</a:t>
            </a:r>
            <a:r>
              <a:rPr lang="zh-CN" altLang="en-US" sz="900" dirty="0" smtClean="0"/>
              <a:t>方XLP</a:t>
            </a:r>
            <a:r>
              <a:rPr lang="zh-CN" altLang="en-US" sz="900" dirty="0"/>
              <a:t>财务报表</a:t>
            </a:r>
          </a:p>
        </p:txBody>
      </p:sp>
    </p:spTree>
    <p:extLst>
      <p:ext uri="{BB962C8B-B14F-4D97-AF65-F5344CB8AC3E}">
        <p14:creationId xmlns:p14="http://schemas.microsoft.com/office/powerpoint/2010/main" val="222900498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内容占位符 4"/>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9879" y="498475"/>
            <a:ext cx="4738687" cy="562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5299" name="Text Box 3"/>
          <p:cNvSpPr txBox="1">
            <a:spLocks noChangeArrowheads="1"/>
          </p:cNvSpPr>
          <p:nvPr/>
        </p:nvSpPr>
        <p:spPr bwMode="auto">
          <a:xfrm>
            <a:off x="5056611" y="6238404"/>
            <a:ext cx="180138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Arial" panose="020B0604020202020204" pitchFamily="34" charset="0"/>
              <a:buNone/>
            </a:pPr>
            <a:r>
              <a:rPr lang="zh-CN" altLang="en-US" sz="900" dirty="0" smtClean="0">
                <a:latin typeface="黑体" panose="02010609060101010101" pitchFamily="49" charset="-122"/>
                <a:ea typeface="黑体" panose="02010609060101010101" pitchFamily="49" charset="-122"/>
              </a:rPr>
              <a:t>▲</a:t>
            </a:r>
            <a:r>
              <a:rPr lang="zh-CN" altLang="en-US" sz="900" dirty="0">
                <a:latin typeface="黑体" panose="02010609060101010101" pitchFamily="49" charset="-122"/>
                <a:ea typeface="黑体" panose="02010609060101010101" pitchFamily="49" charset="-122"/>
              </a:rPr>
              <a:t>各种XLP活动中的财务报表</a:t>
            </a:r>
          </a:p>
        </p:txBody>
      </p:sp>
    </p:spTree>
    <p:extLst>
      <p:ext uri="{BB962C8B-B14F-4D97-AF65-F5344CB8AC3E}">
        <p14:creationId xmlns:p14="http://schemas.microsoft.com/office/powerpoint/2010/main" val="154293486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任务规划与派发</a:t>
            </a:r>
            <a:endParaRPr lang="zh-CN" altLang="en-US" dirty="0"/>
          </a:p>
        </p:txBody>
      </p:sp>
      <p:sp>
        <p:nvSpPr>
          <p:cNvPr id="56323" name="内容占位符 6"/>
          <p:cNvSpPr>
            <a:spLocks noGrp="1" noChangeArrowheads="1"/>
          </p:cNvSpPr>
          <p:nvPr>
            <p:ph sz="quarter" idx="13"/>
          </p:nvPr>
        </p:nvSpPr>
        <p:spPr bwMode="auto">
          <a:xfrm>
            <a:off x="1049867" y="3247697"/>
            <a:ext cx="3049168" cy="29292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pPr marL="0" lvl="1" indent="0">
              <a:buFont typeface="幼圆" panose="02010509060101010101" pitchFamily="49" charset="-122"/>
              <a:buNone/>
            </a:pPr>
            <a:r>
              <a:rPr lang="zh-CN" altLang="en-US" sz="1400" dirty="0">
                <a:latin typeface="微软雅黑" panose="020B0503020204020204" pitchFamily="34" charset="-122"/>
                <a:sym typeface="微软雅黑" panose="020B0503020204020204" pitchFamily="34" charset="-122"/>
              </a:rPr>
              <a:t>制定每天的任务执行表格和总体的大规划表。在每一天的活动开始之前，针对每个人的职务、完成任务情况，制定一份非常详细的任务执行表格，并且督促组员严格按照计划完成产品项目。同时你需要制定一个总体的大规划表（不要制定地太死板，可以随时更改改进），这个表格必须包括整个活动的总目标和每天的小目标。当成员们每完成了一个目标之后在大规划表上做标注清楚。同时要将所有的表格上传至</a:t>
            </a:r>
            <a:r>
              <a:rPr lang="en-US" sz="1400" dirty="0" err="1">
                <a:latin typeface="微软雅黑" panose="020B0503020204020204" pitchFamily="34" charset="-122"/>
                <a:sym typeface="微软雅黑" panose="020B0503020204020204" pitchFamily="34" charset="-122"/>
              </a:rPr>
              <a:t>Teambition</a:t>
            </a:r>
            <a:r>
              <a:rPr lang="zh-CN" altLang="en-US" sz="1400" dirty="0">
                <a:latin typeface="微软雅黑" panose="020B0503020204020204" pitchFamily="34" charset="-122"/>
                <a:sym typeface="微软雅黑" panose="020B0503020204020204" pitchFamily="34" charset="-122"/>
              </a:rPr>
              <a:t>和</a:t>
            </a:r>
            <a:r>
              <a:rPr lang="en-US" sz="1400" dirty="0" err="1">
                <a:latin typeface="微软雅黑" panose="020B0503020204020204" pitchFamily="34" charset="-122"/>
                <a:sym typeface="微软雅黑" panose="020B0503020204020204" pitchFamily="34" charset="-122"/>
              </a:rPr>
              <a:t>Git</a:t>
            </a:r>
            <a:r>
              <a:rPr lang="zh-CN" altLang="en-US" sz="1400" dirty="0">
                <a:latin typeface="微软雅黑" panose="020B0503020204020204" pitchFamily="34" charset="-122"/>
                <a:sym typeface="微软雅黑" panose="020B0503020204020204" pitchFamily="34" charset="-122"/>
              </a:rPr>
              <a:t>。</a:t>
            </a:r>
          </a:p>
          <a:p>
            <a:pPr marL="0" indent="0">
              <a:buFont typeface="Wingdings 2" panose="05020102010507070707" pitchFamily="18" charset="2"/>
              <a:buNone/>
            </a:pPr>
            <a:endParaRPr lang="zh-CN" altLang="en-US" dirty="0"/>
          </a:p>
        </p:txBody>
      </p:sp>
      <p:sp>
        <p:nvSpPr>
          <p:cNvPr id="56322" name="文本占位符 5"/>
          <p:cNvSpPr>
            <a:spLocks noGrp="1" noChangeArrowheads="1"/>
          </p:cNvSpPr>
          <p:nvPr>
            <p:ph sz="quarter" idx="14"/>
          </p:nvPr>
        </p:nvSpPr>
        <p:spPr>
          <a:ln/>
        </p:spPr>
        <p:txBody>
          <a:bodyPr anchor="b">
            <a:normAutofit/>
          </a:bodyPr>
          <a:lstStyle/>
          <a:p>
            <a:pPr algn="r"/>
            <a:r>
              <a:rPr lang="zh-CN" sz="900" b="1" dirty="0">
                <a:solidFill>
                  <a:schemeClr val="tx1"/>
                </a:solidFill>
              </a:rPr>
              <a:t>任务规划</a:t>
            </a:r>
          </a:p>
        </p:txBody>
      </p:sp>
      <p:pic>
        <p:nvPicPr>
          <p:cNvPr id="56325" name="Picture 5" descr="任务表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8059" y="1019175"/>
            <a:ext cx="4772025" cy="48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4"/>
          <a:stretch>
            <a:fillRect/>
          </a:stretch>
        </p:blipFill>
        <p:spPr>
          <a:xfrm>
            <a:off x="4572000" y="0"/>
            <a:ext cx="13011150" cy="7315200"/>
          </a:xfrm>
          <a:prstGeom prst="rect">
            <a:avLst/>
          </a:prstGeom>
        </p:spPr>
      </p:pic>
    </p:spTree>
    <p:extLst>
      <p:ext uri="{BB962C8B-B14F-4D97-AF65-F5344CB8AC3E}">
        <p14:creationId xmlns:p14="http://schemas.microsoft.com/office/powerpoint/2010/main" val="35124173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目录</a:t>
            </a:r>
            <a:endParaRPr lang="zh-CN" altLang="en-US" dirty="0"/>
          </a:p>
        </p:txBody>
      </p:sp>
      <p:sp>
        <p:nvSpPr>
          <p:cNvPr id="2" name="Text Placeholder 1"/>
          <p:cNvSpPr>
            <a:spLocks noGrp="1"/>
          </p:cNvSpPr>
          <p:nvPr>
            <p:ph type="body" idx="1"/>
          </p:nvPr>
        </p:nvSpPr>
        <p:spPr>
          <a:xfrm>
            <a:off x="823913" y="2506815"/>
            <a:ext cx="2263780" cy="823912"/>
          </a:xfrm>
        </p:spPr>
        <p:txBody>
          <a:bodyPr>
            <a:normAutofit fontScale="92500" lnSpcReduction="20000"/>
          </a:bodyPr>
          <a:lstStyle/>
          <a:p>
            <a:r>
              <a:rPr lang="en-US" altLang="zh-CN" kern="100" dirty="0" smtClean="0">
                <a:latin typeface="Calibri"/>
                <a:ea typeface="宋体"/>
                <a:cs typeface="Times New Roman"/>
              </a:rPr>
              <a:t>Part 6</a:t>
            </a:r>
            <a:r>
              <a:rPr lang="zh-CN" altLang="en-US" kern="100" dirty="0" smtClean="0">
                <a:latin typeface="Calibri"/>
                <a:ea typeface="宋体"/>
                <a:cs typeface="Times New Roman"/>
              </a:rPr>
              <a:t>：</a:t>
            </a:r>
            <a:endParaRPr lang="en-US" altLang="zh-CN" kern="100" dirty="0" smtClean="0">
              <a:latin typeface="Calibri"/>
              <a:ea typeface="宋体"/>
              <a:cs typeface="Times New Roman"/>
            </a:endParaRPr>
          </a:p>
          <a:p>
            <a:r>
              <a:rPr lang="zh-CN" altLang="en-US" kern="100" dirty="0" smtClean="0">
                <a:latin typeface="Calibri"/>
                <a:ea typeface="宋体"/>
                <a:cs typeface="Times New Roman"/>
              </a:rPr>
              <a:t>活动成果形式</a:t>
            </a:r>
            <a:endParaRPr lang="zh-CN" altLang="zh-CN" kern="100" dirty="0">
              <a:latin typeface="Calibri"/>
              <a:ea typeface="宋体"/>
              <a:cs typeface="Times New Roman"/>
            </a:endParaRPr>
          </a:p>
        </p:txBody>
      </p:sp>
      <p:sp>
        <p:nvSpPr>
          <p:cNvPr id="5" name="Text Placeholder 4"/>
          <p:cNvSpPr>
            <a:spLocks noGrp="1"/>
          </p:cNvSpPr>
          <p:nvPr>
            <p:ph type="body" sz="quarter" idx="3"/>
          </p:nvPr>
        </p:nvSpPr>
        <p:spPr>
          <a:xfrm>
            <a:off x="3508135" y="2507152"/>
            <a:ext cx="2239131" cy="823912"/>
          </a:xfrm>
        </p:spPr>
        <p:txBody>
          <a:bodyPr>
            <a:normAutofit fontScale="92500" lnSpcReduction="20000"/>
          </a:bodyPr>
          <a:lstStyle/>
          <a:p>
            <a:r>
              <a:rPr lang="en-US" altLang="zh-CN" kern="100" dirty="0" smtClean="0">
                <a:latin typeface="Calibri"/>
                <a:ea typeface="宋体"/>
                <a:cs typeface="Times New Roman"/>
              </a:rPr>
              <a:t>Part 7:</a:t>
            </a:r>
          </a:p>
          <a:p>
            <a:r>
              <a:rPr lang="zh-CN" altLang="en-US" kern="100" dirty="0" smtClean="0">
                <a:latin typeface="Calibri"/>
                <a:ea typeface="宋体"/>
                <a:cs typeface="Times New Roman"/>
              </a:rPr>
              <a:t>案例库</a:t>
            </a:r>
            <a:endParaRPr lang="zh-CN" altLang="zh-CN" kern="100" dirty="0">
              <a:latin typeface="Calibri"/>
              <a:ea typeface="宋体"/>
              <a:cs typeface="Times New Roman"/>
            </a:endParaRPr>
          </a:p>
        </p:txBody>
      </p:sp>
      <p:sp>
        <p:nvSpPr>
          <p:cNvPr id="4" name="内容占位符 3"/>
          <p:cNvSpPr>
            <a:spLocks noGrp="1"/>
          </p:cNvSpPr>
          <p:nvPr>
            <p:ph sz="quarter" idx="13"/>
          </p:nvPr>
        </p:nvSpPr>
        <p:spPr>
          <a:xfrm>
            <a:off x="823913" y="3330727"/>
            <a:ext cx="1981191" cy="2979117"/>
          </a:xfrm>
          <a:prstGeom prst="rect">
            <a:avLst/>
          </a:prstGeom>
        </p:spPr>
        <p:txBody>
          <a:bodyPr>
            <a:noAutofit/>
          </a:bodyPr>
          <a:lstStyle/>
          <a:p>
            <a:pPr lvl="0">
              <a:tabLst>
                <a:tab pos="266700" algn="l"/>
                <a:tab pos="533400" algn="l"/>
                <a:tab pos="800100" algn="l"/>
              </a:tabLst>
            </a:pPr>
            <a:r>
              <a:rPr lang="zh-CN" altLang="zh-CN" sz="900" kern="100" dirty="0" smtClean="0">
                <a:cs typeface="Times New Roman"/>
              </a:rPr>
              <a:t>商</a:t>
            </a:r>
            <a:r>
              <a:rPr lang="zh-CN" altLang="zh-CN" sz="900" kern="100" dirty="0">
                <a:cs typeface="Times New Roman"/>
              </a:rPr>
              <a:t>业计划书</a:t>
            </a:r>
          </a:p>
          <a:p>
            <a:pPr lvl="0">
              <a:tabLst>
                <a:tab pos="266700" algn="l"/>
                <a:tab pos="533400" algn="l"/>
                <a:tab pos="800100" algn="l"/>
              </a:tabLst>
            </a:pPr>
            <a:r>
              <a:rPr lang="zh-CN" altLang="zh-CN" sz="900" kern="100" dirty="0" smtClean="0">
                <a:cs typeface="Times New Roman"/>
              </a:rPr>
              <a:t>财</a:t>
            </a:r>
            <a:r>
              <a:rPr lang="zh-CN" altLang="zh-CN" sz="900" kern="100" dirty="0">
                <a:cs typeface="Times New Roman"/>
              </a:rPr>
              <a:t>务报表</a:t>
            </a:r>
          </a:p>
          <a:p>
            <a:pPr lvl="0">
              <a:tabLst>
                <a:tab pos="266700" algn="l"/>
                <a:tab pos="533400" algn="l"/>
                <a:tab pos="800100" algn="l"/>
              </a:tabLst>
            </a:pPr>
            <a:r>
              <a:rPr lang="zh-CN" altLang="zh-CN" sz="900" kern="100" dirty="0" smtClean="0">
                <a:cs typeface="Times New Roman"/>
              </a:rPr>
              <a:t>产</a:t>
            </a:r>
            <a:r>
              <a:rPr lang="zh-CN" altLang="zh-CN" sz="900" kern="100" dirty="0">
                <a:cs typeface="Times New Roman"/>
              </a:rPr>
              <a:t>业分析报告</a:t>
            </a:r>
          </a:p>
          <a:p>
            <a:pPr lvl="0">
              <a:tabLst>
                <a:tab pos="266700" algn="l"/>
                <a:tab pos="533400" algn="l"/>
                <a:tab pos="800100" algn="l"/>
              </a:tabLst>
            </a:pPr>
            <a:r>
              <a:rPr lang="zh-CN" altLang="zh-CN" sz="900" kern="100" dirty="0" smtClean="0">
                <a:cs typeface="Times New Roman"/>
              </a:rPr>
              <a:t>微</a:t>
            </a:r>
            <a:r>
              <a:rPr lang="zh-CN" altLang="zh-CN" sz="900" kern="100" dirty="0">
                <a:cs typeface="Times New Roman"/>
              </a:rPr>
              <a:t>电影</a:t>
            </a:r>
          </a:p>
          <a:p>
            <a:pPr lvl="0">
              <a:tabLst>
                <a:tab pos="266700" algn="l"/>
                <a:tab pos="533400" algn="l"/>
                <a:tab pos="800100" algn="l"/>
              </a:tabLst>
            </a:pPr>
            <a:r>
              <a:rPr lang="zh-CN" altLang="zh-CN" sz="900" kern="100" dirty="0" smtClean="0">
                <a:cs typeface="Times New Roman"/>
              </a:rPr>
              <a:t>原</a:t>
            </a:r>
            <a:r>
              <a:rPr lang="zh-CN" altLang="zh-CN" sz="900" kern="100" dirty="0">
                <a:cs typeface="Times New Roman"/>
              </a:rPr>
              <a:t>型产品</a:t>
            </a:r>
          </a:p>
          <a:p>
            <a:pPr lvl="0">
              <a:tabLst>
                <a:tab pos="266700" algn="l"/>
                <a:tab pos="533400" algn="l"/>
                <a:tab pos="800100" algn="l"/>
              </a:tabLst>
            </a:pPr>
            <a:r>
              <a:rPr lang="zh-CN" altLang="zh-CN" sz="900" kern="100" dirty="0" smtClean="0">
                <a:cs typeface="Times New Roman"/>
              </a:rPr>
              <a:t>可</a:t>
            </a:r>
            <a:r>
              <a:rPr lang="zh-CN" altLang="zh-CN" sz="900" kern="100" dirty="0">
                <a:cs typeface="Times New Roman"/>
              </a:rPr>
              <a:t>重组跨学科团队</a:t>
            </a:r>
          </a:p>
          <a:p>
            <a:pPr lvl="0">
              <a:tabLst>
                <a:tab pos="266700" algn="l"/>
                <a:tab pos="533400" algn="l"/>
                <a:tab pos="800100" algn="l"/>
              </a:tabLst>
            </a:pPr>
            <a:r>
              <a:rPr lang="zh-CN" altLang="zh-CN" sz="900" kern="100" dirty="0" smtClean="0">
                <a:cs typeface="Times New Roman"/>
              </a:rPr>
              <a:t>定</a:t>
            </a:r>
            <a:r>
              <a:rPr lang="zh-CN" altLang="zh-CN" sz="900" kern="100" dirty="0">
                <a:cs typeface="Times New Roman"/>
              </a:rPr>
              <a:t>制化</a:t>
            </a:r>
            <a:r>
              <a:rPr lang="en-US" altLang="zh-CN" sz="900" kern="100" dirty="0">
                <a:cs typeface="Times New Roman"/>
              </a:rPr>
              <a:t>XLP</a:t>
            </a:r>
            <a:r>
              <a:rPr lang="zh-CN" altLang="zh-CN" sz="900" kern="100" dirty="0">
                <a:cs typeface="Times New Roman"/>
              </a:rPr>
              <a:t>操作手册</a:t>
            </a:r>
          </a:p>
          <a:p>
            <a:pPr marL="0" indent="0" algn="just">
              <a:spcAft>
                <a:spcPts val="0"/>
              </a:spcAft>
              <a:buNone/>
              <a:tabLst>
                <a:tab pos="266700" algn="l"/>
                <a:tab pos="533400" algn="l"/>
                <a:tab pos="800100" algn="l"/>
              </a:tabLst>
            </a:pPr>
            <a:endParaRPr lang="zh-CN" altLang="zh-CN" sz="1050" kern="100" dirty="0">
              <a:effectLst/>
              <a:latin typeface="Calibri"/>
              <a:ea typeface="宋体"/>
              <a:cs typeface="Times New Roman"/>
            </a:endParaRPr>
          </a:p>
        </p:txBody>
      </p:sp>
      <p:sp>
        <p:nvSpPr>
          <p:cNvPr id="6" name="Content Placeholder 5"/>
          <p:cNvSpPr>
            <a:spLocks noGrp="1"/>
          </p:cNvSpPr>
          <p:nvPr>
            <p:ph sz="quarter" idx="14"/>
          </p:nvPr>
        </p:nvSpPr>
        <p:spPr>
          <a:xfrm>
            <a:off x="3508135" y="3330475"/>
            <a:ext cx="2239131" cy="2979116"/>
          </a:xfrm>
        </p:spPr>
        <p:txBody>
          <a:bodyPr>
            <a:normAutofit/>
          </a:bodyPr>
          <a:lstStyle/>
          <a:p>
            <a:pPr lvl="0">
              <a:tabLst>
                <a:tab pos="114300" algn="l"/>
                <a:tab pos="266700" algn="l"/>
                <a:tab pos="533400" algn="l"/>
                <a:tab pos="800100" algn="l"/>
              </a:tabLst>
            </a:pPr>
            <a:r>
              <a:rPr lang="zh-CN" altLang="zh-CN" sz="900" kern="100" dirty="0" smtClean="0">
                <a:cs typeface="Times New Roman"/>
              </a:rPr>
              <a:t>数</a:t>
            </a:r>
            <a:r>
              <a:rPr lang="zh-CN" altLang="zh-CN" sz="900" kern="100" dirty="0">
                <a:cs typeface="Times New Roman"/>
              </a:rPr>
              <a:t>据库原理</a:t>
            </a:r>
          </a:p>
          <a:p>
            <a:pPr lvl="0">
              <a:tabLst>
                <a:tab pos="114300" algn="l"/>
                <a:tab pos="266700" algn="l"/>
                <a:tab pos="533400" algn="l"/>
                <a:tab pos="800100" algn="l"/>
              </a:tabLst>
            </a:pPr>
            <a:r>
              <a:rPr lang="zh-CN" altLang="zh-CN" sz="900" kern="100" dirty="0" smtClean="0">
                <a:cs typeface="Times New Roman"/>
              </a:rPr>
              <a:t>全</a:t>
            </a:r>
            <a:r>
              <a:rPr lang="zh-CN" altLang="zh-CN" sz="900" kern="100" dirty="0">
                <a:cs typeface="Times New Roman"/>
              </a:rPr>
              <a:t>球制造战略</a:t>
            </a:r>
          </a:p>
          <a:p>
            <a:pPr lvl="0">
              <a:tabLst>
                <a:tab pos="114300" algn="l"/>
                <a:tab pos="266700" algn="l"/>
                <a:tab pos="533400" algn="l"/>
                <a:tab pos="800100" algn="l"/>
              </a:tabLst>
            </a:pPr>
            <a:r>
              <a:rPr lang="zh-CN" altLang="zh-CN" sz="900" kern="100" dirty="0" smtClean="0">
                <a:cs typeface="Times New Roman"/>
              </a:rPr>
              <a:t>工</a:t>
            </a:r>
            <a:r>
              <a:rPr lang="zh-CN" altLang="zh-CN" sz="900" kern="100" dirty="0">
                <a:cs typeface="Times New Roman"/>
              </a:rPr>
              <a:t>程管理硕士导引课</a:t>
            </a:r>
          </a:p>
          <a:p>
            <a:pPr lvl="0">
              <a:tabLst>
                <a:tab pos="114300" algn="l"/>
                <a:tab pos="266700" algn="l"/>
                <a:tab pos="533400" algn="l"/>
                <a:tab pos="800100" algn="l"/>
              </a:tabLst>
            </a:pPr>
            <a:r>
              <a:rPr lang="zh-CN" altLang="zh-CN" sz="900" kern="100" dirty="0" smtClean="0">
                <a:cs typeface="Times New Roman"/>
              </a:rPr>
              <a:t>经</a:t>
            </a:r>
            <a:r>
              <a:rPr lang="zh-CN" altLang="zh-CN" sz="900" kern="100" dirty="0">
                <a:cs typeface="Times New Roman"/>
              </a:rPr>
              <a:t>验回顾</a:t>
            </a:r>
          </a:p>
          <a:p>
            <a:pPr lvl="0">
              <a:tabLst>
                <a:tab pos="114300" algn="l"/>
                <a:tab pos="266700" algn="l"/>
                <a:tab pos="533400" algn="l"/>
                <a:tab pos="800100" algn="l"/>
              </a:tabLst>
            </a:pPr>
            <a:r>
              <a:rPr lang="zh-CN" altLang="zh-CN" sz="900" kern="100" dirty="0" smtClean="0">
                <a:cs typeface="Times New Roman"/>
              </a:rPr>
              <a:t>跨</a:t>
            </a:r>
            <a:r>
              <a:rPr lang="zh-CN" altLang="zh-CN" sz="900" kern="100" dirty="0">
                <a:cs typeface="Times New Roman"/>
              </a:rPr>
              <a:t>学科系统集成设计挑</a:t>
            </a:r>
            <a:r>
              <a:rPr lang="zh-CN" altLang="zh-CN" sz="900" kern="100" dirty="0" smtClean="0">
                <a:cs typeface="Times New Roman"/>
              </a:rPr>
              <a:t>战</a:t>
            </a:r>
            <a:endParaRPr lang="en-US" altLang="zh-CN" sz="900" kern="100" dirty="0" smtClean="0">
              <a:cs typeface="Times New Roman"/>
            </a:endParaRPr>
          </a:p>
          <a:p>
            <a:pPr lvl="0">
              <a:tabLst>
                <a:tab pos="114300" algn="l"/>
                <a:tab pos="266700" algn="l"/>
                <a:tab pos="533400" algn="l"/>
                <a:tab pos="800100" algn="l"/>
              </a:tabLst>
            </a:pPr>
            <a:r>
              <a:rPr lang="zh-CN" altLang="zh-CN" sz="900" kern="100" dirty="0" smtClean="0">
                <a:cs typeface="Times New Roman"/>
              </a:rPr>
              <a:t>天津机电职业技术学院</a:t>
            </a:r>
            <a:endParaRPr lang="en-US" altLang="zh-CN" sz="900" kern="100" dirty="0">
              <a:cs typeface="Times New Roman"/>
            </a:endParaRPr>
          </a:p>
          <a:p>
            <a:pPr lvl="0">
              <a:tabLst>
                <a:tab pos="114300" algn="l"/>
                <a:tab pos="266700" algn="l"/>
                <a:tab pos="533400" algn="l"/>
                <a:tab pos="800100" algn="l"/>
              </a:tabLst>
            </a:pPr>
            <a:r>
              <a:rPr lang="zh-CN" altLang="zh-CN" sz="900" kern="100" dirty="0" smtClean="0">
                <a:cs typeface="Times New Roman"/>
              </a:rPr>
              <a:t>清</a:t>
            </a:r>
            <a:r>
              <a:rPr lang="en-US" altLang="zh-CN" sz="900" kern="100" dirty="0" smtClean="0">
                <a:cs typeface="Times New Roman"/>
              </a:rPr>
              <a:t> </a:t>
            </a:r>
            <a:r>
              <a:rPr lang="zh-CN" altLang="zh-CN" sz="900" kern="100" dirty="0" smtClean="0">
                <a:cs typeface="Times New Roman"/>
              </a:rPr>
              <a:t>华</a:t>
            </a:r>
            <a:r>
              <a:rPr lang="zh-CN" altLang="zh-CN" sz="900" kern="100" dirty="0">
                <a:cs typeface="Times New Roman"/>
              </a:rPr>
              <a:t>大学附属中学</a:t>
            </a:r>
            <a:r>
              <a:rPr lang="en-US" altLang="zh-CN" sz="900" kern="100" dirty="0">
                <a:cs typeface="Times New Roman"/>
              </a:rPr>
              <a:t>XLP</a:t>
            </a:r>
            <a:r>
              <a:rPr lang="zh-CN" altLang="zh-CN" sz="900" kern="100" dirty="0">
                <a:cs typeface="Times New Roman"/>
              </a:rPr>
              <a:t>活动</a:t>
            </a:r>
          </a:p>
        </p:txBody>
      </p:sp>
      <p:sp>
        <p:nvSpPr>
          <p:cNvPr id="7" name="Content Placeholder 5"/>
          <p:cNvSpPr txBox="1">
            <a:spLocks/>
          </p:cNvSpPr>
          <p:nvPr/>
        </p:nvSpPr>
        <p:spPr>
          <a:xfrm>
            <a:off x="6383403" y="3330727"/>
            <a:ext cx="2239131" cy="2979117"/>
          </a:xfrm>
          <a:prstGeom prst="rect">
            <a:avLst/>
          </a:prstGeom>
        </p:spPr>
        <p:txBody>
          <a:bodyPr vert="horz" lIns="91440" tIns="45720" rIns="91440" bIns="45720" rtlCol="0">
            <a:normAutofit/>
          </a:bodyPr>
          <a:lstStyle>
            <a:lvl1pPr marL="0" indent="0" algn="just" defTabSz="914400" rtl="0" eaLnBrk="1" latinLnBrk="0" hangingPunct="1">
              <a:lnSpc>
                <a:spcPct val="120000"/>
              </a:lnSpc>
              <a:spcBef>
                <a:spcPts val="0"/>
              </a:spcBef>
              <a:spcAft>
                <a:spcPts val="0"/>
              </a:spcAft>
              <a:buClr>
                <a:schemeClr val="accent1"/>
              </a:buClr>
              <a:buSzPct val="100000"/>
              <a:buFontTx/>
              <a:buNone/>
              <a:defRPr sz="1200" kern="1200" baseline="0">
                <a:solidFill>
                  <a:schemeClr val="tx1">
                    <a:lumMod val="50000"/>
                    <a:lumOff val="50000"/>
                  </a:schemeClr>
                </a:solidFill>
                <a:latin typeface="+mn-ea"/>
                <a:ea typeface="+mn-ea"/>
                <a:cs typeface="+mn-cs"/>
              </a:defRPr>
            </a:lvl1pPr>
            <a:lvl2pPr marL="0" indent="0" algn="just" defTabSz="914400" rtl="0" eaLnBrk="1" latinLnBrk="0" hangingPunct="1">
              <a:lnSpc>
                <a:spcPct val="120000"/>
              </a:lnSpc>
              <a:spcBef>
                <a:spcPts val="0"/>
              </a:spcBef>
              <a:spcAft>
                <a:spcPts val="0"/>
              </a:spcAft>
              <a:buClr>
                <a:schemeClr val="accent2">
                  <a:lumMod val="60000"/>
                  <a:lumOff val="40000"/>
                </a:schemeClr>
              </a:buClr>
              <a:buFontTx/>
              <a:buNone/>
              <a:defRPr sz="1200" kern="1200" baseline="0">
                <a:solidFill>
                  <a:schemeClr val="tx1">
                    <a:lumMod val="50000"/>
                    <a:lumOff val="50000"/>
                  </a:schemeClr>
                </a:solidFill>
                <a:latin typeface="+mn-ea"/>
                <a:ea typeface="+mn-ea"/>
                <a:cs typeface="+mn-cs"/>
              </a:defRPr>
            </a:lvl2pPr>
            <a:lvl3pPr marL="0" indent="0" algn="l" defTabSz="914400" rtl="0" eaLnBrk="1" latinLnBrk="0" hangingPunct="1">
              <a:lnSpc>
                <a:spcPct val="120000"/>
              </a:lnSpc>
              <a:spcBef>
                <a:spcPts val="0"/>
              </a:spcBef>
              <a:spcAft>
                <a:spcPts val="0"/>
              </a:spcAft>
              <a:buFontTx/>
              <a:buNone/>
              <a:defRPr sz="1200" kern="1200">
                <a:solidFill>
                  <a:schemeClr val="tx1">
                    <a:lumMod val="50000"/>
                    <a:lumOff val="50000"/>
                  </a:schemeClr>
                </a:solidFill>
                <a:latin typeface="+mn-ea"/>
                <a:ea typeface="+mn-ea"/>
                <a:cs typeface="+mn-cs"/>
              </a:defRPr>
            </a:lvl3pPr>
            <a:lvl4pPr marL="0" indent="0" algn="l" defTabSz="914400" rtl="0" eaLnBrk="1" latinLnBrk="0" hangingPunct="1">
              <a:lnSpc>
                <a:spcPct val="120000"/>
              </a:lnSpc>
              <a:spcBef>
                <a:spcPts val="0"/>
              </a:spcBef>
              <a:spcAft>
                <a:spcPts val="0"/>
              </a:spcAft>
              <a:buFontTx/>
              <a:buNone/>
              <a:defRPr sz="1200" kern="1200">
                <a:solidFill>
                  <a:schemeClr val="tx1">
                    <a:lumMod val="50000"/>
                    <a:lumOff val="50000"/>
                  </a:schemeClr>
                </a:solidFill>
                <a:latin typeface="+mn-ea"/>
                <a:ea typeface="+mn-ea"/>
                <a:cs typeface="+mn-cs"/>
              </a:defRPr>
            </a:lvl4pPr>
            <a:lvl5pPr marL="0" indent="0" algn="l" defTabSz="914400" rtl="0" eaLnBrk="1" latinLnBrk="0" hangingPunct="1">
              <a:lnSpc>
                <a:spcPct val="120000"/>
              </a:lnSpc>
              <a:spcBef>
                <a:spcPts val="0"/>
              </a:spcBef>
              <a:spcAft>
                <a:spcPts val="0"/>
              </a:spcAft>
              <a:buFontTx/>
              <a:buNone/>
              <a:defRPr sz="1200" kern="1200">
                <a:solidFill>
                  <a:schemeClr val="tx1">
                    <a:lumMod val="50000"/>
                    <a:lumOff val="50000"/>
                  </a:schemeClr>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tabLst>
                <a:tab pos="114300" algn="l"/>
                <a:tab pos="266700" algn="l"/>
                <a:tab pos="533400" algn="l"/>
                <a:tab pos="800100" algn="l"/>
              </a:tabLst>
            </a:pPr>
            <a:r>
              <a:rPr lang="en-US" altLang="zh-CN" sz="900" kern="100" dirty="0" smtClean="0">
                <a:cs typeface="Times New Roman"/>
              </a:rPr>
              <a:t>        XLP</a:t>
            </a:r>
            <a:r>
              <a:rPr lang="zh-CN" altLang="en-US" sz="900" kern="100" dirty="0" smtClean="0">
                <a:cs typeface="Times New Roman"/>
              </a:rPr>
              <a:t>团队建设</a:t>
            </a:r>
            <a:endParaRPr lang="en-US" altLang="zh-CN" sz="900" kern="100" dirty="0" smtClean="0">
              <a:cs typeface="Times New Roman"/>
            </a:endParaRPr>
          </a:p>
          <a:p>
            <a:pPr lvl="0">
              <a:tabLst>
                <a:tab pos="114300" algn="l"/>
                <a:tab pos="266700" algn="l"/>
                <a:tab pos="533400" algn="l"/>
                <a:tab pos="800100" algn="l"/>
              </a:tabLst>
            </a:pPr>
            <a:r>
              <a:rPr lang="en-US" altLang="zh-CN" sz="900" kern="100" dirty="0">
                <a:cs typeface="Times New Roman"/>
              </a:rPr>
              <a:t> </a:t>
            </a:r>
            <a:r>
              <a:rPr lang="en-US" altLang="zh-CN" sz="900" kern="100" dirty="0" smtClean="0">
                <a:cs typeface="Times New Roman"/>
              </a:rPr>
              <a:t>       XLP</a:t>
            </a:r>
            <a:r>
              <a:rPr lang="zh-CN" altLang="en-US" sz="900" kern="100" dirty="0" smtClean="0">
                <a:cs typeface="Times New Roman"/>
              </a:rPr>
              <a:t>法律</a:t>
            </a:r>
            <a:endParaRPr lang="en-US" altLang="zh-CN" sz="900" kern="100" dirty="0" smtClean="0">
              <a:cs typeface="Times New Roman"/>
            </a:endParaRPr>
          </a:p>
          <a:p>
            <a:pPr lvl="0">
              <a:tabLst>
                <a:tab pos="114300" algn="l"/>
                <a:tab pos="266700" algn="l"/>
                <a:tab pos="533400" algn="l"/>
                <a:tab pos="800100" algn="l"/>
              </a:tabLst>
            </a:pPr>
            <a:r>
              <a:rPr lang="en-US" altLang="zh-CN" sz="900" kern="100" dirty="0">
                <a:cs typeface="Times New Roman"/>
              </a:rPr>
              <a:t> </a:t>
            </a:r>
            <a:r>
              <a:rPr lang="en-US" altLang="zh-CN" sz="900" kern="100" dirty="0" smtClean="0">
                <a:cs typeface="Times New Roman"/>
              </a:rPr>
              <a:t>       XLP</a:t>
            </a:r>
            <a:r>
              <a:rPr lang="zh-CN" altLang="en-US" sz="900" kern="100" dirty="0" smtClean="0">
                <a:cs typeface="Times New Roman"/>
              </a:rPr>
              <a:t>专利</a:t>
            </a:r>
            <a:endParaRPr lang="en-US" altLang="zh-CN" sz="900" kern="100" dirty="0" smtClean="0">
              <a:cs typeface="Times New Roman"/>
            </a:endParaRPr>
          </a:p>
          <a:p>
            <a:pPr lvl="0">
              <a:tabLst>
                <a:tab pos="114300" algn="l"/>
                <a:tab pos="266700" algn="l"/>
                <a:tab pos="533400" algn="l"/>
                <a:tab pos="800100" algn="l"/>
              </a:tabLst>
            </a:pPr>
            <a:r>
              <a:rPr lang="en-US" altLang="zh-CN" sz="900" kern="100" dirty="0">
                <a:cs typeface="Times New Roman"/>
              </a:rPr>
              <a:t> </a:t>
            </a:r>
            <a:r>
              <a:rPr lang="en-US" altLang="zh-CN" sz="900" kern="100" dirty="0" smtClean="0">
                <a:cs typeface="Times New Roman"/>
              </a:rPr>
              <a:t>       XLP</a:t>
            </a:r>
            <a:r>
              <a:rPr lang="zh-CN" altLang="en-US" sz="900" kern="100" dirty="0" smtClean="0">
                <a:cs typeface="Times New Roman"/>
              </a:rPr>
              <a:t>市场</a:t>
            </a:r>
            <a:endParaRPr lang="en-US" altLang="zh-CN" sz="900" kern="100" dirty="0" smtClean="0">
              <a:cs typeface="Times New Roman"/>
            </a:endParaRPr>
          </a:p>
          <a:p>
            <a:pPr lvl="0">
              <a:tabLst>
                <a:tab pos="114300" algn="l"/>
                <a:tab pos="266700" algn="l"/>
                <a:tab pos="533400" algn="l"/>
                <a:tab pos="800100" algn="l"/>
              </a:tabLst>
            </a:pPr>
            <a:r>
              <a:rPr lang="en-US" altLang="zh-CN" sz="900" kern="100" dirty="0">
                <a:cs typeface="Times New Roman"/>
              </a:rPr>
              <a:t> </a:t>
            </a:r>
            <a:r>
              <a:rPr lang="en-US" altLang="zh-CN" sz="900" kern="100" dirty="0" smtClean="0">
                <a:cs typeface="Times New Roman"/>
              </a:rPr>
              <a:t>       </a:t>
            </a:r>
            <a:r>
              <a:rPr lang="zh-CN" altLang="en-US" sz="900" kern="100" dirty="0" smtClean="0">
                <a:cs typeface="Times New Roman"/>
              </a:rPr>
              <a:t>工具链接</a:t>
            </a:r>
            <a:endParaRPr lang="en-US" altLang="zh-CN" sz="900" kern="100" dirty="0" smtClean="0">
              <a:cs typeface="Times New Roman"/>
            </a:endParaRPr>
          </a:p>
          <a:p>
            <a:pPr lvl="0">
              <a:tabLst>
                <a:tab pos="114300" algn="l"/>
                <a:tab pos="266700" algn="l"/>
                <a:tab pos="533400" algn="l"/>
                <a:tab pos="800100" algn="l"/>
              </a:tabLst>
            </a:pPr>
            <a:r>
              <a:rPr lang="en-US" altLang="zh-CN" sz="900" kern="100" dirty="0" smtClean="0">
                <a:cs typeface="Times New Roman"/>
              </a:rPr>
              <a:t>        </a:t>
            </a:r>
            <a:r>
              <a:rPr lang="zh-CN" altLang="zh-CN" sz="900" kern="100" dirty="0" smtClean="0">
                <a:cs typeface="Times New Roman"/>
              </a:rPr>
              <a:t>参</a:t>
            </a:r>
            <a:r>
              <a:rPr lang="zh-CN" altLang="zh-CN" sz="900" kern="100" dirty="0">
                <a:cs typeface="Times New Roman"/>
              </a:rPr>
              <a:t>考资料</a:t>
            </a:r>
          </a:p>
        </p:txBody>
      </p:sp>
      <p:sp>
        <p:nvSpPr>
          <p:cNvPr id="8" name="Text Placeholder 4"/>
          <p:cNvSpPr txBox="1">
            <a:spLocks/>
          </p:cNvSpPr>
          <p:nvPr/>
        </p:nvSpPr>
        <p:spPr>
          <a:xfrm>
            <a:off x="6383403" y="2507152"/>
            <a:ext cx="2239131" cy="823912"/>
          </a:xfrm>
          <a:prstGeom prst="rect">
            <a:avLst/>
          </a:prstGeom>
        </p:spPr>
        <p:txBody>
          <a:bodyPr vert="horz" lIns="91440" tIns="45720" rIns="91440" bIns="45720" rtlCol="0" anchor="b">
            <a:normAutofit fontScale="92500" lnSpcReduction="20000"/>
          </a:bodyPr>
          <a:lstStyle>
            <a:lvl1pPr marL="0" indent="0" algn="just" defTabSz="914400" rtl="0" eaLnBrk="1" latinLnBrk="0" hangingPunct="1">
              <a:lnSpc>
                <a:spcPct val="110000"/>
              </a:lnSpc>
              <a:spcBef>
                <a:spcPts val="1800"/>
              </a:spcBef>
              <a:spcAft>
                <a:spcPts val="0"/>
              </a:spcAft>
              <a:buClr>
                <a:schemeClr val="accent1"/>
              </a:buClr>
              <a:buSzPct val="100000"/>
              <a:buFont typeface="Wingdings 2" panose="05020102010507070707" pitchFamily="18" charset="2"/>
              <a:buNone/>
              <a:defRPr sz="1800" b="1" kern="1200" baseline="0">
                <a:solidFill>
                  <a:schemeClr val="accent2"/>
                </a:solidFill>
                <a:latin typeface="Arial" panose="020B0604020202020204" pitchFamily="34" charset="0"/>
                <a:ea typeface="微软雅黑" panose="020B0503020204020204" pitchFamily="34" charset="-122"/>
                <a:cs typeface="+mn-cs"/>
              </a:defRPr>
            </a:lvl1pPr>
            <a:lvl2pPr marL="457200" indent="0" algn="just" defTabSz="914400" rtl="0" eaLnBrk="1" latinLnBrk="0" hangingPunct="1">
              <a:lnSpc>
                <a:spcPct val="100000"/>
              </a:lnSpc>
              <a:spcBef>
                <a:spcPts val="0"/>
              </a:spcBef>
              <a:spcAft>
                <a:spcPts val="0"/>
              </a:spcAft>
              <a:buClr>
                <a:schemeClr val="accent2">
                  <a:lumMod val="60000"/>
                  <a:lumOff val="40000"/>
                </a:schemeClr>
              </a:buClr>
              <a:buFont typeface="幼圆" panose="02010509060101010101" pitchFamily="49" charset="-122"/>
              <a:buNone/>
              <a:defRPr sz="2000" b="1" kern="1200" baseline="0">
                <a:solidFill>
                  <a:srgbClr val="7D7D7D"/>
                </a:solidFill>
                <a:latin typeface="幼圆" panose="02010509060101010101" pitchFamily="49" charset="-122"/>
                <a:ea typeface="幼圆" panose="020105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kern="100" dirty="0" smtClean="0">
                <a:latin typeface="Calibri"/>
                <a:ea typeface="宋体"/>
                <a:cs typeface="Times New Roman"/>
              </a:rPr>
              <a:t>     Part </a:t>
            </a:r>
            <a:r>
              <a:rPr lang="zh-CN" altLang="zh-CN" kern="100" dirty="0">
                <a:latin typeface="Calibri"/>
                <a:ea typeface="宋体"/>
                <a:cs typeface="Times New Roman"/>
              </a:rPr>
              <a:t>8</a:t>
            </a:r>
            <a:r>
              <a:rPr lang="en-US" altLang="zh-CN" kern="100" dirty="0" smtClean="0">
                <a:latin typeface="Calibri"/>
                <a:ea typeface="宋体"/>
                <a:cs typeface="Times New Roman"/>
              </a:rPr>
              <a:t>:</a:t>
            </a:r>
            <a:endParaRPr lang="en-US" altLang="zh-CN" kern="100" dirty="0">
              <a:latin typeface="Calibri"/>
              <a:ea typeface="宋体"/>
              <a:cs typeface="Times New Roman"/>
            </a:endParaRPr>
          </a:p>
          <a:p>
            <a:r>
              <a:rPr lang="en-US" altLang="zh-CN" kern="100" dirty="0" smtClean="0">
                <a:latin typeface="Calibri"/>
                <a:ea typeface="宋体"/>
                <a:cs typeface="Times New Roman"/>
              </a:rPr>
              <a:t>     </a:t>
            </a:r>
            <a:r>
              <a:rPr lang="zh-CN" altLang="en-US" kern="100" dirty="0" smtClean="0">
                <a:latin typeface="Calibri"/>
                <a:ea typeface="宋体"/>
                <a:cs typeface="Times New Roman"/>
              </a:rPr>
              <a:t>附录</a:t>
            </a:r>
            <a:endParaRPr lang="zh-CN" altLang="zh-CN" kern="100" dirty="0">
              <a:latin typeface="Calibri"/>
              <a:ea typeface="宋体"/>
              <a:cs typeface="Times New Roman"/>
            </a:endParaRPr>
          </a:p>
        </p:txBody>
      </p:sp>
      <p:pic>
        <p:nvPicPr>
          <p:cNvPr id="9" name="Picture 2" descr="D:\Woody的\和冠欣 Guan-Xin He\HGX_6282.JPG"/>
          <p:cNvPicPr>
            <a:picLocks noChangeAspect="1" noChangeArrowheads="1"/>
          </p:cNvPicPr>
          <p:nvPr/>
        </p:nvPicPr>
        <p:blipFill>
          <a:blip r:embed="rId2" cstate="print">
            <a:lum bright="20000" contrast="40000"/>
          </a:blip>
          <a:srcRect/>
          <a:stretch>
            <a:fillRect/>
          </a:stretch>
        </p:blipFill>
        <p:spPr bwMode="auto">
          <a:xfrm>
            <a:off x="3508135" y="1102815"/>
            <a:ext cx="1871567" cy="1404000"/>
          </a:xfrm>
          <a:prstGeom prst="rect">
            <a:avLst/>
          </a:prstGeom>
          <a:noFill/>
        </p:spPr>
      </p:pic>
      <p:pic>
        <p:nvPicPr>
          <p:cNvPr id="12" name="Content Placeholder 9" descr="DSC06766.JPG"/>
          <p:cNvPicPr>
            <a:picLocks noChangeAspect="1"/>
          </p:cNvPicPr>
          <p:nvPr/>
        </p:nvPicPr>
        <p:blipFill rotWithShape="1">
          <a:blip r:embed="rId3" cstate="email">
            <a:extLst>
              <a:ext uri="{28A0092B-C50C-407E-A947-70E740481C1C}">
                <a14:useLocalDpi xmlns:a14="http://schemas.microsoft.com/office/drawing/2010/main" val="0"/>
              </a:ext>
            </a:extLst>
          </a:blip>
          <a:srcRect l="17988" t="13467" r="17988"/>
          <a:stretch/>
        </p:blipFill>
        <p:spPr>
          <a:xfrm>
            <a:off x="889763" y="1102815"/>
            <a:ext cx="1836000" cy="1404000"/>
          </a:xfrm>
          <a:prstGeom prst="rect">
            <a:avLst/>
          </a:prstGeom>
        </p:spPr>
      </p:pic>
      <p:sp>
        <p:nvSpPr>
          <p:cNvPr id="11" name="Or 10"/>
          <p:cNvSpPr/>
          <p:nvPr/>
        </p:nvSpPr>
        <p:spPr>
          <a:xfrm flipV="1">
            <a:off x="3508135" y="3285345"/>
            <a:ext cx="2126694" cy="45719"/>
          </a:xfrm>
          <a:prstGeom prst="flowChar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r 12"/>
          <p:cNvSpPr/>
          <p:nvPr/>
        </p:nvSpPr>
        <p:spPr>
          <a:xfrm flipV="1">
            <a:off x="823913" y="3284756"/>
            <a:ext cx="2126694" cy="45719"/>
          </a:xfrm>
          <a:prstGeom prst="flowChar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r 13"/>
          <p:cNvSpPr/>
          <p:nvPr/>
        </p:nvSpPr>
        <p:spPr>
          <a:xfrm flipV="1">
            <a:off x="6383403" y="3285345"/>
            <a:ext cx="2126694" cy="45719"/>
          </a:xfrm>
          <a:prstGeom prst="flowChar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图片 1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383404" y="1102815"/>
            <a:ext cx="2246940" cy="1404337"/>
          </a:xfrm>
          <a:prstGeom prst="rect">
            <a:avLst/>
          </a:prstGeom>
        </p:spPr>
      </p:pic>
    </p:spTree>
    <p:extLst>
      <p:ext uri="{BB962C8B-B14F-4D97-AF65-F5344CB8AC3E}">
        <p14:creationId xmlns:p14="http://schemas.microsoft.com/office/powerpoint/2010/main" val="20166632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任务表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5" y="1036638"/>
            <a:ext cx="6808788" cy="484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5997575" y="0"/>
            <a:ext cx="13011150" cy="7315200"/>
          </a:xfrm>
          <a:prstGeom prst="rect">
            <a:avLst/>
          </a:prstGeom>
        </p:spPr>
      </p:pic>
      <p:pic>
        <p:nvPicPr>
          <p:cNvPr id="3" name="图片 2"/>
          <p:cNvPicPr>
            <a:picLocks noChangeAspect="1"/>
          </p:cNvPicPr>
          <p:nvPr/>
        </p:nvPicPr>
        <p:blipFill>
          <a:blip r:embed="rId4"/>
          <a:stretch>
            <a:fillRect/>
          </a:stretch>
        </p:blipFill>
        <p:spPr>
          <a:xfrm>
            <a:off x="2090057" y="2955594"/>
            <a:ext cx="7053943" cy="3965907"/>
          </a:xfrm>
          <a:prstGeom prst="rect">
            <a:avLst/>
          </a:prstGeom>
        </p:spPr>
      </p:pic>
    </p:spTree>
    <p:extLst>
      <p:ext uri="{BB962C8B-B14F-4D97-AF65-F5344CB8AC3E}">
        <p14:creationId xmlns:p14="http://schemas.microsoft.com/office/powerpoint/2010/main" val="103397198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6000" b="1">
                <a:solidFill>
                  <a:schemeClr val="bg1"/>
                </a:solidFill>
              </a:rPr>
              <a:t>现场执行</a:t>
            </a:r>
            <a:endParaRPr lang="en-US" sz="6000" b="1">
              <a:solidFill>
                <a:schemeClr val="bg1"/>
              </a:solidFill>
            </a:endParaRPr>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sz="quarter" idx="13"/>
          </p:nvPr>
        </p:nvSpPr>
        <p:spPr/>
        <p:txBody>
          <a:bodyPr>
            <a:normAutofit fontScale="25000" lnSpcReduction="20000"/>
          </a:bodyPr>
          <a:lstStyle/>
          <a:p>
            <a:endParaRPr lang="zh-CN" altLang="en-US"/>
          </a:p>
        </p:txBody>
      </p:sp>
    </p:spTree>
    <p:extLst>
      <p:ext uri="{BB962C8B-B14F-4D97-AF65-F5344CB8AC3E}">
        <p14:creationId xmlns:p14="http://schemas.microsoft.com/office/powerpoint/2010/main" val="78363895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04733.JPG"/>
          <p:cNvPicPr>
            <a:picLocks noChangeAspect="1"/>
          </p:cNvPicPr>
          <p:nvPr/>
        </p:nvPicPr>
        <p:blipFill rotWithShape="1">
          <a:blip r:embed="rId2" cstate="email">
            <a:extLst>
              <a:ext uri="{28A0092B-C50C-407E-A947-70E740481C1C}">
                <a14:useLocalDpi xmlns:a14="http://schemas.microsoft.com/office/drawing/2010/main" val="0"/>
              </a:ext>
            </a:extLst>
          </a:blip>
          <a:srcRect l="11767" r="13232"/>
          <a:stretch/>
        </p:blipFill>
        <p:spPr>
          <a:xfrm>
            <a:off x="0" y="0"/>
            <a:ext cx="9144000" cy="6858000"/>
          </a:xfrm>
          <a:prstGeom prst="rect">
            <a:avLst/>
          </a:prstGeom>
        </p:spPr>
      </p:pic>
      <p:sp>
        <p:nvSpPr>
          <p:cNvPr id="3" name="文本框 2"/>
          <p:cNvSpPr txBox="1"/>
          <p:nvPr/>
        </p:nvSpPr>
        <p:spPr>
          <a:xfrm>
            <a:off x="3297381" y="6414656"/>
            <a:ext cx="2784764" cy="272382"/>
          </a:xfrm>
          <a:prstGeom prst="rect">
            <a:avLst/>
          </a:prstGeom>
          <a:noFill/>
        </p:spPr>
        <p:txBody>
          <a:bodyPr wrap="square" rtlCol="0">
            <a:spAutoFit/>
          </a:bodyPr>
          <a:lstStyle/>
          <a:p>
            <a:pPr>
              <a:lnSpc>
                <a:spcPct val="130000"/>
              </a:lnSpc>
            </a:pPr>
            <a:r>
              <a:rPr lang="en-US" altLang="zh-CN" sz="900" dirty="0">
                <a:solidFill>
                  <a:schemeClr val="bg1"/>
                </a:solidFill>
                <a:ea typeface="微软雅黑" panose="020B0503020204020204" pitchFamily="34" charset="-122"/>
              </a:rPr>
              <a:t>▲2014</a:t>
            </a:r>
            <a:r>
              <a:rPr lang="zh-CN" altLang="en-US" sz="900" dirty="0">
                <a:solidFill>
                  <a:schemeClr val="bg1"/>
                </a:solidFill>
                <a:ea typeface="微软雅黑" panose="020B0503020204020204" pitchFamily="34" charset="-122"/>
              </a:rPr>
              <a:t>年</a:t>
            </a:r>
            <a:r>
              <a:rPr lang="en-US" altLang="zh-CN" sz="900" dirty="0">
                <a:solidFill>
                  <a:schemeClr val="bg1"/>
                </a:solidFill>
                <a:ea typeface="微软雅黑" panose="020B0503020204020204" pitchFamily="34" charset="-122"/>
              </a:rPr>
              <a:t>1</a:t>
            </a:r>
            <a:r>
              <a:rPr lang="zh-CN" altLang="en-US" sz="900" dirty="0">
                <a:solidFill>
                  <a:schemeClr val="bg1"/>
                </a:solidFill>
                <a:ea typeface="微软雅黑" panose="020B0503020204020204" pitchFamily="34" charset="-122"/>
              </a:rPr>
              <a:t>月跨学科系统集成设计挑战活动过程图</a:t>
            </a:r>
          </a:p>
        </p:txBody>
      </p:sp>
    </p:spTree>
    <p:extLst>
      <p:ext uri="{BB962C8B-B14F-4D97-AF65-F5344CB8AC3E}">
        <p14:creationId xmlns:p14="http://schemas.microsoft.com/office/powerpoint/2010/main" val="27608766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2853" y="4395373"/>
            <a:ext cx="2384051" cy="1975926"/>
          </a:xfrm>
          <a:prstGeom prst="rect">
            <a:avLst/>
          </a:prstGeom>
          <a:noFill/>
        </p:spPr>
        <p:txBody>
          <a:bodyPr wrap="none" rtlCol="0">
            <a:spAutoFit/>
          </a:bodyPr>
          <a:lstStyle/>
          <a:p>
            <a:pPr marL="285750" indent="-285750">
              <a:lnSpc>
                <a:spcPct val="150000"/>
              </a:lnSpc>
            </a:pPr>
            <a:r>
              <a:rPr lang="zh-CN" altLang="en-US" sz="2400" b="1" dirty="0" smtClean="0">
                <a:solidFill>
                  <a:schemeClr val="accent6"/>
                </a:solidFill>
                <a:latin typeface="+mj-ea"/>
                <a:ea typeface="+mj-ea"/>
              </a:rPr>
              <a:t>挑战方服务模块</a:t>
            </a:r>
            <a:endParaRPr lang="en-US" altLang="zh-CN" sz="2400" b="1" dirty="0" smtClean="0">
              <a:solidFill>
                <a:schemeClr val="accent6"/>
              </a:solidFill>
              <a:latin typeface="+mj-ea"/>
              <a:ea typeface="+mj-ea"/>
            </a:endParaRPr>
          </a:p>
          <a:p>
            <a:pPr marL="285750" indent="-285750">
              <a:lnSpc>
                <a:spcPct val="120000"/>
              </a:lnSpc>
              <a:buFont typeface="Arial"/>
              <a:buChar char="•"/>
            </a:pPr>
            <a:r>
              <a:rPr lang="zh-CN" altLang="en-US" sz="1200" dirty="0" smtClean="0">
                <a:solidFill>
                  <a:schemeClr val="tx1">
                    <a:lumMod val="50000"/>
                    <a:lumOff val="50000"/>
                  </a:schemeClr>
                </a:solidFill>
                <a:latin typeface="+mn-ea"/>
                <a:ea typeface="+mn-ea"/>
              </a:rPr>
              <a:t>知识产权管理</a:t>
            </a:r>
            <a:endParaRPr lang="en-US" altLang="zh-CN" sz="1200" dirty="0" smtClean="0">
              <a:solidFill>
                <a:schemeClr val="tx1">
                  <a:lumMod val="50000"/>
                  <a:lumOff val="50000"/>
                </a:schemeClr>
              </a:solidFill>
              <a:latin typeface="+mn-ea"/>
              <a:ea typeface="+mn-ea"/>
            </a:endParaRPr>
          </a:p>
          <a:p>
            <a:pPr marL="285750" indent="-285750">
              <a:lnSpc>
                <a:spcPct val="120000"/>
              </a:lnSpc>
              <a:buFont typeface="Arial"/>
              <a:buChar char="•"/>
            </a:pPr>
            <a:r>
              <a:rPr lang="zh-CN" altLang="en-US" sz="1200" dirty="0" smtClean="0">
                <a:solidFill>
                  <a:schemeClr val="tx1">
                    <a:lumMod val="50000"/>
                    <a:lumOff val="50000"/>
                  </a:schemeClr>
                </a:solidFill>
                <a:latin typeface="+mn-ea"/>
                <a:ea typeface="+mn-ea"/>
              </a:rPr>
              <a:t>交易管理</a:t>
            </a:r>
            <a:endParaRPr lang="en-US" altLang="zh-CN" sz="1200" dirty="0" smtClean="0">
              <a:solidFill>
                <a:schemeClr val="tx1">
                  <a:lumMod val="50000"/>
                  <a:lumOff val="50000"/>
                </a:schemeClr>
              </a:solidFill>
              <a:latin typeface="+mn-ea"/>
              <a:ea typeface="+mn-ea"/>
            </a:endParaRPr>
          </a:p>
          <a:p>
            <a:pPr marL="285750" indent="-285750">
              <a:lnSpc>
                <a:spcPct val="120000"/>
              </a:lnSpc>
              <a:buFont typeface="Arial"/>
              <a:buChar char="•"/>
            </a:pPr>
            <a:r>
              <a:rPr lang="zh-CN" altLang="en-US" sz="1200" dirty="0" smtClean="0">
                <a:solidFill>
                  <a:schemeClr val="tx1">
                    <a:lumMod val="50000"/>
                    <a:lumOff val="50000"/>
                  </a:schemeClr>
                </a:solidFill>
                <a:latin typeface="+mn-ea"/>
                <a:ea typeface="+mn-ea"/>
              </a:rPr>
              <a:t>纠纷调解</a:t>
            </a:r>
            <a:endParaRPr lang="en-US" altLang="zh-CN" sz="1200" dirty="0" smtClean="0">
              <a:solidFill>
                <a:schemeClr val="tx1">
                  <a:lumMod val="50000"/>
                  <a:lumOff val="50000"/>
                </a:schemeClr>
              </a:solidFill>
              <a:latin typeface="+mn-ea"/>
              <a:ea typeface="+mn-ea"/>
            </a:endParaRPr>
          </a:p>
          <a:p>
            <a:pPr marL="285750" indent="-285750">
              <a:lnSpc>
                <a:spcPct val="120000"/>
              </a:lnSpc>
              <a:buFont typeface="Arial"/>
              <a:buChar char="•"/>
            </a:pPr>
            <a:r>
              <a:rPr lang="zh-CN" altLang="en-US" sz="1200" dirty="0" smtClean="0">
                <a:solidFill>
                  <a:schemeClr val="tx1">
                    <a:lumMod val="50000"/>
                    <a:lumOff val="50000"/>
                  </a:schemeClr>
                </a:solidFill>
                <a:latin typeface="+mn-ea"/>
                <a:ea typeface="+mn-ea"/>
              </a:rPr>
              <a:t>媒体与传播</a:t>
            </a:r>
            <a:endParaRPr lang="en-US" altLang="zh-CN" sz="1200" dirty="0" smtClean="0">
              <a:solidFill>
                <a:schemeClr val="tx1">
                  <a:lumMod val="50000"/>
                  <a:lumOff val="50000"/>
                </a:schemeClr>
              </a:solidFill>
              <a:latin typeface="+mn-ea"/>
              <a:ea typeface="+mn-ea"/>
            </a:endParaRPr>
          </a:p>
          <a:p>
            <a:pPr marL="285750" indent="-285750" algn="r">
              <a:lnSpc>
                <a:spcPct val="120000"/>
              </a:lnSpc>
            </a:pPr>
            <a:endParaRPr lang="en-US" altLang="zh-CN" sz="1200" dirty="0" smtClean="0">
              <a:solidFill>
                <a:schemeClr val="tx1">
                  <a:lumMod val="50000"/>
                  <a:lumOff val="50000"/>
                </a:schemeClr>
              </a:solidFill>
              <a:latin typeface="宋体" pitchFamily="2" charset="-122"/>
            </a:endParaRPr>
          </a:p>
          <a:p>
            <a:pPr marL="285750" indent="-285750" algn="r">
              <a:lnSpc>
                <a:spcPct val="120000"/>
              </a:lnSpc>
            </a:pPr>
            <a:r>
              <a:rPr lang="zh-CN" altLang="en-US" sz="1200" dirty="0" smtClean="0">
                <a:solidFill>
                  <a:schemeClr val="tx1">
                    <a:lumMod val="50000"/>
                    <a:lumOff val="50000"/>
                  </a:schemeClr>
                </a:solidFill>
                <a:latin typeface="宋体" pitchFamily="2" charset="-122"/>
              </a:rPr>
              <a:t>第</a:t>
            </a:r>
            <a:r>
              <a:rPr lang="en-US" altLang="zh-CN" sz="1200" dirty="0" smtClean="0">
                <a:solidFill>
                  <a:schemeClr val="tx1">
                    <a:lumMod val="50000"/>
                    <a:lumOff val="50000"/>
                  </a:schemeClr>
                </a:solidFill>
                <a:latin typeface="宋体" pitchFamily="2" charset="-122"/>
              </a:rPr>
              <a:t>xx</a:t>
            </a:r>
            <a:r>
              <a:rPr lang="zh-CN" altLang="en-US" sz="1200" dirty="0" smtClean="0">
                <a:solidFill>
                  <a:schemeClr val="tx1">
                    <a:lumMod val="50000"/>
                    <a:lumOff val="50000"/>
                  </a:schemeClr>
                </a:solidFill>
                <a:latin typeface="宋体" pitchFamily="2" charset="-122"/>
              </a:rPr>
              <a:t>页至第</a:t>
            </a:r>
            <a:r>
              <a:rPr lang="en-US" altLang="zh-CN" sz="1200" dirty="0" smtClean="0">
                <a:solidFill>
                  <a:schemeClr val="tx1">
                    <a:lumMod val="50000"/>
                    <a:lumOff val="50000"/>
                  </a:schemeClr>
                </a:solidFill>
                <a:latin typeface="宋体" pitchFamily="2" charset="-122"/>
              </a:rPr>
              <a:t>xx</a:t>
            </a:r>
            <a:r>
              <a:rPr lang="zh-CN" altLang="en-US" sz="1200" dirty="0" smtClean="0">
                <a:solidFill>
                  <a:schemeClr val="tx1">
                    <a:lumMod val="50000"/>
                    <a:lumOff val="50000"/>
                  </a:schemeClr>
                </a:solidFill>
                <a:latin typeface="宋体" pitchFamily="2" charset="-122"/>
              </a:rPr>
              <a:t>页</a:t>
            </a:r>
            <a:endParaRPr lang="en-US" altLang="en-US" sz="1200" dirty="0" smtClean="0">
              <a:solidFill>
                <a:schemeClr val="tx1">
                  <a:lumMod val="50000"/>
                  <a:lumOff val="50000"/>
                </a:schemeClr>
              </a:solidFill>
              <a:latin typeface="宋体" pitchFamily="2" charset="-122"/>
            </a:endParaRPr>
          </a:p>
        </p:txBody>
      </p:sp>
      <p:graphicFrame>
        <p:nvGraphicFramePr>
          <p:cNvPr id="6" name="Diagram 5"/>
          <p:cNvGraphicFramePr/>
          <p:nvPr>
            <p:extLst>
              <p:ext uri="{D42A27DB-BD31-4B8C-83A1-F6EECF244321}">
                <p14:modId xmlns:p14="http://schemas.microsoft.com/office/powerpoint/2010/main" val="1107179170"/>
              </p:ext>
            </p:extLst>
          </p:nvPr>
        </p:nvGraphicFramePr>
        <p:xfrm>
          <a:off x="0" y="1768231"/>
          <a:ext cx="9143999" cy="2950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7513183" y="4395373"/>
            <a:ext cx="1261884" cy="276999"/>
          </a:xfrm>
          <a:prstGeom prst="rect">
            <a:avLst/>
          </a:prstGeom>
          <a:noFill/>
        </p:spPr>
        <p:txBody>
          <a:bodyPr wrap="none" rtlCol="0">
            <a:spAutoFit/>
          </a:bodyPr>
          <a:lstStyle/>
          <a:p>
            <a:pPr marL="285750" indent="-285750" algn="r"/>
            <a:r>
              <a:rPr lang="zh-CN" altLang="en-US" sz="1200" dirty="0" smtClean="0">
                <a:solidFill>
                  <a:schemeClr val="tx1">
                    <a:lumMod val="50000"/>
                    <a:lumOff val="50000"/>
                  </a:schemeClr>
                </a:solidFill>
                <a:latin typeface="宋体" pitchFamily="2" charset="-122"/>
              </a:rPr>
              <a:t>第</a:t>
            </a:r>
            <a:r>
              <a:rPr lang="en-US" altLang="zh-CN" sz="1200" dirty="0" smtClean="0">
                <a:solidFill>
                  <a:schemeClr val="tx1">
                    <a:lumMod val="50000"/>
                    <a:lumOff val="50000"/>
                  </a:schemeClr>
                </a:solidFill>
                <a:latin typeface="宋体" pitchFamily="2" charset="-122"/>
              </a:rPr>
              <a:t>xx</a:t>
            </a:r>
            <a:r>
              <a:rPr lang="zh-CN" altLang="en-US" sz="1200" dirty="0" smtClean="0">
                <a:solidFill>
                  <a:schemeClr val="tx1">
                    <a:lumMod val="50000"/>
                    <a:lumOff val="50000"/>
                  </a:schemeClr>
                </a:solidFill>
                <a:latin typeface="宋体" pitchFamily="2" charset="-122"/>
              </a:rPr>
              <a:t>页至第</a:t>
            </a:r>
            <a:r>
              <a:rPr lang="en-US" altLang="zh-CN" sz="1200" dirty="0" smtClean="0">
                <a:solidFill>
                  <a:schemeClr val="tx1">
                    <a:lumMod val="50000"/>
                    <a:lumOff val="50000"/>
                  </a:schemeClr>
                </a:solidFill>
                <a:latin typeface="宋体" pitchFamily="2" charset="-122"/>
              </a:rPr>
              <a:t>xx</a:t>
            </a:r>
            <a:r>
              <a:rPr lang="zh-CN" altLang="en-US" sz="1200" dirty="0" smtClean="0">
                <a:solidFill>
                  <a:schemeClr val="tx1">
                    <a:lumMod val="50000"/>
                    <a:lumOff val="50000"/>
                  </a:schemeClr>
                </a:solidFill>
                <a:latin typeface="宋体" pitchFamily="2" charset="-122"/>
              </a:rPr>
              <a:t>页</a:t>
            </a:r>
            <a:endParaRPr lang="en-US" altLang="en-US" sz="1200" dirty="0">
              <a:solidFill>
                <a:schemeClr val="tx1">
                  <a:lumMod val="50000"/>
                  <a:lumOff val="50000"/>
                </a:schemeClr>
              </a:solidFill>
              <a:latin typeface="宋体" pitchFamily="2" charset="-122"/>
            </a:endParaRPr>
          </a:p>
        </p:txBody>
      </p:sp>
      <p:sp>
        <p:nvSpPr>
          <p:cNvPr id="11" name="TextBox 10"/>
          <p:cNvSpPr txBox="1"/>
          <p:nvPr/>
        </p:nvSpPr>
        <p:spPr>
          <a:xfrm>
            <a:off x="352853" y="1768231"/>
            <a:ext cx="2954655" cy="461665"/>
          </a:xfrm>
          <a:prstGeom prst="rect">
            <a:avLst/>
          </a:prstGeom>
          <a:noFill/>
        </p:spPr>
        <p:txBody>
          <a:bodyPr wrap="none" rtlCol="0">
            <a:spAutoFit/>
          </a:bodyPr>
          <a:lstStyle/>
          <a:p>
            <a:pPr marL="285750" indent="-285750"/>
            <a:r>
              <a:rPr lang="zh-CN" altLang="en-US" sz="2400" b="1" dirty="0" smtClean="0">
                <a:solidFill>
                  <a:schemeClr val="accent6"/>
                </a:solidFill>
                <a:latin typeface="+mj-ea"/>
                <a:ea typeface="+mj-ea"/>
              </a:rPr>
              <a:t>现场执行的四个阶段</a:t>
            </a:r>
            <a:endParaRPr lang="en-US" altLang="zh-CN" sz="2400" b="1" dirty="0" smtClean="0">
              <a:solidFill>
                <a:schemeClr val="accent6"/>
              </a:solidFill>
              <a:latin typeface="+mj-ea"/>
              <a:ea typeface="+mj-ea"/>
            </a:endParaRPr>
          </a:p>
        </p:txBody>
      </p:sp>
      <p:sp>
        <p:nvSpPr>
          <p:cNvPr id="12" name="标题 11"/>
          <p:cNvSpPr>
            <a:spLocks noGrp="1"/>
          </p:cNvSpPr>
          <p:nvPr>
            <p:ph type="title"/>
          </p:nvPr>
        </p:nvSpPr>
        <p:spPr/>
        <p:txBody>
          <a:bodyPr>
            <a:normAutofit/>
          </a:bodyPr>
          <a:lstStyle/>
          <a:p>
            <a:r>
              <a:rPr lang="zh-CN" altLang="en-US" dirty="0" smtClean="0"/>
              <a:t>本章导引</a:t>
            </a:r>
            <a:endParaRPr lang="zh-CN" altLang="en-US" dirty="0"/>
          </a:p>
        </p:txBody>
      </p:sp>
    </p:spTree>
    <p:extLst>
      <p:ext uri="{BB962C8B-B14F-4D97-AF65-F5344CB8AC3E}">
        <p14:creationId xmlns:p14="http://schemas.microsoft.com/office/powerpoint/2010/main" val="1744396463"/>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descr="XPLSTRUC002B2.5.png"/>
          <p:cNvPicPr>
            <a:picLocks noChangeAspect="1"/>
          </p:cNvPicPr>
          <p:nvPr/>
        </p:nvPicPr>
        <p:blipFill>
          <a:blip r:embed="rId2" cstate="email">
            <a:extLst>
              <a:ext uri="{28A0092B-C50C-407E-A947-70E740481C1C}">
                <a14:useLocalDpi xmlns:a14="http://schemas.microsoft.com/office/drawing/2010/main"/>
              </a:ext>
            </a:extLst>
          </a:blip>
          <a:srcRect t="-9739" b="-9739"/>
          <a:stretch>
            <a:fillRect/>
          </a:stretch>
        </p:blipFill>
        <p:spPr>
          <a:xfrm>
            <a:off x="170288" y="0"/>
            <a:ext cx="6566482" cy="5297596"/>
          </a:xfrm>
          <a:prstGeom prst="rect">
            <a:avLst/>
          </a:prstGeom>
        </p:spPr>
      </p:pic>
      <p:sp>
        <p:nvSpPr>
          <p:cNvPr id="5" name="Rounded Rectangle 4"/>
          <p:cNvSpPr/>
          <p:nvPr/>
        </p:nvSpPr>
        <p:spPr bwMode="auto">
          <a:xfrm>
            <a:off x="3031266" y="1148134"/>
            <a:ext cx="2810031" cy="3495133"/>
          </a:xfrm>
          <a:prstGeom prst="round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en-US" smtClean="0">
              <a:solidFill>
                <a:srgbClr val="000000"/>
              </a:solidFill>
            </a:endParaRPr>
          </a:p>
        </p:txBody>
      </p:sp>
      <p:sp>
        <p:nvSpPr>
          <p:cNvPr id="6" name="Rectangle 3"/>
          <p:cNvSpPr txBox="1">
            <a:spLocks noChangeArrowheads="1"/>
          </p:cNvSpPr>
          <p:nvPr/>
        </p:nvSpPr>
        <p:spPr bwMode="auto">
          <a:xfrm>
            <a:off x="0" y="4827788"/>
            <a:ext cx="9143999" cy="1701801"/>
          </a:xfrm>
          <a:prstGeom prst="rect">
            <a:avLst/>
          </a:prstGeom>
          <a:solidFill>
            <a:srgbClr val="CCFF66">
              <a:alpha val="75000"/>
            </a:srgbClr>
          </a:solidFill>
          <a:ln>
            <a:noFill/>
          </a:ln>
          <a:extLst>
            <a:ext uri="{91240B29-F687-4f45-9708-019B960494DF}">
              <a14:hiddenLine xmlns:a14="http://schemas.microsoft.com/office/drawing/2010/main" w="0">
                <a:solidFill>
                  <a:srgbClr val="000000"/>
                </a:solidFill>
                <a:miter lim="800000"/>
                <a:headEnd/>
                <a:tailEnd/>
              </a14:hiddenLine>
            </a:ext>
          </a:extLst>
        </p:spPr>
        <p:txBody>
          <a:bodyPr vert="horz" wrap="square" lIns="4320000" tIns="45720" rIns="72000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1600" kern="1200">
                <a:solidFill>
                  <a:schemeClr val="tx1"/>
                </a:solidFill>
                <a:latin typeface="黑体"/>
                <a:ea typeface="黑体"/>
                <a:cs typeface="黑体"/>
              </a:defRPr>
            </a:lvl1pPr>
            <a:lvl2pPr marL="742950" indent="-285750" algn="l" rtl="0" eaLnBrk="1" fontAlgn="base" hangingPunct="1">
              <a:spcBef>
                <a:spcPct val="20000"/>
              </a:spcBef>
              <a:spcAft>
                <a:spcPct val="0"/>
              </a:spcAft>
              <a:buChar char="–"/>
              <a:defRPr sz="2800" kern="1200">
                <a:solidFill>
                  <a:schemeClr val="tx1"/>
                </a:solidFill>
                <a:latin typeface="+mj-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j-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j-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Tx/>
              <a:buNone/>
            </a:pPr>
            <a:r>
              <a:rPr lang="zh-CN" altLang="en-US" sz="1200" dirty="0" smtClean="0">
                <a:latin typeface="Heiti SC Light"/>
                <a:ea typeface="Heiti SC Light"/>
                <a:cs typeface="Heiti SC Light"/>
              </a:rPr>
              <a:t>这四个阶段，必须与上述</a:t>
            </a:r>
            <a:r>
              <a:rPr lang="en-US" sz="1200" dirty="0" smtClean="0">
                <a:latin typeface="Heiti SC Light"/>
                <a:ea typeface="Heiti SC Light"/>
                <a:cs typeface="Heiti SC Light"/>
              </a:rPr>
              <a:t> </a:t>
            </a:r>
            <a:r>
              <a:rPr lang="zh-CN" altLang="en-US" sz="1200" dirty="0" smtClean="0">
                <a:latin typeface="Heiti SC Light"/>
                <a:ea typeface="Heiti SC Light"/>
                <a:cs typeface="Heiti SC Light"/>
              </a:rPr>
              <a:t>“契约式设计”的教学内容，以及基于</a:t>
            </a:r>
            <a:r>
              <a:rPr lang="en-US" sz="1200" dirty="0" err="1" smtClean="0">
                <a:latin typeface="Heiti SC Light"/>
                <a:ea typeface="Heiti SC Light"/>
                <a:cs typeface="Heiti SC Light"/>
              </a:rPr>
              <a:t>Git</a:t>
            </a:r>
            <a:r>
              <a:rPr lang="zh-CN" altLang="en-US" sz="1200" dirty="0" smtClean="0">
                <a:latin typeface="Heiti SC Light"/>
                <a:ea typeface="Heiti SC Light"/>
                <a:cs typeface="Heiti SC Light"/>
              </a:rPr>
              <a:t>的数字化工作流平台融合为一体。关键问题是</a:t>
            </a:r>
            <a:r>
              <a:rPr lang="zh-CN" altLang="en-US" sz="1200" dirty="0" smtClean="0">
                <a:latin typeface="Heiti SC Light"/>
                <a:ea typeface="Heiti SC Light"/>
                <a:cs typeface="Heiti SC Light"/>
              </a:rPr>
              <a:t>，</a:t>
            </a:r>
            <a:r>
              <a:rPr lang="zh-CN" altLang="en-US" sz="1200" dirty="0" smtClean="0">
                <a:latin typeface="Heiti SC Light"/>
                <a:ea typeface="Heiti SC Light"/>
                <a:cs typeface="Heiti SC Light"/>
              </a:rPr>
              <a:t>将</a:t>
            </a:r>
            <a:r>
              <a:rPr lang="en-US" sz="1200" dirty="0" smtClean="0">
                <a:latin typeface="Heiti SC Light"/>
                <a:ea typeface="Heiti SC Light"/>
                <a:cs typeface="Heiti SC Light"/>
              </a:rPr>
              <a:t>Git</a:t>
            </a:r>
            <a:r>
              <a:rPr lang="zh-CN" altLang="en-US" sz="1200" dirty="0" smtClean="0">
                <a:latin typeface="Heiti SC Light"/>
                <a:ea typeface="Heiti SC Light"/>
                <a:cs typeface="Heiti SC Light"/>
              </a:rPr>
              <a:t>这个专为软件开发所设计的工具，介绍给一群从来没有软件开发经验的人群。而这一问题的现实意义是，没有</a:t>
            </a:r>
            <a:r>
              <a:rPr lang="en-US" sz="1200" dirty="0" err="1" smtClean="0">
                <a:latin typeface="Heiti SC Light"/>
                <a:ea typeface="Heiti SC Light"/>
                <a:cs typeface="Heiti SC Light"/>
              </a:rPr>
              <a:t>Git</a:t>
            </a:r>
            <a:r>
              <a:rPr lang="zh-CN" altLang="en-US" sz="1200" dirty="0" smtClean="0">
                <a:latin typeface="Heiti SC Light"/>
                <a:ea typeface="Heiti SC Light"/>
                <a:cs typeface="Heiti SC Light"/>
              </a:rPr>
              <a:t>的标准化信息分享机制，各种任务派遣的合约内容、参与者的身份记录以及整体数据的搜集与统计，就会变成一个难以跨越的巨大的数据管理障碍。</a:t>
            </a:r>
            <a:endParaRPr lang="en-US" sz="1200" dirty="0">
              <a:latin typeface="Heiti SC Light"/>
              <a:ea typeface="Heiti SC Light"/>
              <a:cs typeface="Heiti SC Light"/>
            </a:endParaRPr>
          </a:p>
        </p:txBody>
      </p:sp>
      <p:sp>
        <p:nvSpPr>
          <p:cNvPr id="2" name="圆角矩形 1"/>
          <p:cNvSpPr/>
          <p:nvPr/>
        </p:nvSpPr>
        <p:spPr>
          <a:xfrm>
            <a:off x="1317812" y="2326341"/>
            <a:ext cx="1713454" cy="2164977"/>
          </a:xfrm>
          <a:prstGeom prst="round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9495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ln/>
          <a:extLs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marL="285750" indent="-285750"/>
            <a:r>
              <a:rPr lang="zh-CN" altLang="en-US" dirty="0" smtClean="0">
                <a:latin typeface="+mj-ea"/>
              </a:rPr>
              <a:t>现场执行的四个阶段</a:t>
            </a:r>
            <a:endParaRPr lang="en-US" altLang="zh-CN" dirty="0" smtClean="0">
              <a:latin typeface="+mj-ea"/>
            </a:endParaRPr>
          </a:p>
        </p:txBody>
      </p:sp>
      <p:sp>
        <p:nvSpPr>
          <p:cNvPr id="10" name="Rectangle 2"/>
          <p:cNvSpPr>
            <a:spLocks noGrp="1" noChangeArrowheads="1"/>
          </p:cNvSpPr>
          <p:nvPr/>
        </p:nvSpPr>
        <p:spPr bwMode="auto">
          <a:xfrm>
            <a:off x="419100" y="784225"/>
            <a:ext cx="8229600" cy="557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r>
              <a:rPr kumimoji="1" lang="en-US" altLang="zh-CN" sz="2400" dirty="0" smtClean="0">
                <a:solidFill>
                  <a:srgbClr val="333399"/>
                </a:solidFill>
                <a:ea typeface="微软雅黑" charset="0"/>
                <a:cs typeface="微软雅黑" charset="0"/>
                <a:sym typeface="Arial" charset="0"/>
              </a:rPr>
              <a:t>Early Success</a:t>
            </a:r>
          </a:p>
          <a:p>
            <a:pPr defTabSz="0">
              <a:spcBef>
                <a:spcPct val="20000"/>
              </a:spcBef>
              <a:buClr>
                <a:srgbClr val="5B9BD5"/>
              </a:buClr>
              <a:buSzPct val="100000"/>
            </a:pPr>
            <a:r>
              <a:rPr kumimoji="1" lang="zh-CN" altLang="en-US" sz="1200" dirty="0" smtClean="0">
                <a:solidFill>
                  <a:prstClr val="black">
                    <a:lumMod val="50000"/>
                    <a:lumOff val="50000"/>
                  </a:prstClr>
                </a:solidFill>
                <a:latin typeface="Heiti SC Light"/>
                <a:ea typeface="Heiti SC Light"/>
                <a:cs typeface="Heiti SC Light"/>
                <a:sym typeface="宋体" charset="0"/>
              </a:rPr>
              <a:t>初尝甜头，提高兴趣</a:t>
            </a:r>
            <a:endParaRPr kumimoji="1" lang="en-US" altLang="zh-CN" sz="1200" dirty="0" smtClean="0">
              <a:solidFill>
                <a:prstClr val="black">
                  <a:lumMod val="50000"/>
                  <a:lumOff val="50000"/>
                </a:prstClr>
              </a:solidFill>
              <a:latin typeface="Heiti SC Light"/>
              <a:ea typeface="Heiti SC Light"/>
              <a:cs typeface="Heiti SC Light"/>
              <a:sym typeface="宋体" charset="0"/>
            </a:endParaRPr>
          </a:p>
          <a:p>
            <a:pPr marL="342900" indent="-342900" eaLnBrk="1" hangingPunct="1">
              <a:spcBef>
                <a:spcPct val="20000"/>
              </a:spcBef>
              <a:buClr>
                <a:srgbClr val="5B9BD5"/>
              </a:buClr>
              <a:buSzPct val="100000"/>
              <a:buFontTx/>
              <a:buChar char="•"/>
            </a:pPr>
            <a:r>
              <a:rPr lang="zh-CN" altLang="en-US" sz="1200" dirty="0" smtClean="0">
                <a:solidFill>
                  <a:prstClr val="black">
                    <a:lumMod val="50000"/>
                    <a:lumOff val="50000"/>
                  </a:prstClr>
                </a:solidFill>
                <a:latin typeface="Heiti SC Light"/>
                <a:ea typeface="Heiti SC Light"/>
                <a:cs typeface="Heiti SC Light"/>
              </a:rPr>
              <a:t>团队破冰</a:t>
            </a:r>
            <a:endParaRPr lang="en-US" altLang="zh-CN" sz="1200" dirty="0" smtClean="0">
              <a:solidFill>
                <a:prstClr val="black">
                  <a:lumMod val="50000"/>
                  <a:lumOff val="50000"/>
                </a:prstClr>
              </a:solidFill>
              <a:latin typeface="Heiti SC Light"/>
              <a:ea typeface="Heiti SC Light"/>
              <a:cs typeface="Heiti SC Light"/>
            </a:endParaRPr>
          </a:p>
          <a:p>
            <a:pPr marL="342900" indent="-342900" eaLnBrk="1" hangingPunct="1">
              <a:spcBef>
                <a:spcPct val="20000"/>
              </a:spcBef>
              <a:buClr>
                <a:srgbClr val="5B9BD5"/>
              </a:buClr>
              <a:buSzPct val="100000"/>
              <a:buFontTx/>
              <a:buChar char="•"/>
            </a:pPr>
            <a:r>
              <a:rPr lang="en-US" altLang="zh-CN" sz="1200" dirty="0" smtClean="0">
                <a:solidFill>
                  <a:prstClr val="black">
                    <a:lumMod val="50000"/>
                    <a:lumOff val="50000"/>
                  </a:prstClr>
                </a:solidFill>
                <a:latin typeface="Heiti SC Light"/>
                <a:ea typeface="Heiti SC Light"/>
                <a:cs typeface="Heiti SC Light"/>
              </a:rPr>
              <a:t>Git Game</a:t>
            </a:r>
            <a:endParaRPr lang="zh-CN" altLang="en-US" sz="1200" dirty="0" smtClean="0">
              <a:solidFill>
                <a:prstClr val="black">
                  <a:lumMod val="50000"/>
                  <a:lumOff val="50000"/>
                </a:prstClr>
              </a:solidFill>
              <a:latin typeface="Heiti SC Light"/>
              <a:ea typeface="Heiti SC Light"/>
              <a:cs typeface="Heiti SC Light"/>
            </a:endParaRPr>
          </a:p>
          <a:p>
            <a:pPr marL="342900" indent="-342900" eaLnBrk="1" hangingPunct="1">
              <a:spcBef>
                <a:spcPct val="20000"/>
              </a:spcBef>
              <a:buClr>
                <a:srgbClr val="5B9BD5"/>
              </a:buClr>
              <a:buSzPct val="100000"/>
              <a:buFontTx/>
              <a:buChar char="•"/>
            </a:pPr>
            <a:r>
              <a:rPr lang="zh-CN" altLang="en-US" sz="1200" dirty="0" smtClean="0">
                <a:solidFill>
                  <a:prstClr val="black">
                    <a:lumMod val="50000"/>
                    <a:lumOff val="50000"/>
                  </a:prstClr>
                </a:solidFill>
                <a:latin typeface="Heiti SC Light"/>
                <a:ea typeface="Heiti SC Light"/>
                <a:cs typeface="Heiti SC Light"/>
              </a:rPr>
              <a:t>根据接领的任务订立团队合约</a:t>
            </a:r>
          </a:p>
          <a:p>
            <a:r>
              <a:rPr kumimoji="1" lang="en-US" altLang="zh-CN" sz="2400" dirty="0" smtClean="0">
                <a:solidFill>
                  <a:srgbClr val="333399"/>
                </a:solidFill>
                <a:ea typeface="微软雅黑" charset="0"/>
                <a:cs typeface="微软雅黑" charset="0"/>
                <a:sym typeface="Arial" charset="0"/>
              </a:rPr>
              <a:t>Fail Early Fail Safe</a:t>
            </a:r>
          </a:p>
          <a:p>
            <a:pPr defTabSz="0">
              <a:spcBef>
                <a:spcPct val="20000"/>
              </a:spcBef>
            </a:pPr>
            <a:r>
              <a:rPr kumimoji="1" lang="zh-CN" altLang="en-US" sz="1200" dirty="0" smtClean="0">
                <a:solidFill>
                  <a:prstClr val="black">
                    <a:lumMod val="50000"/>
                    <a:lumOff val="50000"/>
                  </a:prstClr>
                </a:solidFill>
                <a:latin typeface="Heiti SC Light"/>
                <a:ea typeface="Heiti SC Light"/>
                <a:cs typeface="Heiti SC Light"/>
                <a:sym typeface="宋体" charset="0"/>
              </a:rPr>
              <a:t>面对挫折，尽早矫正</a:t>
            </a:r>
            <a:endParaRPr kumimoji="1" lang="en-US" altLang="zh-CN" sz="1200" dirty="0" smtClean="0">
              <a:solidFill>
                <a:prstClr val="black">
                  <a:lumMod val="50000"/>
                  <a:lumOff val="50000"/>
                </a:prstClr>
              </a:solidFill>
              <a:latin typeface="Heiti SC Light"/>
              <a:ea typeface="Heiti SC Light"/>
              <a:cs typeface="Heiti SC Light"/>
              <a:sym typeface="宋体" charset="0"/>
            </a:endParaRPr>
          </a:p>
          <a:p>
            <a:pPr marL="342900" lvl="0" indent="-342900" eaLnBrk="1" hangingPunct="1">
              <a:spcBef>
                <a:spcPct val="20000"/>
              </a:spcBef>
              <a:buFontTx/>
              <a:buChar char="•"/>
            </a:pPr>
            <a:r>
              <a:rPr lang="zh-CN" altLang="en-US" sz="1200" dirty="0" smtClean="0">
                <a:solidFill>
                  <a:prstClr val="black">
                    <a:lumMod val="50000"/>
                    <a:lumOff val="50000"/>
                  </a:prstClr>
                </a:solidFill>
                <a:latin typeface="Heiti SC Light"/>
                <a:ea typeface="Heiti SC Light"/>
                <a:cs typeface="Heiti SC Light"/>
              </a:rPr>
              <a:t>点评团队合约</a:t>
            </a:r>
            <a:endParaRPr lang="en-US" altLang="zh-CN" sz="1200" dirty="0" smtClean="0">
              <a:solidFill>
                <a:prstClr val="black">
                  <a:lumMod val="50000"/>
                  <a:lumOff val="50000"/>
                </a:prstClr>
              </a:solidFill>
              <a:latin typeface="Heiti SC Light"/>
              <a:ea typeface="Heiti SC Light"/>
              <a:cs typeface="Heiti SC Light"/>
            </a:endParaRPr>
          </a:p>
          <a:p>
            <a:pPr marL="342900" lvl="0" indent="-342900" eaLnBrk="1" hangingPunct="1">
              <a:spcBef>
                <a:spcPct val="20000"/>
              </a:spcBef>
              <a:buFontTx/>
              <a:buChar char="•"/>
            </a:pPr>
            <a:r>
              <a:rPr lang="zh-CN" altLang="en-US" sz="1200" dirty="0" smtClean="0">
                <a:solidFill>
                  <a:prstClr val="black">
                    <a:lumMod val="50000"/>
                    <a:lumOff val="50000"/>
                  </a:prstClr>
                </a:solidFill>
                <a:latin typeface="Heiti SC Light"/>
                <a:ea typeface="Heiti SC Light"/>
                <a:cs typeface="Heiti SC Light"/>
              </a:rPr>
              <a:t>修正团队合约</a:t>
            </a:r>
            <a:endParaRPr lang="en-US" altLang="zh-CN" sz="1200" dirty="0" smtClean="0">
              <a:solidFill>
                <a:prstClr val="black">
                  <a:lumMod val="50000"/>
                  <a:lumOff val="50000"/>
                </a:prstClr>
              </a:solidFill>
              <a:latin typeface="Heiti SC Light"/>
              <a:ea typeface="Heiti SC Light"/>
              <a:cs typeface="Heiti SC Light"/>
            </a:endParaRPr>
          </a:p>
          <a:p>
            <a:pPr marL="342900" lvl="0" indent="-342900" eaLnBrk="1" hangingPunct="1">
              <a:spcBef>
                <a:spcPct val="20000"/>
              </a:spcBef>
              <a:buFontTx/>
              <a:buChar char="•"/>
            </a:pPr>
            <a:r>
              <a:rPr lang="zh-CN" altLang="en-US" sz="1200" dirty="0" smtClean="0">
                <a:solidFill>
                  <a:prstClr val="black">
                    <a:lumMod val="50000"/>
                    <a:lumOff val="50000"/>
                  </a:prstClr>
                </a:solidFill>
                <a:latin typeface="Heiti SC Light"/>
                <a:ea typeface="Heiti SC Light"/>
                <a:cs typeface="Heiti SC Light"/>
              </a:rPr>
              <a:t>项目开发</a:t>
            </a:r>
            <a:endParaRPr lang="en-US" altLang="zh-CN" sz="1200" dirty="0" smtClean="0">
              <a:solidFill>
                <a:prstClr val="black">
                  <a:lumMod val="50000"/>
                  <a:lumOff val="50000"/>
                </a:prstClr>
              </a:solidFill>
              <a:latin typeface="Heiti SC Light"/>
              <a:ea typeface="Heiti SC Light"/>
              <a:cs typeface="Heiti SC Light"/>
            </a:endParaRPr>
          </a:p>
          <a:p>
            <a:pPr marL="342900" lvl="0" indent="-342900" eaLnBrk="1" hangingPunct="1">
              <a:spcBef>
                <a:spcPct val="20000"/>
              </a:spcBef>
              <a:buFontTx/>
              <a:buChar char="•"/>
            </a:pPr>
            <a:r>
              <a:rPr lang="zh-CN" altLang="en-US" sz="1200" dirty="0" smtClean="0">
                <a:solidFill>
                  <a:prstClr val="black">
                    <a:lumMod val="50000"/>
                    <a:lumOff val="50000"/>
                  </a:prstClr>
                </a:solidFill>
                <a:latin typeface="Heiti SC Light"/>
                <a:ea typeface="Heiti SC Light"/>
                <a:cs typeface="Heiti SC Light"/>
              </a:rPr>
              <a:t>挑战方向任务方发布突发事件</a:t>
            </a:r>
            <a:endParaRPr lang="en-US" altLang="zh-CN" sz="1200" dirty="0" smtClean="0">
              <a:solidFill>
                <a:prstClr val="black">
                  <a:lumMod val="50000"/>
                  <a:lumOff val="50000"/>
                </a:prstClr>
              </a:solidFill>
              <a:latin typeface="Heiti SC Light"/>
              <a:ea typeface="Heiti SC Light"/>
              <a:cs typeface="Heiti SC Light"/>
            </a:endParaRPr>
          </a:p>
          <a:p>
            <a:r>
              <a:rPr kumimoji="1" lang="en-US" altLang="zh-CN" sz="2400" dirty="0" smtClean="0">
                <a:solidFill>
                  <a:srgbClr val="333399"/>
                </a:solidFill>
                <a:ea typeface="微软雅黑" charset="0"/>
                <a:cs typeface="微软雅黑" charset="0"/>
                <a:sym typeface="Arial" charset="0"/>
              </a:rPr>
              <a:t>Convergence</a:t>
            </a:r>
          </a:p>
          <a:p>
            <a:pPr defTabSz="0">
              <a:spcBef>
                <a:spcPct val="20000"/>
              </a:spcBef>
            </a:pPr>
            <a:r>
              <a:rPr kumimoji="1" lang="zh-CN" altLang="en-US" sz="1200" dirty="0" smtClean="0">
                <a:solidFill>
                  <a:prstClr val="black">
                    <a:lumMod val="50000"/>
                    <a:lumOff val="50000"/>
                  </a:prstClr>
                </a:solidFill>
                <a:latin typeface="Heiti SC Light"/>
                <a:ea typeface="Heiti SC Light"/>
                <a:cs typeface="Heiti SC Light"/>
                <a:sym typeface="宋体" charset="0"/>
              </a:rPr>
              <a:t>系统整合，群体协作</a:t>
            </a:r>
            <a:endParaRPr kumimoji="1" lang="en-US" altLang="zh-CN" sz="1200" dirty="0" smtClean="0">
              <a:solidFill>
                <a:prstClr val="black">
                  <a:lumMod val="50000"/>
                  <a:lumOff val="50000"/>
                </a:prstClr>
              </a:solidFill>
              <a:latin typeface="Heiti SC Light"/>
              <a:ea typeface="Heiti SC Light"/>
              <a:cs typeface="Heiti SC Light"/>
              <a:sym typeface="宋体" charset="0"/>
            </a:endParaRPr>
          </a:p>
          <a:p>
            <a:pPr marL="342900" lvl="0" indent="-342900" eaLnBrk="1" hangingPunct="1">
              <a:spcBef>
                <a:spcPct val="20000"/>
              </a:spcBef>
              <a:buFontTx/>
              <a:buChar char="•"/>
            </a:pPr>
            <a:r>
              <a:rPr kumimoji="1" lang="zh-CN" altLang="en-US" sz="1200" dirty="0" smtClean="0">
                <a:solidFill>
                  <a:prstClr val="black">
                    <a:lumMod val="50000"/>
                    <a:lumOff val="50000"/>
                  </a:prstClr>
                </a:solidFill>
                <a:latin typeface="Heiti SC Light"/>
                <a:ea typeface="Heiti SC Light"/>
                <a:cs typeface="Heiti SC Light"/>
                <a:sym typeface="宋体" charset="0"/>
              </a:rPr>
              <a:t>团队</a:t>
            </a:r>
            <a:r>
              <a:rPr lang="zh-CN" altLang="en-US" sz="1200" dirty="0" smtClean="0">
                <a:solidFill>
                  <a:prstClr val="black">
                    <a:lumMod val="50000"/>
                    <a:lumOff val="50000"/>
                  </a:prstClr>
                </a:solidFill>
                <a:latin typeface="Heiti SC Light"/>
                <a:ea typeface="Heiti SC Light"/>
                <a:cs typeface="Heiti SC Light"/>
              </a:rPr>
              <a:t>间协作</a:t>
            </a:r>
            <a:endParaRPr lang="en-US" altLang="zh-CN" sz="1200" dirty="0" smtClean="0">
              <a:solidFill>
                <a:prstClr val="black">
                  <a:lumMod val="50000"/>
                  <a:lumOff val="50000"/>
                </a:prstClr>
              </a:solidFill>
              <a:latin typeface="Heiti SC Light"/>
              <a:ea typeface="Heiti SC Light"/>
              <a:cs typeface="Heiti SC Light"/>
            </a:endParaRPr>
          </a:p>
          <a:p>
            <a:pPr marL="342900" lvl="0" indent="-342900" eaLnBrk="1" hangingPunct="1">
              <a:spcBef>
                <a:spcPct val="20000"/>
              </a:spcBef>
              <a:buFontTx/>
              <a:buChar char="•"/>
            </a:pPr>
            <a:r>
              <a:rPr lang="zh-CN" altLang="en-US" sz="1200" dirty="0" smtClean="0">
                <a:solidFill>
                  <a:prstClr val="black">
                    <a:lumMod val="50000"/>
                    <a:lumOff val="50000"/>
                  </a:prstClr>
                </a:solidFill>
                <a:latin typeface="Heiti SC Light"/>
                <a:ea typeface="Heiti SC Light"/>
                <a:cs typeface="Heiti SC Light"/>
              </a:rPr>
              <a:t>内容相互引用</a:t>
            </a:r>
            <a:endParaRPr lang="en-US" altLang="zh-CN" sz="1200" dirty="0" smtClean="0">
              <a:solidFill>
                <a:prstClr val="black">
                  <a:lumMod val="50000"/>
                  <a:lumOff val="50000"/>
                </a:prstClr>
              </a:solidFill>
              <a:latin typeface="Heiti SC Light"/>
              <a:ea typeface="Heiti SC Light"/>
              <a:cs typeface="Heiti SC Light"/>
            </a:endParaRPr>
          </a:p>
          <a:p>
            <a:pPr marL="342900" lvl="0" indent="-342900" eaLnBrk="1" hangingPunct="1">
              <a:spcBef>
                <a:spcPct val="20000"/>
              </a:spcBef>
              <a:buFontTx/>
              <a:buChar char="•"/>
            </a:pPr>
            <a:r>
              <a:rPr lang="zh-CN" altLang="en-US" sz="1200" dirty="0" smtClean="0">
                <a:solidFill>
                  <a:prstClr val="black">
                    <a:lumMod val="50000"/>
                    <a:lumOff val="50000"/>
                  </a:prstClr>
                </a:solidFill>
                <a:latin typeface="Heiti SC Light"/>
                <a:ea typeface="Heiti SC Light"/>
                <a:cs typeface="Heiti SC Light"/>
              </a:rPr>
              <a:t>准备展示材料</a:t>
            </a:r>
            <a:endParaRPr lang="en-US" altLang="zh-CN" sz="1200" dirty="0" smtClean="0">
              <a:solidFill>
                <a:prstClr val="black">
                  <a:lumMod val="50000"/>
                  <a:lumOff val="50000"/>
                </a:prstClr>
              </a:solidFill>
              <a:latin typeface="Heiti SC Light"/>
              <a:ea typeface="Heiti SC Light"/>
              <a:cs typeface="Heiti SC Light"/>
            </a:endParaRPr>
          </a:p>
          <a:p>
            <a:r>
              <a:rPr kumimoji="1" lang="en-US" altLang="zh-CN" sz="2400" dirty="0" smtClean="0">
                <a:solidFill>
                  <a:srgbClr val="333399"/>
                </a:solidFill>
                <a:ea typeface="微软雅黑" charset="0"/>
                <a:cs typeface="微软雅黑" charset="0"/>
                <a:sym typeface="Arial" charset="0"/>
              </a:rPr>
              <a:t>Demonstration</a:t>
            </a:r>
          </a:p>
          <a:p>
            <a:pPr defTabSz="0">
              <a:spcBef>
                <a:spcPct val="20000"/>
              </a:spcBef>
            </a:pPr>
            <a:r>
              <a:rPr kumimoji="1" lang="en-US" altLang="zh-CN" sz="1200" dirty="0" smtClean="0">
                <a:solidFill>
                  <a:prstClr val="black">
                    <a:lumMod val="50000"/>
                    <a:lumOff val="50000"/>
                  </a:prstClr>
                </a:solidFill>
                <a:latin typeface="Heiti SC Light"/>
                <a:ea typeface="Heiti SC Light"/>
                <a:cs typeface="Heiti SC Light"/>
                <a:sym typeface="宋体" charset="0"/>
              </a:rPr>
              <a:t>			</a:t>
            </a:r>
            <a:r>
              <a:rPr kumimoji="1" lang="zh-CN" altLang="en-US" sz="1200" dirty="0" smtClean="0">
                <a:solidFill>
                  <a:prstClr val="black">
                    <a:lumMod val="50000"/>
                    <a:lumOff val="50000"/>
                  </a:prstClr>
                </a:solidFill>
                <a:latin typeface="Heiti SC Light"/>
                <a:ea typeface="Heiti SC Light"/>
                <a:cs typeface="Heiti SC Light"/>
                <a:sym typeface="宋体" charset="0"/>
              </a:rPr>
              <a:t>发表内容，回馈心得</a:t>
            </a:r>
            <a:endParaRPr kumimoji="1" lang="en-US" altLang="zh-CN" sz="1200" dirty="0" smtClean="0">
              <a:solidFill>
                <a:prstClr val="black">
                  <a:lumMod val="50000"/>
                  <a:lumOff val="50000"/>
                </a:prstClr>
              </a:solidFill>
              <a:latin typeface="Heiti SC Light"/>
              <a:ea typeface="Heiti SC Light"/>
              <a:cs typeface="Heiti SC Light"/>
              <a:sym typeface="宋体" charset="0"/>
            </a:endParaRPr>
          </a:p>
          <a:p>
            <a:pPr marL="342900" indent="-342900" eaLnBrk="1" hangingPunct="1">
              <a:spcBef>
                <a:spcPct val="20000"/>
              </a:spcBef>
              <a:buFontTx/>
              <a:buChar char="•"/>
            </a:pPr>
            <a:r>
              <a:rPr lang="zh-CN" altLang="en-US" sz="1200" dirty="0" smtClean="0">
                <a:solidFill>
                  <a:prstClr val="black">
                    <a:lumMod val="50000"/>
                    <a:lumOff val="50000"/>
                  </a:prstClr>
                </a:solidFill>
                <a:latin typeface="Heiti SC Light"/>
                <a:ea typeface="Heiti SC Light"/>
                <a:cs typeface="Heiti SC Light"/>
              </a:rPr>
              <a:t>预演</a:t>
            </a:r>
            <a:endParaRPr lang="en-US" altLang="zh-CN" sz="1200" dirty="0" smtClean="0">
              <a:solidFill>
                <a:prstClr val="black">
                  <a:lumMod val="50000"/>
                  <a:lumOff val="50000"/>
                </a:prstClr>
              </a:solidFill>
              <a:latin typeface="Heiti SC Light"/>
              <a:ea typeface="Heiti SC Light"/>
              <a:cs typeface="Heiti SC Light"/>
            </a:endParaRPr>
          </a:p>
          <a:p>
            <a:pPr marL="342900" indent="-342900" eaLnBrk="1" hangingPunct="1">
              <a:spcBef>
                <a:spcPct val="20000"/>
              </a:spcBef>
              <a:buFontTx/>
              <a:buChar char="•"/>
            </a:pPr>
            <a:r>
              <a:rPr lang="zh-CN" altLang="en-US" sz="1200" dirty="0" smtClean="0">
                <a:solidFill>
                  <a:prstClr val="black">
                    <a:lumMod val="50000"/>
                    <a:lumOff val="50000"/>
                  </a:prstClr>
                </a:solidFill>
                <a:latin typeface="Heiti SC Light"/>
                <a:ea typeface="Heiti SC Light"/>
                <a:cs typeface="Heiti SC Light"/>
              </a:rPr>
              <a:t>成果展示</a:t>
            </a:r>
            <a:endParaRPr lang="en-US" altLang="zh-CN" sz="1200" dirty="0" smtClean="0">
              <a:solidFill>
                <a:prstClr val="black">
                  <a:lumMod val="50000"/>
                  <a:lumOff val="50000"/>
                </a:prstClr>
              </a:solidFill>
              <a:latin typeface="Heiti SC Light"/>
              <a:ea typeface="Heiti SC Light"/>
              <a:cs typeface="Heiti SC Light"/>
            </a:endParaRPr>
          </a:p>
        </p:txBody>
      </p:sp>
    </p:spTree>
    <p:extLst>
      <p:ext uri="{BB962C8B-B14F-4D97-AF65-F5344CB8AC3E}">
        <p14:creationId xmlns:p14="http://schemas.microsoft.com/office/powerpoint/2010/main" val="679246199"/>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35000"/>
            <a:lum/>
          </a:blip>
          <a:srcRect/>
          <a:stretch>
            <a:fillRect/>
          </a:stretch>
        </a:blip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ln/>
          <a:extLs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algn="r"/>
            <a:r>
              <a:rPr lang="zh-CN" altLang="en-US" dirty="0" smtClean="0"/>
              <a:t>挑战方部门介绍</a:t>
            </a:r>
            <a:endParaRPr lang="en-US" dirty="0"/>
          </a:p>
        </p:txBody>
      </p:sp>
      <p:graphicFrame>
        <p:nvGraphicFramePr>
          <p:cNvPr id="9" name="内容占位符 8"/>
          <p:cNvGraphicFramePr>
            <a:graphicFrameLocks noGrp="1"/>
          </p:cNvGraphicFramePr>
          <p:nvPr>
            <p:ph sz="quarter" idx="13"/>
            <p:extLst>
              <p:ext uri="{D42A27DB-BD31-4B8C-83A1-F6EECF244321}">
                <p14:modId xmlns:p14="http://schemas.microsoft.com/office/powerpoint/2010/main" val="1965203700"/>
              </p:ext>
            </p:extLst>
          </p:nvPr>
        </p:nvGraphicFramePr>
        <p:xfrm>
          <a:off x="1049338" y="1244600"/>
          <a:ext cx="3810000" cy="4932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内容占位符 2"/>
          <p:cNvSpPr>
            <a:spLocks noGrp="1"/>
          </p:cNvSpPr>
          <p:nvPr>
            <p:ph sz="quarter" idx="14"/>
          </p:nvPr>
        </p:nvSpPr>
        <p:spPr>
          <a:xfrm>
            <a:off x="4194319" y="4461164"/>
            <a:ext cx="3809471" cy="1272454"/>
          </a:xfrm>
        </p:spPr>
        <p:txBody>
          <a:bodyPr/>
          <a:lstStyle/>
          <a:p>
            <a:r>
              <a:rPr lang="zh-CN" altLang="en-US" dirty="0"/>
              <a:t>XLP有一个绝对的特色：XLP充满了不确定性，宗旨就是模拟这个世界的不确定性，动态地刺激学生的学习行为。</a:t>
            </a:r>
          </a:p>
          <a:p>
            <a:endParaRPr lang="zh-CN" altLang="en-US" dirty="0"/>
          </a:p>
        </p:txBody>
      </p:sp>
    </p:spTree>
    <p:extLst>
      <p:ext uri="{BB962C8B-B14F-4D97-AF65-F5344CB8AC3E}">
        <p14:creationId xmlns:p14="http://schemas.microsoft.com/office/powerpoint/2010/main" val="2737082054"/>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任务方分工</a:t>
            </a:r>
            <a:endParaRPr lang="en-US" dirty="0"/>
          </a:p>
        </p:txBody>
      </p:sp>
      <p:grpSp>
        <p:nvGrpSpPr>
          <p:cNvPr id="25" name="组合 24"/>
          <p:cNvGrpSpPr/>
          <p:nvPr/>
        </p:nvGrpSpPr>
        <p:grpSpPr>
          <a:xfrm>
            <a:off x="4576668" y="1077173"/>
            <a:ext cx="3938682" cy="2687531"/>
            <a:chOff x="4576668" y="1077173"/>
            <a:chExt cx="3938682" cy="2687531"/>
          </a:xfrm>
        </p:grpSpPr>
        <p:sp>
          <p:nvSpPr>
            <p:cNvPr id="10" name="矩形 8"/>
            <p:cNvSpPr/>
            <p:nvPr/>
          </p:nvSpPr>
          <p:spPr>
            <a:xfrm>
              <a:off x="4576668" y="1077173"/>
              <a:ext cx="3938682" cy="2687531"/>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 Box 4"/>
            <p:cNvSpPr txBox="1">
              <a:spLocks noChangeArrowheads="1"/>
            </p:cNvSpPr>
            <p:nvPr/>
          </p:nvSpPr>
          <p:spPr bwMode="auto">
            <a:xfrm>
              <a:off x="4706515" y="1227669"/>
              <a:ext cx="3630146" cy="2416046"/>
            </a:xfrm>
            <a:prstGeom prst="rect">
              <a:avLst/>
            </a:prstGeom>
            <a:noFill/>
            <a:ln w="28575">
              <a:noFill/>
            </a:ln>
            <a:extLst/>
          </p:spPr>
          <p:style>
            <a:lnRef idx="2">
              <a:schemeClr val="accent5"/>
            </a:lnRef>
            <a:fillRef idx="1">
              <a:schemeClr val="lt1"/>
            </a:fillRef>
            <a:effectRef idx="0">
              <a:schemeClr val="accent5"/>
            </a:effectRef>
            <a:fontRef idx="minor">
              <a:schemeClr val="dk1"/>
            </a:fontRef>
          </p:style>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fontAlgn="base">
                <a:spcBef>
                  <a:spcPct val="0"/>
                </a:spcBef>
                <a:spcAft>
                  <a:spcPct val="0"/>
                </a:spcAft>
              </a:pPr>
              <a:endParaRPr lang="zh-CN" altLang="en-US" sz="1600" dirty="0" smtClean="0">
                <a:solidFill>
                  <a:srgbClr val="4472C4"/>
                </a:solidFill>
                <a:latin typeface="方正幼线简体" pitchFamily="65" charset="-122"/>
                <a:ea typeface="方正幼线简体" pitchFamily="65" charset="-122"/>
                <a:sym typeface="Comic Sans MS" pitchFamily="66" charset="0"/>
              </a:endParaRPr>
            </a:p>
            <a:p>
              <a:pPr fontAlgn="base">
                <a:lnSpc>
                  <a:spcPct val="150000"/>
                </a:lnSpc>
                <a:spcBef>
                  <a:spcPts val="1200"/>
                </a:spcBef>
                <a:spcAft>
                  <a:spcPct val="0"/>
                </a:spcAft>
              </a:pPr>
              <a:r>
                <a:rPr lang="zh-CN" altLang="en-US" sz="1000" dirty="0">
                  <a:latin typeface="方正幼线简体" pitchFamily="65" charset="-122"/>
                  <a:ea typeface="方正幼线简体" pitchFamily="65" charset="-122"/>
                  <a:sym typeface="Comic Sans MS" pitchFamily="66" charset="0"/>
                </a:rPr>
                <a:t>负责外交与宣传。在与其他团队或挑战方成员间产生冲突时，需要外交官进行调解协议。</a:t>
              </a:r>
            </a:p>
            <a:p>
              <a:pPr fontAlgn="base">
                <a:lnSpc>
                  <a:spcPct val="150000"/>
                </a:lnSpc>
                <a:spcBef>
                  <a:spcPts val="1200"/>
                </a:spcBef>
                <a:spcAft>
                  <a:spcPct val="0"/>
                </a:spcAft>
              </a:pPr>
              <a:r>
                <a:rPr lang="zh-CN" altLang="en-US" sz="1000" dirty="0">
                  <a:latin typeface="方正幼线简体" pitchFamily="65" charset="-122"/>
                  <a:ea typeface="方正幼线简体" pitchFamily="65" charset="-122"/>
                  <a:sym typeface="Comic Sans MS" pitchFamily="66" charset="0"/>
                </a:rPr>
                <a:t>你需要在与对方交流的时候为自己的团队争取最大的利益。明白怎样说服别人，才能赢得机会。在达成一致协议后，需要填写“合作协议”。同时，需要完成团队产品的推广方案设计。所有文件上传至</a:t>
              </a:r>
              <a:r>
                <a:rPr lang="en-US" altLang="zh-CN" sz="1000" dirty="0" err="1" smtClean="0">
                  <a:latin typeface="方正幼线简体" pitchFamily="65" charset="-122"/>
                  <a:ea typeface="方正幼线简体" pitchFamily="65" charset="-122"/>
                  <a:sym typeface="Comic Sans MS" pitchFamily="66" charset="0"/>
                </a:rPr>
                <a:t>Teambition</a:t>
              </a:r>
              <a:r>
                <a:rPr lang="zh-CN" altLang="en-US" sz="1000" dirty="0">
                  <a:latin typeface="方正幼线简体" pitchFamily="65" charset="-122"/>
                  <a:ea typeface="方正幼线简体" pitchFamily="65" charset="-122"/>
                  <a:sym typeface="Comic Sans MS" pitchFamily="66" charset="0"/>
                </a:rPr>
                <a:t>或是</a:t>
              </a:r>
              <a:r>
                <a:rPr lang="en-US" altLang="zh-CN" sz="1000" dirty="0" err="1">
                  <a:latin typeface="方正幼线简体" pitchFamily="65" charset="-122"/>
                  <a:ea typeface="方正幼线简体" pitchFamily="65" charset="-122"/>
                  <a:sym typeface="Comic Sans MS" pitchFamily="66" charset="0"/>
                </a:rPr>
                <a:t>Git</a:t>
              </a:r>
              <a:r>
                <a:rPr lang="zh-CN" altLang="en-US" sz="1000" dirty="0">
                  <a:latin typeface="方正幼线简体" pitchFamily="65" charset="-122"/>
                  <a:ea typeface="方正幼线简体" pitchFamily="65" charset="-122"/>
                  <a:sym typeface="Comic Sans MS" pitchFamily="66" charset="0"/>
                </a:rPr>
                <a:t>。</a:t>
              </a:r>
            </a:p>
            <a:p>
              <a:pPr fontAlgn="base">
                <a:lnSpc>
                  <a:spcPct val="150000"/>
                </a:lnSpc>
                <a:spcBef>
                  <a:spcPts val="1200"/>
                </a:spcBef>
                <a:spcAft>
                  <a:spcPct val="0"/>
                </a:spcAft>
              </a:pPr>
              <a:r>
                <a:rPr lang="zh-CN" altLang="en-US" sz="1000" dirty="0">
                  <a:latin typeface="方正幼线简体" pitchFamily="65" charset="-122"/>
                  <a:ea typeface="方正幼线简体" pitchFamily="65" charset="-122"/>
                  <a:sym typeface="Comic Sans MS" pitchFamily="66" charset="0"/>
                </a:rPr>
                <a:t>口才能力强，心思缜密且思维敏捷的同学适合担任这个职业</a:t>
              </a:r>
              <a:r>
                <a:rPr lang="zh-CN" altLang="en-US" sz="1000" dirty="0" smtClean="0">
                  <a:latin typeface="方正幼线简体" pitchFamily="65" charset="-122"/>
                  <a:ea typeface="方正幼线简体" pitchFamily="65" charset="-122"/>
                  <a:sym typeface="Comic Sans MS" pitchFamily="66" charset="0"/>
                </a:rPr>
                <a:t>。</a:t>
              </a:r>
            </a:p>
          </p:txBody>
        </p:sp>
        <p:sp>
          <p:nvSpPr>
            <p:cNvPr id="12" name="矩形 10"/>
            <p:cNvSpPr/>
            <p:nvPr/>
          </p:nvSpPr>
          <p:spPr>
            <a:xfrm>
              <a:off x="5889561" y="1151314"/>
              <a:ext cx="2625789" cy="396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n w="0"/>
                  <a:solidFill>
                    <a:schemeClr val="accent2"/>
                  </a:solidFill>
                  <a:effectLst>
                    <a:outerShdw blurRad="38100" dist="25400" dir="5400000" algn="ctr" rotWithShape="0">
                      <a:srgbClr val="6E747A">
                        <a:alpha val="43000"/>
                      </a:srgbClr>
                    </a:outerShdw>
                  </a:effectLst>
                </a:rPr>
                <a:t>公关</a:t>
              </a:r>
              <a:r>
                <a:rPr lang="zh-CN" altLang="en-US" b="1" dirty="0" smtClean="0">
                  <a:ln w="0"/>
                  <a:solidFill>
                    <a:schemeClr val="accent2"/>
                  </a:solidFill>
                  <a:effectLst>
                    <a:outerShdw blurRad="38100" dist="25400" dir="5400000" algn="ctr" rotWithShape="0">
                      <a:srgbClr val="6E747A">
                        <a:alpha val="43000"/>
                      </a:srgbClr>
                    </a:outerShdw>
                  </a:effectLst>
                </a:rPr>
                <a:t>总监</a:t>
              </a:r>
              <a:endParaRPr lang="zh-CN" altLang="en-US" b="1" dirty="0">
                <a:ln w="0"/>
                <a:solidFill>
                  <a:schemeClr val="accent2"/>
                </a:solidFill>
                <a:effectLst>
                  <a:outerShdw blurRad="38100" dist="25400" dir="5400000" algn="ctr" rotWithShape="0">
                    <a:srgbClr val="6E747A">
                      <a:alpha val="43000"/>
                    </a:srgbClr>
                  </a:outerShdw>
                </a:effectLst>
              </a:endParaRPr>
            </a:p>
          </p:txBody>
        </p:sp>
        <p:cxnSp>
          <p:nvCxnSpPr>
            <p:cNvPr id="13" name="直接连接符 11"/>
            <p:cNvCxnSpPr/>
            <p:nvPr/>
          </p:nvCxnSpPr>
          <p:spPr>
            <a:xfrm>
              <a:off x="4576668" y="1114244"/>
              <a:ext cx="3938682"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4576668" y="4092556"/>
            <a:ext cx="3765598" cy="2178330"/>
            <a:chOff x="4576668" y="4092556"/>
            <a:chExt cx="3765598" cy="2178330"/>
          </a:xfrm>
        </p:grpSpPr>
        <p:sp>
          <p:nvSpPr>
            <p:cNvPr id="15" name="矩形 13"/>
            <p:cNvSpPr/>
            <p:nvPr/>
          </p:nvSpPr>
          <p:spPr>
            <a:xfrm>
              <a:off x="4576668" y="4092556"/>
              <a:ext cx="3765598" cy="2178330"/>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 Box 4"/>
            <p:cNvSpPr txBox="1">
              <a:spLocks noChangeArrowheads="1"/>
            </p:cNvSpPr>
            <p:nvPr/>
          </p:nvSpPr>
          <p:spPr bwMode="auto">
            <a:xfrm>
              <a:off x="4700809" y="4172153"/>
              <a:ext cx="3470621" cy="2031325"/>
            </a:xfrm>
            <a:prstGeom prst="rect">
              <a:avLst/>
            </a:prstGeom>
            <a:noFill/>
            <a:ln w="28575">
              <a:noFill/>
            </a:ln>
            <a:extLst/>
          </p:spPr>
          <p:style>
            <a:lnRef idx="2">
              <a:schemeClr val="accent5"/>
            </a:lnRef>
            <a:fillRef idx="1">
              <a:schemeClr val="lt1"/>
            </a:fillRef>
            <a:effectRef idx="0">
              <a:schemeClr val="accent5"/>
            </a:effectRef>
            <a:fontRef idx="minor">
              <a:schemeClr val="dk1"/>
            </a:fontRef>
          </p:style>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fontAlgn="base">
                <a:spcBef>
                  <a:spcPct val="0"/>
                </a:spcBef>
                <a:spcAft>
                  <a:spcPct val="0"/>
                </a:spcAft>
              </a:pPr>
              <a:endParaRPr lang="zh-CN" altLang="en-US" sz="1600" dirty="0" smtClean="0">
                <a:solidFill>
                  <a:srgbClr val="4472C4"/>
                </a:solidFill>
                <a:latin typeface="+mj-ea"/>
                <a:ea typeface="+mj-ea"/>
                <a:sym typeface="Comic Sans MS" pitchFamily="66" charset="0"/>
              </a:endParaRPr>
            </a:p>
            <a:p>
              <a:pPr algn="just">
                <a:spcBef>
                  <a:spcPts val="1200"/>
                </a:spcBef>
                <a:spcAft>
                  <a:spcPts val="0"/>
                </a:spcAft>
              </a:pPr>
              <a:r>
                <a:rPr lang="zh-CN" altLang="zh-CN" sz="1000" kern="100" dirty="0">
                  <a:latin typeface="+mj-ea"/>
                  <a:ea typeface="+mj-ea"/>
                  <a:cs typeface="Times New Roman" panose="02020603050405020304" pitchFamily="18" charset="0"/>
                </a:rPr>
                <a:t>技术总监分为软件技术人员（负责编程）和硬件技术人员（负责搭建），负责专心在有限的时间内最高效地完成任务。</a:t>
              </a:r>
            </a:p>
            <a:p>
              <a:pPr algn="just">
                <a:spcBef>
                  <a:spcPts val="1200"/>
                </a:spcBef>
                <a:spcAft>
                  <a:spcPts val="0"/>
                </a:spcAft>
              </a:pPr>
              <a:r>
                <a:rPr lang="zh-CN" altLang="zh-CN" sz="1000" kern="100" dirty="0">
                  <a:latin typeface="+mj-ea"/>
                  <a:ea typeface="+mj-ea"/>
                  <a:cs typeface="Times New Roman" panose="02020603050405020304" pitchFamily="18" charset="0"/>
                </a:rPr>
                <a:t>听从</a:t>
              </a:r>
              <a:r>
                <a:rPr lang="en-US" altLang="zh-CN" sz="1000" kern="100" dirty="0">
                  <a:latin typeface="+mj-ea"/>
                  <a:ea typeface="+mj-ea"/>
                  <a:cs typeface="Times New Roman" panose="02020603050405020304" pitchFamily="18" charset="0"/>
                </a:rPr>
                <a:t>CEO</a:t>
              </a:r>
              <a:r>
                <a:rPr lang="zh-CN" altLang="zh-CN" sz="1000" kern="100" dirty="0">
                  <a:latin typeface="+mj-ea"/>
                  <a:ea typeface="+mj-ea"/>
                  <a:cs typeface="Times New Roman" panose="02020603050405020304" pitchFamily="18" charset="0"/>
                </a:rPr>
                <a:t>的任务安排，并将任务进度实时汇报给</a:t>
              </a:r>
              <a:r>
                <a:rPr lang="en-US" altLang="zh-CN" sz="1000" kern="100" dirty="0">
                  <a:latin typeface="+mj-ea"/>
                  <a:ea typeface="+mj-ea"/>
                  <a:cs typeface="Times New Roman" panose="02020603050405020304" pitchFamily="18" charset="0"/>
                </a:rPr>
                <a:t>CEO</a:t>
              </a:r>
              <a:r>
                <a:rPr lang="zh-CN" altLang="zh-CN" sz="1000" kern="100" dirty="0">
                  <a:latin typeface="+mj-ea"/>
                  <a:ea typeface="+mj-ea"/>
                  <a:cs typeface="Times New Roman" panose="02020603050405020304" pitchFamily="18" charset="0"/>
                </a:rPr>
                <a:t>，向</a:t>
              </a:r>
              <a:r>
                <a:rPr lang="en-US" altLang="zh-CN" sz="1000" kern="100" dirty="0">
                  <a:latin typeface="+mj-ea"/>
                  <a:ea typeface="+mj-ea"/>
                  <a:cs typeface="Times New Roman" panose="02020603050405020304" pitchFamily="18" charset="0"/>
                </a:rPr>
                <a:t>CEO</a:t>
              </a:r>
              <a:r>
                <a:rPr lang="zh-CN" altLang="zh-CN" sz="1000" kern="100" dirty="0">
                  <a:latin typeface="+mj-ea"/>
                  <a:ea typeface="+mj-ea"/>
                  <a:cs typeface="Times New Roman" panose="02020603050405020304" pitchFamily="18" charset="0"/>
                </a:rPr>
                <a:t>提供所有任务完成信息。负责组内所有设计任务（如</a:t>
              </a:r>
              <a:r>
                <a:rPr lang="en-US" altLang="zh-CN" sz="1000" kern="100" dirty="0">
                  <a:latin typeface="+mj-ea"/>
                  <a:ea typeface="+mj-ea"/>
                  <a:cs typeface="Times New Roman" panose="02020603050405020304" pitchFamily="18" charset="0"/>
                </a:rPr>
                <a:t>logo</a:t>
              </a:r>
              <a:r>
                <a:rPr lang="zh-CN" altLang="zh-CN" sz="1000" kern="100" dirty="0">
                  <a:latin typeface="+mj-ea"/>
                  <a:ea typeface="+mj-ea"/>
                  <a:cs typeface="Times New Roman" panose="02020603050405020304" pitchFamily="18" charset="0"/>
                </a:rPr>
                <a:t>和组名设计），以及微电影的制作。</a:t>
              </a:r>
            </a:p>
            <a:p>
              <a:pPr algn="just">
                <a:spcBef>
                  <a:spcPts val="1200"/>
                </a:spcBef>
                <a:spcAft>
                  <a:spcPts val="0"/>
                </a:spcAft>
              </a:pPr>
              <a:r>
                <a:rPr lang="zh-CN" altLang="zh-CN" sz="1000" kern="100" dirty="0">
                  <a:latin typeface="+mj-ea"/>
                  <a:ea typeface="+mj-ea"/>
                  <a:cs typeface="Times New Roman" panose="02020603050405020304" pitchFamily="18" charset="0"/>
                </a:rPr>
                <a:t>由“技术宅”来担任，也可以由其他职务的同学在能力范围内兼任</a:t>
              </a:r>
              <a:r>
                <a:rPr lang="zh-CN" altLang="zh-CN" sz="1000" kern="100" dirty="0" smtClean="0">
                  <a:latin typeface="+mj-ea"/>
                  <a:ea typeface="+mj-ea"/>
                  <a:cs typeface="Times New Roman" panose="02020603050405020304" pitchFamily="18" charset="0"/>
                </a:rPr>
                <a:t>。</a:t>
              </a:r>
              <a:endParaRPr lang="zh-CN" altLang="zh-CN" sz="1000" kern="100" dirty="0">
                <a:latin typeface="+mj-ea"/>
                <a:ea typeface="+mj-ea"/>
                <a:cs typeface="Times New Roman" panose="02020603050405020304" pitchFamily="18" charset="0"/>
              </a:endParaRPr>
            </a:p>
          </p:txBody>
        </p:sp>
        <p:sp>
          <p:nvSpPr>
            <p:cNvPr id="17" name="矩形 15"/>
            <p:cNvSpPr/>
            <p:nvPr/>
          </p:nvSpPr>
          <p:spPr>
            <a:xfrm>
              <a:off x="5831867" y="4131769"/>
              <a:ext cx="2510399" cy="39385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n w="0"/>
                  <a:solidFill>
                    <a:schemeClr val="accent2"/>
                  </a:solidFill>
                  <a:effectLst>
                    <a:outerShdw blurRad="38100" dist="25400" dir="5400000" algn="ctr" rotWithShape="0">
                      <a:srgbClr val="6E747A">
                        <a:alpha val="43000"/>
                      </a:srgbClr>
                    </a:outerShdw>
                  </a:effectLst>
                </a:rPr>
                <a:t>技术总监</a:t>
              </a:r>
            </a:p>
          </p:txBody>
        </p:sp>
        <p:cxnSp>
          <p:nvCxnSpPr>
            <p:cNvPr id="18" name="直接连接符 26"/>
            <p:cNvCxnSpPr/>
            <p:nvPr/>
          </p:nvCxnSpPr>
          <p:spPr>
            <a:xfrm>
              <a:off x="4576668" y="4112163"/>
              <a:ext cx="3765598"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690702" y="1077173"/>
            <a:ext cx="3373394" cy="4118646"/>
            <a:chOff x="690702" y="1077173"/>
            <a:chExt cx="3373394" cy="4118646"/>
          </a:xfrm>
        </p:grpSpPr>
        <p:sp>
          <p:nvSpPr>
            <p:cNvPr id="20" name="矩形 4"/>
            <p:cNvSpPr/>
            <p:nvPr/>
          </p:nvSpPr>
          <p:spPr>
            <a:xfrm>
              <a:off x="690702" y="1077173"/>
              <a:ext cx="3373394" cy="4118646"/>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 Box 4"/>
            <p:cNvSpPr txBox="1">
              <a:spLocks noChangeArrowheads="1"/>
            </p:cNvSpPr>
            <p:nvPr/>
          </p:nvSpPr>
          <p:spPr bwMode="auto">
            <a:xfrm>
              <a:off x="801913" y="1227669"/>
              <a:ext cx="3109140" cy="3788217"/>
            </a:xfrm>
            <a:prstGeom prst="rect">
              <a:avLst/>
            </a:prstGeom>
            <a:noFill/>
            <a:ln w="28575">
              <a:noFill/>
            </a:ln>
            <a:extLst/>
          </p:spPr>
          <p:style>
            <a:lnRef idx="2">
              <a:schemeClr val="accent5"/>
            </a:lnRef>
            <a:fillRef idx="1">
              <a:schemeClr val="lt1"/>
            </a:fillRef>
            <a:effectRef idx="0">
              <a:schemeClr val="accent5"/>
            </a:effectRef>
            <a:fontRef idx="minor">
              <a:schemeClr val="dk1"/>
            </a:fontRef>
          </p:style>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fontAlgn="base">
                <a:spcBef>
                  <a:spcPct val="0"/>
                </a:spcBef>
                <a:spcAft>
                  <a:spcPct val="0"/>
                </a:spcAft>
              </a:pPr>
              <a:endParaRPr lang="zh-CN" altLang="en-US" sz="1600" dirty="0" smtClean="0">
                <a:solidFill>
                  <a:srgbClr val="4472C4"/>
                </a:solidFill>
                <a:latin typeface="方正幼线简体" pitchFamily="65" charset="-122"/>
                <a:ea typeface="方正幼线简体" pitchFamily="65" charset="-122"/>
                <a:sym typeface="Comic Sans MS" pitchFamily="66" charset="0"/>
              </a:endParaRPr>
            </a:p>
            <a:p>
              <a:pPr fontAlgn="base">
                <a:lnSpc>
                  <a:spcPct val="150000"/>
                </a:lnSpc>
                <a:spcBef>
                  <a:spcPts val="1200"/>
                </a:spcBef>
                <a:spcAft>
                  <a:spcPct val="0"/>
                </a:spcAft>
              </a:pPr>
              <a:r>
                <a:rPr lang="zh-CN" altLang="en-US" sz="1000" dirty="0" smtClean="0">
                  <a:latin typeface="方正幼线简体" pitchFamily="65" charset="-122"/>
                  <a:ea typeface="方正幼线简体" pitchFamily="65" charset="-122"/>
                  <a:sym typeface="Comic Sans MS" pitchFamily="66" charset="0"/>
                </a:rPr>
                <a:t>负责</a:t>
              </a:r>
              <a:r>
                <a:rPr lang="zh-CN" altLang="en-US" sz="1000" dirty="0">
                  <a:latin typeface="方正幼线简体" pitchFamily="65" charset="-122"/>
                  <a:ea typeface="方正幼线简体" pitchFamily="65" charset="-122"/>
                  <a:sym typeface="Comic Sans MS" pitchFamily="66" charset="0"/>
                </a:rPr>
                <a:t>团队的组织与领导以及主持日常的业务活动，      小组任务进度管理，人员分配，组间协调沟通、          与挑战方协调沟通，小组文档汇合和管理。在组          织内拥有最终执行权力。</a:t>
              </a:r>
            </a:p>
            <a:p>
              <a:pPr fontAlgn="base">
                <a:lnSpc>
                  <a:spcPct val="150000"/>
                </a:lnSpc>
                <a:spcBef>
                  <a:spcPts val="1200"/>
                </a:spcBef>
                <a:spcAft>
                  <a:spcPct val="0"/>
                </a:spcAft>
              </a:pPr>
              <a:r>
                <a:rPr lang="zh-CN" altLang="en-US" sz="1000" dirty="0">
                  <a:latin typeface="方正幼线简体" pitchFamily="65" charset="-122"/>
                  <a:ea typeface="方正幼线简体" pitchFamily="65" charset="-122"/>
                  <a:sym typeface="Comic Sans MS" pitchFamily="66" charset="0"/>
                </a:rPr>
                <a:t>你需要每天制作一份任务执行表格，合理地安排          每天的组员任务。同时你必须非常清楚团队里的          每项任务的进度，每天更新团队的进度栏。</a:t>
              </a:r>
              <a:r>
                <a:rPr lang="en-US" altLang="zh-CN" sz="1000" dirty="0">
                  <a:latin typeface="方正幼线简体" pitchFamily="65" charset="-122"/>
                  <a:ea typeface="方正幼线简体" pitchFamily="65" charset="-122"/>
                  <a:sym typeface="Comic Sans MS" pitchFamily="66" charset="0"/>
                </a:rPr>
                <a:t>,</a:t>
              </a:r>
              <a:r>
                <a:rPr lang="zh-CN" altLang="en-US" sz="1000" dirty="0">
                  <a:latin typeface="方正幼线简体" pitchFamily="65" charset="-122"/>
                  <a:ea typeface="方正幼线简体" pitchFamily="65" charset="-122"/>
                  <a:sym typeface="Comic Sans MS" pitchFamily="66" charset="0"/>
                </a:rPr>
                <a:t>以及每日反馈（收获，总结等）。将团队的完成情况和相关资料上传至</a:t>
              </a:r>
              <a:r>
                <a:rPr lang="en-US" altLang="zh-CN" sz="1000" dirty="0" err="1">
                  <a:latin typeface="方正幼线简体" pitchFamily="65" charset="-122"/>
                  <a:ea typeface="方正幼线简体" pitchFamily="65" charset="-122"/>
                  <a:sym typeface="Comic Sans MS" pitchFamily="66" charset="0"/>
                </a:rPr>
                <a:t>Teambition</a:t>
              </a:r>
              <a:r>
                <a:rPr lang="zh-CN" altLang="en-US" sz="1000" dirty="0">
                  <a:latin typeface="方正幼线简体" pitchFamily="65" charset="-122"/>
                  <a:ea typeface="方正幼线简体" pitchFamily="65" charset="-122"/>
                  <a:sym typeface="Comic Sans MS" pitchFamily="66" charset="0"/>
                </a:rPr>
                <a:t>或是</a:t>
              </a:r>
              <a:r>
                <a:rPr lang="en-US" altLang="zh-CN" sz="1000" dirty="0" err="1">
                  <a:latin typeface="方正幼线简体" pitchFamily="65" charset="-122"/>
                  <a:ea typeface="方正幼线简体" pitchFamily="65" charset="-122"/>
                  <a:sym typeface="Comic Sans MS" pitchFamily="66" charset="0"/>
                </a:rPr>
                <a:t>Git</a:t>
              </a:r>
              <a:r>
                <a:rPr lang="zh-CN" altLang="en-US" sz="1000" dirty="0">
                  <a:latin typeface="方正幼线简体" pitchFamily="65" charset="-122"/>
                  <a:ea typeface="方正幼线简体" pitchFamily="65" charset="-122"/>
                  <a:sym typeface="Comic Sans MS" pitchFamily="66" charset="0"/>
                </a:rPr>
                <a:t>，在每天下午的</a:t>
              </a:r>
              <a:r>
                <a:rPr lang="en-US" altLang="zh-CN" sz="1000" dirty="0">
                  <a:latin typeface="方正幼线简体" pitchFamily="65" charset="-122"/>
                  <a:ea typeface="方正幼线简体" pitchFamily="65" charset="-122"/>
                  <a:sym typeface="Comic Sans MS" pitchFamily="66" charset="0"/>
                </a:rPr>
                <a:t>PPT</a:t>
              </a:r>
              <a:r>
                <a:rPr lang="zh-CN" altLang="en-US" sz="1000" dirty="0">
                  <a:latin typeface="方正幼线简体" pitchFamily="65" charset="-122"/>
                  <a:ea typeface="方正幼线简体" pitchFamily="65" charset="-122"/>
                  <a:sym typeface="Comic Sans MS" pitchFamily="66" charset="0"/>
                </a:rPr>
                <a:t>汇报中简明、清晰地阐述出自己团队的进度并且为自己的团队争取投资等利益。</a:t>
              </a:r>
            </a:p>
            <a:p>
              <a:pPr fontAlgn="base">
                <a:lnSpc>
                  <a:spcPct val="150000"/>
                </a:lnSpc>
                <a:spcBef>
                  <a:spcPts val="1200"/>
                </a:spcBef>
                <a:spcAft>
                  <a:spcPct val="0"/>
                </a:spcAft>
              </a:pPr>
              <a:r>
                <a:rPr lang="zh-CN" altLang="en-US" sz="1000" dirty="0">
                  <a:latin typeface="方正幼线简体" pitchFamily="65" charset="-122"/>
                  <a:ea typeface="方正幼线简体" pitchFamily="65" charset="-122"/>
                  <a:sym typeface="Comic Sans MS" pitchFamily="66" charset="0"/>
                </a:rPr>
                <a:t>适合有演讲才能、责任心强的同学，适合领导能           力、判断能力强的同学担任</a:t>
              </a:r>
              <a:r>
                <a:rPr lang="zh-CN" altLang="en-US" sz="1000" dirty="0" smtClean="0">
                  <a:latin typeface="方正幼线简体" pitchFamily="65" charset="-122"/>
                  <a:ea typeface="方正幼线简体" pitchFamily="65" charset="-122"/>
                  <a:sym typeface="Comic Sans MS" pitchFamily="66" charset="0"/>
                </a:rPr>
                <a:t>。</a:t>
              </a:r>
              <a:endParaRPr lang="zh-CN" altLang="en-US" sz="1000" dirty="0">
                <a:latin typeface="方正幼线简体" pitchFamily="65" charset="-122"/>
                <a:ea typeface="方正幼线简体" pitchFamily="65" charset="-122"/>
                <a:sym typeface="Comic Sans MS" pitchFamily="66" charset="0"/>
              </a:endParaRPr>
            </a:p>
          </p:txBody>
        </p:sp>
        <p:sp>
          <p:nvSpPr>
            <p:cNvPr id="22" name="矩形 6"/>
            <p:cNvSpPr/>
            <p:nvPr/>
          </p:nvSpPr>
          <p:spPr>
            <a:xfrm>
              <a:off x="1815166" y="1151314"/>
              <a:ext cx="2248930" cy="396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n w="0"/>
                  <a:solidFill>
                    <a:schemeClr val="accent2"/>
                  </a:solidFill>
                  <a:effectLst>
                    <a:outerShdw blurRad="38100" dist="25400" dir="5400000" algn="ctr" rotWithShape="0">
                      <a:srgbClr val="6E747A">
                        <a:alpha val="43000"/>
                      </a:srgbClr>
                    </a:outerShdw>
                  </a:effectLst>
                </a:rPr>
                <a:t>总协调人</a:t>
              </a:r>
              <a:endParaRPr lang="zh-CN" altLang="en-US" b="1" dirty="0">
                <a:ln w="0"/>
                <a:solidFill>
                  <a:schemeClr val="accent2"/>
                </a:solidFill>
                <a:effectLst>
                  <a:outerShdw blurRad="38100" dist="25400" dir="5400000" algn="ctr" rotWithShape="0">
                    <a:srgbClr val="6E747A">
                      <a:alpha val="43000"/>
                    </a:srgbClr>
                  </a:outerShdw>
                </a:effectLst>
              </a:endParaRPr>
            </a:p>
          </p:txBody>
        </p:sp>
        <p:cxnSp>
          <p:nvCxnSpPr>
            <p:cNvPr id="23" name="直接连接符 12"/>
            <p:cNvCxnSpPr/>
            <p:nvPr/>
          </p:nvCxnSpPr>
          <p:spPr>
            <a:xfrm>
              <a:off x="690702" y="1114244"/>
              <a:ext cx="3373394"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04246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dirty="0"/>
          </a:p>
        </p:txBody>
      </p:sp>
      <p:grpSp>
        <p:nvGrpSpPr>
          <p:cNvPr id="21" name="组合 20"/>
          <p:cNvGrpSpPr/>
          <p:nvPr/>
        </p:nvGrpSpPr>
        <p:grpSpPr>
          <a:xfrm>
            <a:off x="4947724" y="1673972"/>
            <a:ext cx="3373394" cy="2672473"/>
            <a:chOff x="4947724" y="1673972"/>
            <a:chExt cx="3373394" cy="2672473"/>
          </a:xfrm>
        </p:grpSpPr>
        <p:sp>
          <p:nvSpPr>
            <p:cNvPr id="11" name="矩形 9"/>
            <p:cNvSpPr/>
            <p:nvPr/>
          </p:nvSpPr>
          <p:spPr>
            <a:xfrm>
              <a:off x="4947724" y="1673972"/>
              <a:ext cx="3373394" cy="2672473"/>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 Box 4"/>
            <p:cNvSpPr txBox="1">
              <a:spLocks noChangeArrowheads="1"/>
            </p:cNvSpPr>
            <p:nvPr/>
          </p:nvSpPr>
          <p:spPr bwMode="auto">
            <a:xfrm>
              <a:off x="5058935" y="1824468"/>
              <a:ext cx="3109140" cy="2403222"/>
            </a:xfrm>
            <a:prstGeom prst="rect">
              <a:avLst/>
            </a:prstGeom>
            <a:noFill/>
            <a:ln w="28575">
              <a:noFill/>
            </a:ln>
            <a:extLst/>
          </p:spPr>
          <p:style>
            <a:lnRef idx="2">
              <a:schemeClr val="accent5"/>
            </a:lnRef>
            <a:fillRef idx="1">
              <a:schemeClr val="lt1"/>
            </a:fillRef>
            <a:effectRef idx="0">
              <a:schemeClr val="accent5"/>
            </a:effectRef>
            <a:fontRef idx="minor">
              <a:schemeClr val="dk1"/>
            </a:fontRef>
          </p:style>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fontAlgn="base">
                <a:spcBef>
                  <a:spcPct val="0"/>
                </a:spcBef>
                <a:spcAft>
                  <a:spcPct val="0"/>
                </a:spcAft>
              </a:pPr>
              <a:endParaRPr lang="zh-CN" altLang="en-US" sz="1600" dirty="0" smtClean="0">
                <a:solidFill>
                  <a:srgbClr val="4472C4"/>
                </a:solidFill>
                <a:latin typeface="方正幼线简体" pitchFamily="65" charset="-122"/>
                <a:ea typeface="方正幼线简体" pitchFamily="65" charset="-122"/>
                <a:sym typeface="Comic Sans MS" pitchFamily="66" charset="0"/>
              </a:endParaRPr>
            </a:p>
            <a:p>
              <a:pPr fontAlgn="base">
                <a:lnSpc>
                  <a:spcPct val="150000"/>
                </a:lnSpc>
                <a:spcBef>
                  <a:spcPts val="1200"/>
                </a:spcBef>
                <a:spcAft>
                  <a:spcPct val="0"/>
                </a:spcAft>
              </a:pPr>
              <a:r>
                <a:rPr lang="zh-CN" altLang="en-US" sz="1000" dirty="0" smtClean="0">
                  <a:latin typeface="方正幼线简体" pitchFamily="65" charset="-122"/>
                  <a:ea typeface="方正幼线简体" pitchFamily="65" charset="-122"/>
                  <a:sym typeface="Comic Sans MS" pitchFamily="66" charset="0"/>
                </a:rPr>
                <a:t>管理</a:t>
              </a:r>
              <a:r>
                <a:rPr lang="zh-CN" altLang="en-US" sz="1000" dirty="0">
                  <a:latin typeface="方正幼线简体" pitchFamily="65" charset="-122"/>
                  <a:ea typeface="方正幼线简体" pitchFamily="65" charset="-122"/>
                  <a:sym typeface="Comic Sans MS" pitchFamily="66" charset="0"/>
                </a:rPr>
                <a:t>团队内所有的财政事务，包括市场、知识产权、银行等交易。合理地分配你们有限的资金是</a:t>
              </a:r>
              <a:r>
                <a:rPr lang="en-US" altLang="zh-CN" sz="1000" dirty="0">
                  <a:latin typeface="方正幼线简体" pitchFamily="65" charset="-122"/>
                  <a:ea typeface="方正幼线简体" pitchFamily="65" charset="-122"/>
                  <a:sym typeface="Comic Sans MS" pitchFamily="66" charset="0"/>
                </a:rPr>
                <a:t>CFO</a:t>
              </a:r>
              <a:r>
                <a:rPr lang="zh-CN" altLang="en-US" sz="1000" dirty="0">
                  <a:latin typeface="方正幼线简体" pitchFamily="65" charset="-122"/>
                  <a:ea typeface="方正幼线简体" pitchFamily="65" charset="-122"/>
                  <a:sym typeface="Comic Sans MS" pitchFamily="66" charset="0"/>
                </a:rPr>
                <a:t>的责任，有时甚至需要进行价格的砍价协商。</a:t>
              </a:r>
            </a:p>
            <a:p>
              <a:pPr fontAlgn="base">
                <a:lnSpc>
                  <a:spcPct val="150000"/>
                </a:lnSpc>
                <a:spcBef>
                  <a:spcPts val="1200"/>
                </a:spcBef>
                <a:spcAft>
                  <a:spcPct val="0"/>
                </a:spcAft>
              </a:pPr>
              <a:r>
                <a:rPr lang="zh-CN" altLang="en-US" sz="1000" dirty="0">
                  <a:latin typeface="方正幼线简体" pitchFamily="65" charset="-122"/>
                  <a:ea typeface="方正幼线简体" pitchFamily="65" charset="-122"/>
                  <a:sym typeface="Comic Sans MS" pitchFamily="66" charset="0"/>
                </a:rPr>
                <a:t>你需要去进行市场采购、银行理财，统计每天的支出、余额，并制作预算和决算表，实时上传至</a:t>
              </a:r>
              <a:r>
                <a:rPr lang="en-US" altLang="zh-CN" sz="1000" dirty="0" err="1">
                  <a:latin typeface="方正幼线简体" pitchFamily="65" charset="-122"/>
                  <a:ea typeface="方正幼线简体" pitchFamily="65" charset="-122"/>
                  <a:sym typeface="Comic Sans MS" pitchFamily="66" charset="0"/>
                </a:rPr>
                <a:t>Teambition</a:t>
              </a:r>
              <a:r>
                <a:rPr lang="zh-CN" altLang="en-US" sz="1000" dirty="0">
                  <a:latin typeface="方正幼线简体" pitchFamily="65" charset="-122"/>
                  <a:ea typeface="方正幼线简体" pitchFamily="65" charset="-122"/>
                  <a:sym typeface="Comic Sans MS" pitchFamily="66" charset="0"/>
                </a:rPr>
                <a:t>或是</a:t>
              </a:r>
              <a:r>
                <a:rPr lang="en-US" altLang="zh-CN" sz="1000" dirty="0" err="1">
                  <a:latin typeface="方正幼线简体" pitchFamily="65" charset="-122"/>
                  <a:ea typeface="方正幼线简体" pitchFamily="65" charset="-122"/>
                  <a:sym typeface="Comic Sans MS" pitchFamily="66" charset="0"/>
                </a:rPr>
                <a:t>Git</a:t>
              </a:r>
              <a:r>
                <a:rPr lang="zh-CN" altLang="en-US" sz="1000" dirty="0">
                  <a:latin typeface="方正幼线简体" pitchFamily="65" charset="-122"/>
                  <a:ea typeface="方正幼线简体" pitchFamily="65" charset="-122"/>
                  <a:sym typeface="Comic Sans MS" pitchFamily="66" charset="0"/>
                </a:rPr>
                <a:t>。</a:t>
              </a:r>
            </a:p>
            <a:p>
              <a:pPr fontAlgn="base">
                <a:lnSpc>
                  <a:spcPct val="150000"/>
                </a:lnSpc>
                <a:spcBef>
                  <a:spcPts val="1200"/>
                </a:spcBef>
                <a:spcAft>
                  <a:spcPct val="0"/>
                </a:spcAft>
              </a:pPr>
              <a:r>
                <a:rPr lang="zh-CN" altLang="en-US" sz="1000" dirty="0">
                  <a:latin typeface="方正幼线简体" pitchFamily="65" charset="-122"/>
                  <a:ea typeface="方正幼线简体" pitchFamily="65" charset="-122"/>
                  <a:sym typeface="Comic Sans MS" pitchFamily="66" charset="0"/>
                </a:rPr>
                <a:t>适合交流、理财能力兼备，心思精明的同学担任</a:t>
              </a:r>
              <a:r>
                <a:rPr lang="zh-CN" altLang="en-US" sz="1000" dirty="0" smtClean="0">
                  <a:latin typeface="方正幼线简体" pitchFamily="65" charset="-122"/>
                  <a:ea typeface="方正幼线简体" pitchFamily="65" charset="-122"/>
                  <a:sym typeface="Comic Sans MS" pitchFamily="66" charset="0"/>
                </a:rPr>
                <a:t>。</a:t>
              </a:r>
              <a:endParaRPr lang="zh-CN" altLang="en-US" sz="1000" dirty="0">
                <a:latin typeface="方正幼线简体" pitchFamily="65" charset="-122"/>
                <a:ea typeface="方正幼线简体" pitchFamily="65" charset="-122"/>
                <a:sym typeface="Comic Sans MS" pitchFamily="66" charset="0"/>
              </a:endParaRPr>
            </a:p>
          </p:txBody>
        </p:sp>
        <p:sp>
          <p:nvSpPr>
            <p:cNvPr id="13" name="矩形 11"/>
            <p:cNvSpPr/>
            <p:nvPr/>
          </p:nvSpPr>
          <p:spPr>
            <a:xfrm>
              <a:off x="6072188" y="1748113"/>
              <a:ext cx="2248930" cy="396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n w="0"/>
                  <a:solidFill>
                    <a:schemeClr val="accent2"/>
                  </a:solidFill>
                  <a:effectLst>
                    <a:outerShdw blurRad="38100" dist="25400" dir="5400000" algn="ctr" rotWithShape="0">
                      <a:srgbClr val="6E747A">
                        <a:alpha val="43000"/>
                      </a:srgbClr>
                    </a:outerShdw>
                  </a:effectLst>
                </a:rPr>
                <a:t>财务管理</a:t>
              </a:r>
              <a:endParaRPr lang="zh-CN" altLang="en-US" b="1" dirty="0">
                <a:ln w="0"/>
                <a:solidFill>
                  <a:schemeClr val="accent2"/>
                </a:solidFill>
                <a:effectLst>
                  <a:outerShdw blurRad="38100" dist="25400" dir="5400000" algn="ctr" rotWithShape="0">
                    <a:srgbClr val="6E747A">
                      <a:alpha val="43000"/>
                    </a:srgbClr>
                  </a:outerShdw>
                </a:effectLst>
              </a:endParaRPr>
            </a:p>
          </p:txBody>
        </p:sp>
        <p:cxnSp>
          <p:nvCxnSpPr>
            <p:cNvPr id="14" name="直接连接符 17"/>
            <p:cNvCxnSpPr/>
            <p:nvPr/>
          </p:nvCxnSpPr>
          <p:spPr>
            <a:xfrm>
              <a:off x="4947724" y="1711043"/>
              <a:ext cx="3373394"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995532" y="1673972"/>
            <a:ext cx="3373394" cy="3909957"/>
            <a:chOff x="995532" y="1673972"/>
            <a:chExt cx="3373394" cy="3909957"/>
          </a:xfrm>
        </p:grpSpPr>
        <p:sp>
          <p:nvSpPr>
            <p:cNvPr id="16" name="矩形 2"/>
            <p:cNvSpPr/>
            <p:nvPr/>
          </p:nvSpPr>
          <p:spPr>
            <a:xfrm>
              <a:off x="995532" y="1673972"/>
              <a:ext cx="3373394" cy="3909957"/>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 Box 4"/>
            <p:cNvSpPr txBox="1">
              <a:spLocks noChangeArrowheads="1"/>
            </p:cNvSpPr>
            <p:nvPr/>
          </p:nvSpPr>
          <p:spPr bwMode="auto">
            <a:xfrm>
              <a:off x="1106743" y="1839220"/>
              <a:ext cx="3109140" cy="3557385"/>
            </a:xfrm>
            <a:prstGeom prst="rect">
              <a:avLst/>
            </a:prstGeom>
            <a:noFill/>
            <a:ln w="28575">
              <a:noFill/>
            </a:ln>
            <a:extLst/>
          </p:spPr>
          <p:style>
            <a:lnRef idx="2">
              <a:schemeClr val="accent5"/>
            </a:lnRef>
            <a:fillRef idx="1">
              <a:schemeClr val="lt1"/>
            </a:fillRef>
            <a:effectRef idx="0">
              <a:schemeClr val="accent5"/>
            </a:effectRef>
            <a:fontRef idx="minor">
              <a:schemeClr val="dk1"/>
            </a:fontRef>
          </p:style>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fontAlgn="base">
                <a:spcBef>
                  <a:spcPct val="0"/>
                </a:spcBef>
                <a:spcAft>
                  <a:spcPct val="0"/>
                </a:spcAft>
              </a:pPr>
              <a:endParaRPr lang="zh-CN" altLang="en-US" sz="1600" dirty="0" smtClean="0">
                <a:solidFill>
                  <a:srgbClr val="4472C4"/>
                </a:solidFill>
                <a:latin typeface="方正幼线简体" pitchFamily="65" charset="-122"/>
                <a:ea typeface="方正幼线简体" pitchFamily="65" charset="-122"/>
                <a:sym typeface="Comic Sans MS" pitchFamily="66" charset="0"/>
              </a:endParaRPr>
            </a:p>
            <a:p>
              <a:pPr fontAlgn="base">
                <a:lnSpc>
                  <a:spcPct val="150000"/>
                </a:lnSpc>
                <a:spcBef>
                  <a:spcPts val="1200"/>
                </a:spcBef>
                <a:spcAft>
                  <a:spcPct val="0"/>
                </a:spcAft>
              </a:pPr>
              <a:r>
                <a:rPr lang="zh-CN" altLang="en-US" sz="1000" dirty="0">
                  <a:latin typeface="方正幼线简体" pitchFamily="65" charset="-122"/>
                  <a:ea typeface="方正幼线简体" pitchFamily="65" charset="-122"/>
                  <a:sym typeface="Comic Sans MS" pitchFamily="66" charset="0"/>
                </a:rPr>
                <a:t>在</a:t>
              </a:r>
              <a:r>
                <a:rPr lang="en-US" altLang="zh-CN" sz="1000" dirty="0">
                  <a:latin typeface="方正幼线简体" pitchFamily="65" charset="-122"/>
                  <a:ea typeface="方正幼线简体" pitchFamily="65" charset="-122"/>
                  <a:sym typeface="Comic Sans MS" pitchFamily="66" charset="0"/>
                </a:rPr>
                <a:t>XLP</a:t>
              </a:r>
              <a:r>
                <a:rPr lang="zh-CN" altLang="en-US" sz="1000" dirty="0">
                  <a:latin typeface="方正幼线简体" pitchFamily="65" charset="-122"/>
                  <a:ea typeface="方正幼线简体" pitchFamily="65" charset="-122"/>
                  <a:sym typeface="Comic Sans MS" pitchFamily="66" charset="0"/>
                </a:rPr>
                <a:t>中设置有法院部门，因此需要法律顾问为团队辩护。并且负责专利申请，和向法院进行侵权告诉。</a:t>
              </a:r>
            </a:p>
            <a:p>
              <a:pPr fontAlgn="base">
                <a:lnSpc>
                  <a:spcPct val="150000"/>
                </a:lnSpc>
                <a:spcBef>
                  <a:spcPts val="1200"/>
                </a:spcBef>
                <a:spcAft>
                  <a:spcPct val="0"/>
                </a:spcAft>
              </a:pPr>
              <a:r>
                <a:rPr lang="zh-CN" altLang="en-US" sz="1000" dirty="0">
                  <a:latin typeface="方正幼线简体" pitchFamily="65" charset="-122"/>
                  <a:ea typeface="方正幼线简体" pitchFamily="65" charset="-122"/>
                  <a:sym typeface="Comic Sans MS" pitchFamily="66" charset="0"/>
                </a:rPr>
                <a:t>你需要为自己团队的专利进行申请和维权，填写“专利申请书”等文件并上交至专利局进行申请。在被起诉时，你需要按时地接收法院的起诉书，及时前往法院进行法庭辩护，为自己的团队争取最大的利益。在其他团队或挑战方成员对你们团队构成侵权行为（如偷窃或侵犯专利等）时，你需要在法庭起诉他们，利用法律手段维护自身权益。所有文件按时上传至</a:t>
              </a:r>
              <a:r>
                <a:rPr lang="en-US" altLang="zh-CN" sz="1000" dirty="0" err="1" smtClean="0">
                  <a:latin typeface="方正幼线简体" pitchFamily="65" charset="-122"/>
                  <a:ea typeface="方正幼线简体" pitchFamily="65" charset="-122"/>
                  <a:sym typeface="Comic Sans MS" pitchFamily="66" charset="0"/>
                </a:rPr>
                <a:t>Teambition</a:t>
              </a:r>
              <a:r>
                <a:rPr lang="zh-CN" altLang="en-US" sz="1000" dirty="0">
                  <a:latin typeface="方正幼线简体" pitchFamily="65" charset="-122"/>
                  <a:ea typeface="方正幼线简体" pitchFamily="65" charset="-122"/>
                  <a:sym typeface="Comic Sans MS" pitchFamily="66" charset="0"/>
                </a:rPr>
                <a:t>或是</a:t>
              </a:r>
              <a:r>
                <a:rPr lang="en-US" altLang="zh-CN" sz="1000" dirty="0" err="1">
                  <a:latin typeface="方正幼线简体" pitchFamily="65" charset="-122"/>
                  <a:ea typeface="方正幼线简体" pitchFamily="65" charset="-122"/>
                  <a:sym typeface="Comic Sans MS" pitchFamily="66" charset="0"/>
                </a:rPr>
                <a:t>Git</a:t>
              </a:r>
              <a:r>
                <a:rPr lang="zh-CN" altLang="en-US" sz="1000" dirty="0">
                  <a:latin typeface="方正幼线简体" pitchFamily="65" charset="-122"/>
                  <a:ea typeface="方正幼线简体" pitchFamily="65" charset="-122"/>
                  <a:sym typeface="Comic Sans MS" pitchFamily="66" charset="0"/>
                </a:rPr>
                <a:t>。</a:t>
              </a:r>
            </a:p>
            <a:p>
              <a:pPr fontAlgn="base">
                <a:lnSpc>
                  <a:spcPct val="150000"/>
                </a:lnSpc>
                <a:spcBef>
                  <a:spcPts val="1200"/>
                </a:spcBef>
                <a:spcAft>
                  <a:spcPct val="0"/>
                </a:spcAft>
              </a:pPr>
              <a:r>
                <a:rPr lang="zh-CN" altLang="en-US" sz="1000" dirty="0">
                  <a:latin typeface="方正幼线简体" pitchFamily="65" charset="-122"/>
                  <a:ea typeface="方正幼线简体" pitchFamily="65" charset="-122"/>
                  <a:sym typeface="Comic Sans MS" pitchFamily="66" charset="0"/>
                </a:rPr>
                <a:t>口才能力强且思维敏捷的同学是很好的人选</a:t>
              </a:r>
              <a:r>
                <a:rPr lang="zh-CN" altLang="en-US" sz="1000" dirty="0" smtClean="0">
                  <a:latin typeface="方正幼线简体" pitchFamily="65" charset="-122"/>
                  <a:ea typeface="方正幼线简体" pitchFamily="65" charset="-122"/>
                  <a:sym typeface="Comic Sans MS" pitchFamily="66" charset="0"/>
                </a:rPr>
                <a:t>。</a:t>
              </a:r>
              <a:endParaRPr lang="zh-CN" altLang="en-US" sz="1000" dirty="0">
                <a:latin typeface="方正幼线简体" pitchFamily="65" charset="-122"/>
                <a:ea typeface="方正幼线简体" pitchFamily="65" charset="-122"/>
                <a:sym typeface="Comic Sans MS" pitchFamily="66" charset="0"/>
              </a:endParaRPr>
            </a:p>
          </p:txBody>
        </p:sp>
        <p:sp>
          <p:nvSpPr>
            <p:cNvPr id="18" name="矩形 4"/>
            <p:cNvSpPr/>
            <p:nvPr/>
          </p:nvSpPr>
          <p:spPr>
            <a:xfrm>
              <a:off x="2119996" y="1755381"/>
              <a:ext cx="2248930" cy="43481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n w="0"/>
                  <a:solidFill>
                    <a:schemeClr val="accent2"/>
                  </a:solidFill>
                  <a:effectLst>
                    <a:outerShdw blurRad="38100" dist="25400" dir="5400000" algn="ctr" rotWithShape="0">
                      <a:srgbClr val="6E747A">
                        <a:alpha val="43000"/>
                      </a:srgbClr>
                    </a:outerShdw>
                  </a:effectLst>
                </a:rPr>
                <a:t>法</a:t>
              </a:r>
              <a:r>
                <a:rPr lang="zh-CN" altLang="en-US" b="1" dirty="0">
                  <a:ln w="0"/>
                  <a:solidFill>
                    <a:schemeClr val="accent2"/>
                  </a:solidFill>
                  <a:effectLst>
                    <a:outerShdw blurRad="38100" dist="25400" dir="5400000" algn="ctr" rotWithShape="0">
                      <a:srgbClr val="6E747A">
                        <a:alpha val="43000"/>
                      </a:srgbClr>
                    </a:outerShdw>
                  </a:effectLst>
                </a:rPr>
                <a:t>务</a:t>
              </a:r>
              <a:r>
                <a:rPr lang="zh-CN" altLang="en-US" b="1" dirty="0" smtClean="0">
                  <a:ln w="0"/>
                  <a:solidFill>
                    <a:schemeClr val="accent2"/>
                  </a:solidFill>
                  <a:effectLst>
                    <a:outerShdw blurRad="38100" dist="25400" dir="5400000" algn="ctr" rotWithShape="0">
                      <a:srgbClr val="6E747A">
                        <a:alpha val="43000"/>
                      </a:srgbClr>
                    </a:outerShdw>
                  </a:effectLst>
                </a:rPr>
                <a:t>总监</a:t>
              </a:r>
              <a:endParaRPr lang="zh-CN" altLang="en-US" b="1" dirty="0">
                <a:ln w="0"/>
                <a:solidFill>
                  <a:schemeClr val="accent2"/>
                </a:solidFill>
                <a:effectLst>
                  <a:outerShdw blurRad="38100" dist="25400" dir="5400000" algn="ctr" rotWithShape="0">
                    <a:srgbClr val="6E747A">
                      <a:alpha val="43000"/>
                    </a:srgbClr>
                  </a:outerShdw>
                </a:effectLst>
              </a:endParaRPr>
            </a:p>
          </p:txBody>
        </p:sp>
        <p:cxnSp>
          <p:nvCxnSpPr>
            <p:cNvPr id="19" name="直接连接符 16"/>
            <p:cNvCxnSpPr/>
            <p:nvPr/>
          </p:nvCxnSpPr>
          <p:spPr>
            <a:xfrm>
              <a:off x="995532" y="1714677"/>
              <a:ext cx="3373394" cy="0"/>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66140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市场：技术市场</a:t>
            </a:r>
            <a:endParaRPr lang="zh-CN" altLang="en-US" dirty="0"/>
          </a:p>
        </p:txBody>
      </p:sp>
      <p:sp>
        <p:nvSpPr>
          <p:cNvPr id="5" name="文本占位符 4"/>
          <p:cNvSpPr>
            <a:spLocks noGrp="1"/>
          </p:cNvSpPr>
          <p:nvPr>
            <p:ph sz="quarter" idx="13"/>
          </p:nvPr>
        </p:nvSpPr>
        <p:spPr/>
        <p:txBody>
          <a:bodyPr>
            <a:normAutofit/>
          </a:bodyPr>
          <a:lstStyle/>
          <a:p>
            <a:r>
              <a:rPr lang="zh-CN" altLang="zh-CN" dirty="0">
                <a:latin typeface="+mj-ea"/>
              </a:rPr>
              <a:t>技术市场出售技术，这里既有软件编程技术性人才，又有硬件搭建技术性人才。如果有任何技术上的问题，可以花费虚拟货币向我们的技术人员提问，按小时计费</a:t>
            </a:r>
            <a:r>
              <a:rPr lang="zh-CN" altLang="zh-CN" dirty="0" smtClean="0">
                <a:latin typeface="+mj-ea"/>
              </a:rPr>
              <a:t>，不论</a:t>
            </a:r>
            <a:r>
              <a:rPr lang="zh-CN" altLang="zh-CN" dirty="0">
                <a:latin typeface="+mj-ea"/>
              </a:rPr>
              <a:t>你有什么关于技术方面的问题，都可以向技术市场请求帮助。他们会给你讲解，直到你学会为止。虽然有时技术市场得不到太多重视，但是当你面对一行行代码而头疼，或是对硬件搭建不熟悉时，技术市场会帮上你大忙。</a:t>
            </a:r>
          </a:p>
          <a:p>
            <a:endParaRPr lang="zh-CN" altLang="en-US" dirty="0"/>
          </a:p>
        </p:txBody>
      </p:sp>
      <p:pic>
        <p:nvPicPr>
          <p:cNvPr id="6" name="内容占位符 5"/>
          <p:cNvPicPr>
            <a:picLocks noGrp="1" noChangeAspect="1"/>
          </p:cNvPicPr>
          <p:nvPr>
            <p:ph sz="quarter" idx="14"/>
          </p:nvPr>
        </p:nvPicPr>
        <p:blipFill>
          <a:blip r:embed="rId2" cstate="email">
            <a:extLst>
              <a:ext uri="{28A0092B-C50C-407E-A947-70E740481C1C}">
                <a14:useLocalDpi xmlns:a14="http://schemas.microsoft.com/office/drawing/2010/main" val="0"/>
              </a:ext>
            </a:extLst>
          </a:blip>
          <a:stretch>
            <a:fillRect/>
          </a:stretch>
        </p:blipFill>
        <p:spPr>
          <a:xfrm>
            <a:off x="4859338" y="2640689"/>
            <a:ext cx="3810000" cy="2140185"/>
          </a:xfrm>
        </p:spPr>
      </p:pic>
      <p:sp>
        <p:nvSpPr>
          <p:cNvPr id="7" name="文本框 6"/>
          <p:cNvSpPr txBox="1"/>
          <p:nvPr/>
        </p:nvSpPr>
        <p:spPr>
          <a:xfrm>
            <a:off x="4443413" y="4780874"/>
            <a:ext cx="4225925" cy="272382"/>
          </a:xfrm>
          <a:prstGeom prst="rect">
            <a:avLst/>
          </a:prstGeom>
          <a:noFill/>
        </p:spPr>
        <p:txBody>
          <a:bodyPr wrap="square" rtlCol="0">
            <a:spAutoFit/>
          </a:bodyPr>
          <a:lstStyle/>
          <a:p>
            <a:pPr algn="r">
              <a:lnSpc>
                <a:spcPct val="130000"/>
              </a:lnSpc>
            </a:pPr>
            <a:r>
              <a:rPr lang="en-US" altLang="zh-CN" sz="900" dirty="0">
                <a:solidFill>
                  <a:srgbClr val="47494B"/>
                </a:solidFill>
                <a:ea typeface="微软雅黑" panose="020B0503020204020204" pitchFamily="34" charset="-122"/>
              </a:rPr>
              <a:t>▲2014</a:t>
            </a:r>
            <a:r>
              <a:rPr lang="zh-CN" altLang="en-US" sz="900" dirty="0" smtClean="0">
                <a:solidFill>
                  <a:srgbClr val="47494B"/>
                </a:solidFill>
                <a:ea typeface="微软雅黑" panose="020B0503020204020204" pitchFamily="34" charset="-122"/>
              </a:rPr>
              <a:t>年</a:t>
            </a:r>
            <a:r>
              <a:rPr lang="en-US" altLang="zh-CN" sz="900" dirty="0" smtClean="0">
                <a:solidFill>
                  <a:srgbClr val="47494B"/>
                </a:solidFill>
                <a:ea typeface="微软雅黑" panose="020B0503020204020204" pitchFamily="34" charset="-122"/>
              </a:rPr>
              <a:t>1</a:t>
            </a:r>
            <a:r>
              <a:rPr lang="zh-CN" altLang="en-US" sz="900" dirty="0" smtClean="0">
                <a:solidFill>
                  <a:srgbClr val="47494B"/>
                </a:solidFill>
                <a:ea typeface="微软雅黑" panose="020B0503020204020204" pitchFamily="34" charset="-122"/>
              </a:rPr>
              <a:t>月清华大学</a:t>
            </a:r>
            <a:r>
              <a:rPr lang="en-US" altLang="zh-CN" sz="900" dirty="0" smtClean="0">
                <a:solidFill>
                  <a:srgbClr val="47494B"/>
                </a:solidFill>
                <a:ea typeface="微软雅黑" panose="020B0503020204020204" pitchFamily="34" charset="-122"/>
              </a:rPr>
              <a:t>XLP</a:t>
            </a:r>
            <a:r>
              <a:rPr lang="zh-CN" altLang="en-US" sz="900" dirty="0" smtClean="0">
                <a:solidFill>
                  <a:srgbClr val="47494B"/>
                </a:solidFill>
                <a:ea typeface="微软雅黑" panose="020B0503020204020204" pitchFamily="34" charset="-122"/>
              </a:rPr>
              <a:t>，现场技术市场在为任务方提供数控加工服务</a:t>
            </a:r>
          </a:p>
        </p:txBody>
      </p:sp>
    </p:spTree>
    <p:extLst>
      <p:ext uri="{BB962C8B-B14F-4D97-AF65-F5344CB8AC3E}">
        <p14:creationId xmlns:p14="http://schemas.microsoft.com/office/powerpoint/2010/main" val="283819915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XLP模板5.5">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5">
      <a:majorFont>
        <a:latin typeface="Arial Black"/>
        <a:ea typeface="微软雅黑"/>
        <a:cs typeface=""/>
      </a:majorFont>
      <a:minorFont>
        <a:latin typeface="Arial"/>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xmlns="" name="XLP模板5.5" id="{6DC2B999-0AE7-41AB-8C28-446D4F0E7317}" vid="{88227DFA-1FF0-4C2F-B8BD-28180E42E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2745</TotalTime>
  <Words>25885</Words>
  <Application>Microsoft Macintosh PowerPoint</Application>
  <PresentationFormat>屏幕所见 (4:3)</PresentationFormat>
  <Paragraphs>1652</Paragraphs>
  <Slides>202</Slides>
  <Notes>14</Notes>
  <HiddenSlides>0</HiddenSlides>
  <MMClips>0</MMClips>
  <ScaleCrop>false</ScaleCrop>
  <HeadingPairs>
    <vt:vector size="4" baseType="variant">
      <vt:variant>
        <vt:lpstr>主题</vt:lpstr>
      </vt:variant>
      <vt:variant>
        <vt:i4>1</vt:i4>
      </vt:variant>
      <vt:variant>
        <vt:lpstr>幻灯片标题</vt:lpstr>
      </vt:variant>
      <vt:variant>
        <vt:i4>202</vt:i4>
      </vt:variant>
    </vt:vector>
  </HeadingPairs>
  <TitlesOfParts>
    <vt:vector size="203" baseType="lpstr">
      <vt:lpstr>XLP模板5.5</vt:lpstr>
      <vt:lpstr>PowerPoint Presentation</vt:lpstr>
      <vt:lpstr>PowerPoint Presentation</vt:lpstr>
      <vt:lpstr>PowerPoint Presentation</vt:lpstr>
      <vt:lpstr>PowerPoint Presentation</vt:lpstr>
      <vt:lpstr>PowerPoint Presentation</vt:lpstr>
      <vt:lpstr>PowerPoint Presentation</vt:lpstr>
      <vt:lpstr>目录</vt:lpstr>
      <vt:lpstr>PowerPoint Presentation</vt:lpstr>
      <vt:lpstr>目录</vt:lpstr>
      <vt:lpstr>PowerPoint Presentation</vt:lpstr>
      <vt:lpstr>前言</vt:lpstr>
      <vt:lpstr>PowerPoint Presentation</vt:lpstr>
      <vt:lpstr>PowerPoint Presentation</vt:lpstr>
      <vt:lpstr>导言</vt:lpstr>
      <vt:lpstr>WHY XLP？</vt:lpstr>
      <vt:lpstr>PowerPoint Presentation</vt:lpstr>
      <vt:lpstr>PowerPoint Presentation</vt:lpstr>
      <vt:lpstr>WHAT XLP？</vt:lpstr>
      <vt:lpstr>Xtreme Learning Process（XLP）是群体认知过程。</vt:lpstr>
      <vt:lpstr>PowerPoint Presentation</vt:lpstr>
      <vt:lpstr>高效能学习 </vt:lpstr>
      <vt:lpstr>PowerPoint Presentation</vt:lpstr>
      <vt:lpstr>XLP流程架构图</vt:lpstr>
      <vt:lpstr>PowerPoint Presentation</vt:lpstr>
      <vt:lpstr>促进群体协作的四种力量</vt:lpstr>
      <vt:lpstr>PowerPoint Presentation</vt:lpstr>
      <vt:lpstr>XLP特色</vt:lpstr>
      <vt:lpstr>XLP要素</vt:lpstr>
      <vt:lpstr>XLP系列活动</vt:lpstr>
      <vt:lpstr>PowerPoint Presentation</vt:lpstr>
      <vt:lpstr>导引课程</vt:lpstr>
      <vt:lpstr>探究课程</vt:lpstr>
      <vt:lpstr>战略课程</vt:lpstr>
      <vt:lpstr>产品开发课程</vt:lpstr>
      <vt:lpstr>数字化工具</vt:lpstr>
      <vt:lpstr>PowerPoint Presentation</vt:lpstr>
      <vt:lpstr>数字化工具清单</vt:lpstr>
      <vt:lpstr>使用流程</vt:lpstr>
      <vt:lpstr>时间、任务规划</vt:lpstr>
      <vt:lpstr>项目共享、管理</vt:lpstr>
      <vt:lpstr>文件共享</vt:lpstr>
      <vt:lpstr>会议记录</vt:lpstr>
      <vt:lpstr>函数化编程</vt:lpstr>
      <vt:lpstr>信息检索</vt:lpstr>
      <vt:lpstr>示意图</vt:lpstr>
      <vt:lpstr>数字化出版</vt:lpstr>
      <vt:lpstr>角色定义</vt:lpstr>
      <vt:lpstr>PowerPoint Presentation</vt:lpstr>
      <vt:lpstr>PowerPoint Presentation</vt:lpstr>
      <vt:lpstr>PowerPoint Presentation</vt:lpstr>
      <vt:lpstr>主办者</vt:lpstr>
      <vt:lpstr>参与者</vt:lpstr>
      <vt:lpstr>挑战设计方</vt:lpstr>
      <vt:lpstr>任务执行方</vt:lpstr>
      <vt:lpstr>挑战方前期准备</vt:lpstr>
      <vt:lpstr>PowerPoint Presentation</vt:lpstr>
      <vt:lpstr>本章导引</vt:lpstr>
      <vt:lpstr>PowerPoint Presentation</vt:lpstr>
      <vt:lpstr>挑战方前期准备工作的内容</vt:lpstr>
      <vt:lpstr>PowerPoint Presentation</vt:lpstr>
      <vt:lpstr>挑战方前期准备工作指南</vt:lpstr>
      <vt:lpstr>人员筛选方法小技巧</vt:lpstr>
      <vt:lpstr>PowerPoint Presentation</vt:lpstr>
      <vt:lpstr>人才专长挖掘和分类的手段</vt:lpstr>
      <vt:lpstr>挑战方工作文件</vt:lpstr>
      <vt:lpstr>PowerPoint Presentation</vt:lpstr>
      <vt:lpstr> </vt:lpstr>
      <vt:lpstr>PowerPoint Presentation</vt:lpstr>
      <vt:lpstr>挑战方任务分工</vt:lpstr>
      <vt:lpstr>PowerPoint Presentation</vt:lpstr>
      <vt:lpstr>故事设计</vt:lpstr>
      <vt:lpstr>PowerPoint Presentation</vt:lpstr>
      <vt:lpstr>主题确定</vt:lpstr>
      <vt:lpstr>选定任务</vt:lpstr>
      <vt:lpstr>故事板设计方法</vt:lpstr>
      <vt:lpstr>PowerPoint Presentation</vt:lpstr>
      <vt:lpstr>测试与故事发布</vt:lpstr>
      <vt:lpstr>PowerPoint Presentation</vt:lpstr>
      <vt:lpstr>挑战方工作规则</vt:lpstr>
      <vt:lpstr>以合约的方式描述工作内容</vt:lpstr>
      <vt:lpstr>计分组</vt:lpstr>
      <vt:lpstr>PowerPoint Presentation</vt:lpstr>
      <vt:lpstr>统一文件标准</vt:lpstr>
      <vt:lpstr>PowerPoint Presentation</vt:lpstr>
      <vt:lpstr>进度及数据管理工具</vt:lpstr>
      <vt:lpstr>PowerPoint Presentation</vt:lpstr>
      <vt:lpstr>财务管理</vt:lpstr>
      <vt:lpstr>PowerPoint Presentation</vt:lpstr>
      <vt:lpstr>任务规划与派发</vt:lpstr>
      <vt:lpstr>PowerPoint Presentation</vt:lpstr>
      <vt:lpstr>现场执行</vt:lpstr>
      <vt:lpstr>PowerPoint Presentation</vt:lpstr>
      <vt:lpstr>本章导引</vt:lpstr>
      <vt:lpstr>PowerPoint Presentation</vt:lpstr>
      <vt:lpstr>现场执行的四个阶段</vt:lpstr>
      <vt:lpstr>挑战方部门介绍</vt:lpstr>
      <vt:lpstr>任务方分工</vt:lpstr>
      <vt:lpstr>PowerPoint Presentation</vt:lpstr>
      <vt:lpstr>市场：技术市场</vt:lpstr>
      <vt:lpstr>市场交易流程及合同模板</vt:lpstr>
      <vt:lpstr>市场：材料市场</vt:lpstr>
      <vt:lpstr>PowerPoint Presentation</vt:lpstr>
      <vt:lpstr>市场：黑市</vt:lpstr>
      <vt:lpstr>PowerPoint Presentation</vt:lpstr>
      <vt:lpstr>银行</vt:lpstr>
      <vt:lpstr>PowerPoint Presentation</vt:lpstr>
      <vt:lpstr>法律及冲突调解</vt:lpstr>
      <vt:lpstr>PowerPoint Presentation</vt:lpstr>
      <vt:lpstr>知识产权管理</vt:lpstr>
      <vt:lpstr>PowerPoint Presentation</vt:lpstr>
      <vt:lpstr>媒体及传播</vt:lpstr>
      <vt:lpstr>拥有的权利</vt:lpstr>
      <vt:lpstr>活动成果形式</vt:lpstr>
      <vt:lpstr>PowerPoint Presentation</vt:lpstr>
      <vt:lpstr>商业计划书</vt:lpstr>
      <vt:lpstr>财务报表</vt:lpstr>
      <vt:lpstr>产业分析报告</vt:lpstr>
      <vt:lpstr>微电影</vt:lpstr>
      <vt:lpstr>原型产品</vt:lpstr>
      <vt:lpstr>可重组跨学科团队</vt:lpstr>
      <vt:lpstr>定制化XLP操作手册</vt:lpstr>
      <vt:lpstr>PowerPoint Presentation</vt:lpstr>
      <vt:lpstr>案例库</vt:lpstr>
      <vt:lpstr>PowerPoint Presentation</vt:lpstr>
      <vt:lpstr>PowerPoint Presentation</vt:lpstr>
      <vt:lpstr>PowerPoint Presentation</vt:lpstr>
      <vt:lpstr>全球制造战略</vt:lpstr>
      <vt:lpstr>PowerPoint Presentation</vt:lpstr>
      <vt:lpstr>工程管理硕士导引课</vt:lpstr>
      <vt:lpstr>PowerPoint Presentation</vt:lpstr>
      <vt:lpstr>2014.01 跨学科系统集成设计挑战</vt:lpstr>
      <vt:lpstr>PowerPoint Presentation</vt:lpstr>
      <vt:lpstr>2014.05~2014.06 天津机电职业技术学院</vt:lpstr>
      <vt:lpstr>PowerPoint Presentation</vt:lpstr>
      <vt:lpstr>2014.07 清华大学附属中学 XLP活动</vt:lpstr>
      <vt:lpstr>PowerPoint Presentation</vt:lpstr>
      <vt:lpstr>附录</vt:lpstr>
      <vt:lpstr>PowerPoint Presentation</vt:lpstr>
      <vt:lpstr>目录</vt:lpstr>
      <vt:lpstr>PowerPoint Presentation</vt:lpstr>
      <vt:lpstr>XLP思维分享与整合过程</vt:lpstr>
      <vt:lpstr>PowerPoint Presentation</vt:lpstr>
      <vt:lpstr>XLP思维分享与整合过程</vt:lpstr>
      <vt:lpstr>PowerPoint Presentation</vt:lpstr>
      <vt:lpstr>PART1：XLP团队建设</vt:lpstr>
      <vt:lpstr>会议规则</vt:lpstr>
      <vt:lpstr>PowerPoint Presentation</vt:lpstr>
      <vt:lpstr>会议规则</vt:lpstr>
      <vt:lpstr>PowerPoint Presentation</vt:lpstr>
      <vt:lpstr>团队会议记要模板</vt:lpstr>
      <vt:lpstr>团队岗位平衡计分表模板</vt:lpstr>
      <vt:lpstr>团队平衡计分表模板</vt:lpstr>
      <vt:lpstr>团队预算表模板</vt:lpstr>
      <vt:lpstr>PART2：法律</vt:lpstr>
      <vt:lpstr>XLP法律规则（智产部分）</vt:lpstr>
      <vt:lpstr>PowerPoint Presentation</vt:lpstr>
      <vt:lpstr>XLP法律规则（智产部分）</vt:lpstr>
      <vt:lpstr>纠纷解决程序</vt:lpstr>
      <vt:lpstr>流程(以2014年1月XLP课程Git操作为案例)</vt:lpstr>
      <vt:lpstr>PowerPoint Presentation</vt:lpstr>
      <vt:lpstr>PowerPoint Presentation</vt:lpstr>
      <vt:lpstr>起诉状要求</vt:lpstr>
      <vt:lpstr>起诉状模板</vt:lpstr>
      <vt:lpstr>判决书要求</vt:lpstr>
      <vt:lpstr>判决书</vt:lpstr>
      <vt:lpstr>PowerPoint Presentation</vt:lpstr>
      <vt:lpstr>民事调解书模板</vt:lpstr>
      <vt:lpstr>PART3：专利</vt:lpstr>
      <vt:lpstr>专利申请流程（以2014年1月XLP活动为案例）</vt:lpstr>
      <vt:lpstr>PowerPoint Presentation</vt:lpstr>
      <vt:lpstr>XLP技术开源备案书</vt:lpstr>
      <vt:lpstr>PowerPoint Presentation</vt:lpstr>
      <vt:lpstr>专利申请表</vt:lpstr>
      <vt:lpstr>PowerPoint Presentation</vt:lpstr>
      <vt:lpstr>XLP专利许可使用协议</vt:lpstr>
      <vt:lpstr>XLP专利证书</vt:lpstr>
      <vt:lpstr>PART4：市场</vt:lpstr>
      <vt:lpstr>市场交易规则（以2014年1月XLP活动为案例）</vt:lpstr>
      <vt:lpstr>市场交易规则</vt:lpstr>
      <vt:lpstr>PowerPoint Presentation</vt:lpstr>
      <vt:lpstr>市场交易规则</vt:lpstr>
      <vt:lpstr>PowerPoint Presentation</vt:lpstr>
      <vt:lpstr>市场交易规则</vt:lpstr>
      <vt:lpstr>PowerPoint Presentation</vt:lpstr>
      <vt:lpstr>经济情况记录模板</vt:lpstr>
      <vt:lpstr>PowerPoint Presentation</vt:lpstr>
      <vt:lpstr>经济情况记录模板</vt:lpstr>
      <vt:lpstr>PowerPoint Presentation</vt:lpstr>
      <vt:lpstr>经济情况记录模板</vt:lpstr>
      <vt:lpstr>PowerPoint Presentation</vt:lpstr>
      <vt:lpstr>经济情况记录模板</vt:lpstr>
      <vt:lpstr>PowerPoint Presentation</vt:lpstr>
      <vt:lpstr>编制财务报表</vt:lpstr>
      <vt:lpstr>合作协议模板</vt:lpstr>
      <vt:lpstr>财务报表模板</vt:lpstr>
      <vt:lpstr>PowerPoint Presentation</vt:lpstr>
      <vt:lpstr>PART5：工具链接</vt:lpstr>
      <vt:lpstr>工具链接</vt:lpstr>
      <vt:lpstr>PART6：GIT操作指南</vt:lpstr>
      <vt:lpstr>参考资料</vt:lpstr>
      <vt:lpstr>参考资料</vt:lpstr>
      <vt:lpstr>PowerPoint Presentation</vt:lpstr>
    </vt:vector>
  </TitlesOfParts>
  <Company>Tsinghua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Woody Wang</dc:creator>
  <cp:lastModifiedBy>李娟</cp:lastModifiedBy>
  <cp:revision>268</cp:revision>
  <dcterms:created xsi:type="dcterms:W3CDTF">2014-08-12T03:19:51Z</dcterms:created>
  <dcterms:modified xsi:type="dcterms:W3CDTF">2014-08-18T05:42:51Z</dcterms:modified>
</cp:coreProperties>
</file>